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1.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charts/chart4.xml" ContentType="application/vnd.openxmlformats-officedocument.drawingml.chart+xml"/>
  <Override PartName="/ppt/tags/tag13.xml" ContentType="application/vnd.openxmlformats-officedocument.presentationml.tags+xml"/>
  <Override PartName="/ppt/notesSlides/notesSlide12.xml" ContentType="application/vnd.openxmlformats-officedocument.presentationml.notesSlide+xml"/>
  <Override PartName="/ppt/charts/chart5.xml" ContentType="application/vnd.openxmlformats-officedocument.drawingml.chart+xml"/>
  <Override PartName="/ppt/tags/tag14.xml" ContentType="application/vnd.openxmlformats-officedocument.presentationml.tags+xml"/>
  <Override PartName="/ppt/notesSlides/notesSlide1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charts/chart9.xml" ContentType="application/vnd.openxmlformats-officedocument.drawingml.chart+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charts/chart10.xml" ContentType="application/vnd.openxmlformats-officedocument.drawingml.chart+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charts/chart11.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charts/chart12.xml" ContentType="application/vnd.openxmlformats-officedocument.drawingml.chart+xml"/>
  <Override PartName="/ppt/drawings/drawing2.xml" ContentType="application/vnd.openxmlformats-officedocument.drawingml.chartshapes+xml"/>
  <Override PartName="/ppt/charts/chart13.xml" ContentType="application/vnd.openxmlformats-officedocument.drawingml.chart+xml"/>
  <Override PartName="/ppt/drawings/drawing3.xml" ContentType="application/vnd.openxmlformats-officedocument.drawingml.chartshapes+xml"/>
  <Override PartName="/ppt/tags/tag19.xml" ContentType="application/vnd.openxmlformats-officedocument.presentationml.tags+xml"/>
  <Override PartName="/ppt/notesSlides/notesSlide23.xml" ContentType="application/vnd.openxmlformats-officedocument.presentationml.notesSlide+xml"/>
  <Override PartName="/ppt/charts/chart14.xml" ContentType="application/vnd.openxmlformats-officedocument.drawingml.chart+xml"/>
  <Override PartName="/ppt/tags/tag20.xml" ContentType="application/vnd.openxmlformats-officedocument.presentationml.tags+xml"/>
  <Override PartName="/ppt/notesSlides/notesSlide24.xml" ContentType="application/vnd.openxmlformats-officedocument.presentationml.notesSlide+xml"/>
  <Override PartName="/ppt/charts/chart15.xml" ContentType="application/vnd.openxmlformats-officedocument.drawingml.chart+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5" r:id="rId3"/>
    <p:sldMasterId id="2147483692" r:id="rId4"/>
    <p:sldMasterId id="2147483710" r:id="rId5"/>
    <p:sldMasterId id="2147483746" r:id="rId6"/>
    <p:sldMasterId id="2147483764" r:id="rId7"/>
    <p:sldMasterId id="2147483778" r:id="rId8"/>
    <p:sldMasterId id="2147483814" r:id="rId9"/>
    <p:sldMasterId id="2147483832" r:id="rId10"/>
    <p:sldMasterId id="2147483850" r:id="rId11"/>
    <p:sldMasterId id="2147483868" r:id="rId12"/>
    <p:sldMasterId id="2147483875" r:id="rId13"/>
  </p:sldMasterIdLst>
  <p:notesMasterIdLst>
    <p:notesMasterId r:id="rId95"/>
  </p:notesMasterIdLst>
  <p:sldIdLst>
    <p:sldId id="316" r:id="rId14"/>
    <p:sldId id="380" r:id="rId15"/>
    <p:sldId id="318" r:id="rId16"/>
    <p:sldId id="320" r:id="rId17"/>
    <p:sldId id="321" r:id="rId18"/>
    <p:sldId id="322" r:id="rId19"/>
    <p:sldId id="431" r:id="rId20"/>
    <p:sldId id="329" r:id="rId21"/>
    <p:sldId id="377" r:id="rId22"/>
    <p:sldId id="323" r:id="rId23"/>
    <p:sldId id="366" r:id="rId24"/>
    <p:sldId id="367" r:id="rId25"/>
    <p:sldId id="368" r:id="rId26"/>
    <p:sldId id="410" r:id="rId27"/>
    <p:sldId id="411" r:id="rId28"/>
    <p:sldId id="369" r:id="rId29"/>
    <p:sldId id="370" r:id="rId30"/>
    <p:sldId id="371" r:id="rId31"/>
    <p:sldId id="332" r:id="rId32"/>
    <p:sldId id="357" r:id="rId33"/>
    <p:sldId id="358" r:id="rId34"/>
    <p:sldId id="360" r:id="rId35"/>
    <p:sldId id="372" r:id="rId36"/>
    <p:sldId id="395" r:id="rId37"/>
    <p:sldId id="373" r:id="rId38"/>
    <p:sldId id="412" r:id="rId39"/>
    <p:sldId id="374" r:id="rId40"/>
    <p:sldId id="413" r:id="rId41"/>
    <p:sldId id="414" r:id="rId42"/>
    <p:sldId id="376" r:id="rId43"/>
    <p:sldId id="284" r:id="rId44"/>
    <p:sldId id="375" r:id="rId45"/>
    <p:sldId id="286" r:id="rId46"/>
    <p:sldId id="287" r:id="rId47"/>
    <p:sldId id="306" r:id="rId48"/>
    <p:sldId id="307" r:id="rId49"/>
    <p:sldId id="308" r:id="rId50"/>
    <p:sldId id="324" r:id="rId51"/>
    <p:sldId id="330" r:id="rId52"/>
    <p:sldId id="349" r:id="rId53"/>
    <p:sldId id="350" r:id="rId54"/>
    <p:sldId id="351" r:id="rId55"/>
    <p:sldId id="409" r:id="rId56"/>
    <p:sldId id="352" r:id="rId57"/>
    <p:sldId id="353" r:id="rId58"/>
    <p:sldId id="354" r:id="rId59"/>
    <p:sldId id="408" r:id="rId60"/>
    <p:sldId id="428" r:id="rId61"/>
    <p:sldId id="400" r:id="rId62"/>
    <p:sldId id="398" r:id="rId63"/>
    <p:sldId id="401" r:id="rId64"/>
    <p:sldId id="402" r:id="rId65"/>
    <p:sldId id="403" r:id="rId66"/>
    <p:sldId id="404" r:id="rId67"/>
    <p:sldId id="362" r:id="rId68"/>
    <p:sldId id="363" r:id="rId69"/>
    <p:sldId id="364" r:id="rId70"/>
    <p:sldId id="365" r:id="rId71"/>
    <p:sldId id="333" r:id="rId72"/>
    <p:sldId id="415" r:id="rId73"/>
    <p:sldId id="407" r:id="rId74"/>
    <p:sldId id="334" r:id="rId75"/>
    <p:sldId id="335" r:id="rId76"/>
    <p:sldId id="336" r:id="rId77"/>
    <p:sldId id="379" r:id="rId78"/>
    <p:sldId id="338" r:id="rId79"/>
    <p:sldId id="429" r:id="rId80"/>
    <p:sldId id="430" r:id="rId81"/>
    <p:sldId id="339" r:id="rId82"/>
    <p:sldId id="340" r:id="rId83"/>
    <p:sldId id="418" r:id="rId84"/>
    <p:sldId id="341" r:id="rId85"/>
    <p:sldId id="417" r:id="rId86"/>
    <p:sldId id="420" r:id="rId87"/>
    <p:sldId id="419" r:id="rId88"/>
    <p:sldId id="343" r:id="rId89"/>
    <p:sldId id="344" r:id="rId90"/>
    <p:sldId id="345" r:id="rId91"/>
    <p:sldId id="346" r:id="rId92"/>
    <p:sldId id="347" r:id="rId93"/>
    <p:sldId id="348" r:id="rId94"/>
  </p:sldIdLst>
  <p:sldSz cx="15240000" cy="10160000"/>
  <p:notesSz cx="7102475" cy="10233025"/>
  <p:custDataLst>
    <p:tags r:id="rId9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36">
          <p15:clr>
            <a:srgbClr val="A4A3A4"/>
          </p15:clr>
        </p15:guide>
        <p15:guide id="2" orient="horz" pos="724">
          <p15:clr>
            <a:srgbClr val="A4A3A4"/>
          </p15:clr>
        </p15:guide>
        <p15:guide id="3" orient="horz" pos="414">
          <p15:clr>
            <a:srgbClr val="A4A3A4"/>
          </p15:clr>
        </p15:guide>
        <p15:guide id="4" orient="horz" pos="5643">
          <p15:clr>
            <a:srgbClr val="A4A3A4"/>
          </p15:clr>
        </p15:guide>
        <p15:guide id="5" orient="horz" pos="5559">
          <p15:clr>
            <a:srgbClr val="A4A3A4"/>
          </p15:clr>
        </p15:guide>
        <p15:guide id="6" pos="491">
          <p15:clr>
            <a:srgbClr val="A4A3A4"/>
          </p15:clr>
        </p15:guide>
        <p15:guide id="7" pos="9109">
          <p15:clr>
            <a:srgbClr val="A4A3A4"/>
          </p15:clr>
        </p15:guide>
        <p15:guide id="8" pos="4800">
          <p15:clr>
            <a:srgbClr val="A4A3A4"/>
          </p15:clr>
        </p15:guide>
        <p15:guide id="9" pos="4505">
          <p15:clr>
            <a:srgbClr val="A4A3A4"/>
          </p15:clr>
        </p15:guide>
        <p15:guide id="10" pos="5095">
          <p15:clr>
            <a:srgbClr val="A4A3A4"/>
          </p15:clr>
        </p15:guide>
        <p15:guide id="11" orient="horz" pos="5423">
          <p15:clr>
            <a:srgbClr val="A4A3A4"/>
          </p15:clr>
        </p15:guide>
        <p15:guide id="12" orient="horz" pos="705">
          <p15:clr>
            <a:srgbClr val="A4A3A4"/>
          </p15:clr>
        </p15:guide>
        <p15:guide id="13" orient="horz" pos="6307">
          <p15:clr>
            <a:srgbClr val="A4A3A4"/>
          </p15:clr>
        </p15:guide>
        <p15:guide id="14" orient="horz" pos="5649">
          <p15:clr>
            <a:srgbClr val="A4A3A4"/>
          </p15:clr>
        </p15:guide>
        <p15:guide id="15" orient="horz" pos="977">
          <p15:clr>
            <a:srgbClr val="A4A3A4"/>
          </p15:clr>
        </p15:guide>
        <p15:guide id="16" pos="5299">
          <p15:clr>
            <a:srgbClr val="A4A3A4"/>
          </p15:clr>
        </p15:guide>
        <p15:guide id="17" pos="76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CDD773"/>
    <a:srgbClr val="000000"/>
    <a:srgbClr val="366C8D"/>
    <a:srgbClr val="F2EDEA"/>
    <a:srgbClr val="D3C6BB"/>
    <a:srgbClr val="BFAC9D"/>
    <a:srgbClr val="D7C9BF"/>
    <a:srgbClr val="F2C75C"/>
    <a:srgbClr val="7D8F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521" autoAdjust="0"/>
    <p:restoredTop sz="97447" autoAdjust="0"/>
  </p:normalViewPr>
  <p:slideViewPr>
    <p:cSldViewPr>
      <p:cViewPr varScale="1">
        <p:scale>
          <a:sx n="45" d="100"/>
          <a:sy n="45" d="100"/>
        </p:scale>
        <p:origin x="1875" y="51"/>
      </p:cViewPr>
      <p:guideLst>
        <p:guide orient="horz" pos="1136"/>
        <p:guide orient="horz" pos="724"/>
        <p:guide orient="horz" pos="414"/>
        <p:guide orient="horz" pos="5643"/>
        <p:guide orient="horz" pos="5559"/>
        <p:guide pos="491"/>
        <p:guide pos="9109"/>
        <p:guide pos="4800"/>
        <p:guide pos="4505"/>
        <p:guide pos="5095"/>
        <p:guide orient="horz" pos="5423"/>
        <p:guide orient="horz" pos="705"/>
        <p:guide orient="horz" pos="6307"/>
        <p:guide orient="horz" pos="5649"/>
        <p:guide orient="horz" pos="977"/>
        <p:guide pos="5299"/>
        <p:guide pos="763"/>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7" d="100"/>
          <a:sy n="87" d="100"/>
        </p:scale>
        <p:origin x="888" y="84"/>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slide" Target="slides/slide7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notesMaster" Target="notesMasters/notesMaster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69046387487906E-2"/>
          <c:y val="4.5801514866098507E-2"/>
          <c:w val="0.91972930751661519"/>
          <c:h val="0.78649739483604131"/>
        </c:manualLayout>
      </c:layout>
      <c:lineChart>
        <c:grouping val="standard"/>
        <c:varyColors val="0"/>
        <c:ser>
          <c:idx val="0"/>
          <c:order val="0"/>
          <c:tx>
            <c:strRef>
              <c:f>Sheet1!$B$1</c:f>
              <c:strCache>
                <c:ptCount val="1"/>
                <c:pt idx="0">
                  <c:v>Series 1</c:v>
                </c:pt>
              </c:strCache>
            </c:strRef>
          </c:tx>
          <c:spPr>
            <a:ln w="57150">
              <a:solidFill>
                <a:srgbClr val="FCA248"/>
              </a:solidFill>
            </a:ln>
          </c:spPr>
          <c:marker>
            <c:symbol val="none"/>
          </c:marker>
          <c:dLbls>
            <c:dLbl>
              <c:idx val="0"/>
              <c:layout>
                <c:manualLayout>
                  <c:x val="-2.4820426494404656E-2"/>
                  <c:y val="5.220639384448706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52D2-4C9D-A4B6-68AD24A6EDCF}"/>
                </c:ext>
                <c:ext xmlns:c15="http://schemas.microsoft.com/office/drawing/2012/chart" uri="{CE6537A1-D6FC-4f65-9D91-7224C49458BB}"/>
              </c:extLst>
            </c:dLbl>
            <c:dLbl>
              <c:idx val="1"/>
              <c:layout>
                <c:manualLayout>
                  <c:x val="-1.8201646095896747E-2"/>
                  <c:y val="-3.480426256299137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2D2-4C9D-A4B6-68AD24A6EDCF}"/>
                </c:ext>
                <c:ext xmlns:c15="http://schemas.microsoft.com/office/drawing/2012/chart" uri="{CE6537A1-D6FC-4f65-9D91-7224C49458BB}"/>
              </c:extLst>
            </c:dLbl>
            <c:dLbl>
              <c:idx val="3"/>
              <c:layout>
                <c:manualLayout>
                  <c:x val="-3.4748597092166517E-2"/>
                  <c:y val="3.19039073494087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2D2-4C9D-A4B6-68AD24A6EDCF}"/>
                </c:ext>
                <c:ext xmlns:c15="http://schemas.microsoft.com/office/drawing/2012/chart" uri="{CE6537A1-D6FC-4f65-9D91-7224C49458BB}"/>
              </c:extLst>
            </c:dLbl>
            <c:dLbl>
              <c:idx val="5"/>
              <c:layout>
                <c:manualLayout>
                  <c:x val="-4.9640852988809311E-2"/>
                  <c:y val="-4.640568341732183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2D2-4C9D-A4B6-68AD24A6EDCF}"/>
                </c:ext>
                <c:ext xmlns:c15="http://schemas.microsoft.com/office/drawing/2012/chart" uri="{CE6537A1-D6FC-4f65-9D91-7224C49458BB}"/>
              </c:extLst>
            </c:dLbl>
            <c:dLbl>
              <c:idx val="6"/>
              <c:layout>
                <c:manualLayout>
                  <c:x val="-4.4676767689928377E-2"/>
                  <c:y val="5.063690410885176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2D2-4C9D-A4B6-68AD24A6EDCF}"/>
                </c:ext>
                <c:ext xmlns:c15="http://schemas.microsoft.com/office/drawing/2012/chart" uri="{CE6537A1-D6FC-4f65-9D91-7224C49458BB}"/>
              </c:extLst>
            </c:dLbl>
            <c:dLbl>
              <c:idx val="7"/>
              <c:layout>
                <c:manualLayout>
                  <c:x val="-3.1439206892912561E-2"/>
                  <c:y val="-3.80905607571432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52D2-4C9D-A4B6-68AD24A6EDCF}"/>
                </c:ext>
                <c:ext xmlns:c15="http://schemas.microsoft.com/office/drawing/2012/chart" uri="{CE6537A1-D6FC-4f65-9D91-7224C49458BB}"/>
              </c:extLst>
            </c:dLbl>
            <c:dLbl>
              <c:idx val="8"/>
              <c:layout>
                <c:manualLayout>
                  <c:x val="-3.4748597092166517E-2"/>
                  <c:y val="-3.770449553799688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52D2-4C9D-A4B6-68AD24A6EDCF}"/>
                </c:ext>
                <c:ext xmlns:c15="http://schemas.microsoft.com/office/drawing/2012/chart" uri="{CE6537A1-D6FC-4f65-9D91-7224C49458BB}"/>
              </c:extLst>
            </c:dLbl>
            <c:dLbl>
              <c:idx val="9"/>
              <c:layout>
                <c:manualLayout>
                  <c:x val="-1.9466114219435626E-2"/>
                  <c:y val="9.0661453757216653E-2"/>
                </c:manualLayout>
              </c:layout>
              <c:spPr>
                <a:noFill/>
                <a:ln>
                  <a:noFill/>
                </a:ln>
                <a:effectLst/>
              </c:spPr>
              <c:txPr>
                <a:bodyPr/>
                <a:lstStyle/>
                <a:p>
                  <a:pPr>
                    <a:defRPr sz="3200" b="1" i="1" baseline="0">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52D2-4C9D-A4B6-68AD24A6EDCF}"/>
                </c:ext>
                <c:ext xmlns:c15="http://schemas.microsoft.com/office/drawing/2012/chart" uri="{CE6537A1-D6FC-4f65-9D91-7224C49458BB}"/>
              </c:extLst>
            </c:dLbl>
            <c:spPr>
              <a:noFill/>
              <a:ln>
                <a:noFill/>
              </a:ln>
              <a:effectLst/>
            </c:spPr>
            <c:txPr>
              <a:bodyPr/>
              <a:lstStyle/>
              <a:p>
                <a:pPr>
                  <a:defRPr sz="1800" baseline="0">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Sheet1!$B$2:$B$11</c:f>
              <c:numCache>
                <c:formatCode>_(* #,##0_);_(* \(#,##0\);_(* "-"??_);_(@_)</c:formatCode>
                <c:ptCount val="10"/>
                <c:pt idx="0">
                  <c:v>1169.1804895675184</c:v>
                </c:pt>
                <c:pt idx="1">
                  <c:v>1243.252004598437</c:v>
                </c:pt>
                <c:pt idx="2">
                  <c:v>1245.2760348977172</c:v>
                </c:pt>
                <c:pt idx="3">
                  <c:v>1062.9234756303076</c:v>
                </c:pt>
                <c:pt idx="4">
                  <c:v>1126.9555433274434</c:v>
                </c:pt>
                <c:pt idx="5">
                  <c:v>1223.462110798278</c:v>
                </c:pt>
                <c:pt idx="6">
                  <c:v>1272.7496576467261</c:v>
                </c:pt>
                <c:pt idx="7">
                  <c:v>1320.6200588022562</c:v>
                </c:pt>
                <c:pt idx="8">
                  <c:v>1372.666351447529</c:v>
                </c:pt>
                <c:pt idx="9">
                  <c:v>1408.1975583224958</c:v>
                </c:pt>
              </c:numCache>
            </c:numRef>
          </c:val>
          <c:smooth val="0"/>
          <c:extLst xmlns:c16r2="http://schemas.microsoft.com/office/drawing/2015/06/chart">
            <c:ext xmlns:c16="http://schemas.microsoft.com/office/drawing/2014/chart" uri="{C3380CC4-5D6E-409C-BE32-E72D297353CC}">
              <c16:uniqueId val="{00000008-52D2-4C9D-A4B6-68AD24A6EDCF}"/>
            </c:ext>
          </c:extLst>
        </c:ser>
        <c:dLbls>
          <c:showLegendKey val="0"/>
          <c:showVal val="0"/>
          <c:showCatName val="0"/>
          <c:showSerName val="0"/>
          <c:showPercent val="0"/>
          <c:showBubbleSize val="0"/>
        </c:dLbls>
        <c:smooth val="0"/>
        <c:axId val="387143200"/>
        <c:axId val="387143592"/>
      </c:lineChart>
      <c:catAx>
        <c:axId val="387143200"/>
        <c:scaling>
          <c:orientation val="minMax"/>
        </c:scaling>
        <c:delete val="0"/>
        <c:axPos val="b"/>
        <c:numFmt formatCode="General" sourceLinked="1"/>
        <c:majorTickMark val="out"/>
        <c:minorTickMark val="none"/>
        <c:tickLblPos val="nextTo"/>
        <c:spPr>
          <a:ln>
            <a:solidFill>
              <a:schemeClr val="bg1"/>
            </a:solidFill>
          </a:ln>
        </c:spPr>
        <c:txPr>
          <a:bodyPr/>
          <a:lstStyle/>
          <a:p>
            <a:pPr>
              <a:defRPr sz="2000" b="1">
                <a:solidFill>
                  <a:schemeClr val="bg1"/>
                </a:solidFill>
                <a:latin typeface="Arial" panose="020B0604020202020204" pitchFamily="34" charset="0"/>
                <a:cs typeface="Arial" panose="020B0604020202020204" pitchFamily="34" charset="0"/>
              </a:defRPr>
            </a:pPr>
            <a:endParaRPr lang="en-US"/>
          </a:p>
        </c:txPr>
        <c:crossAx val="387143592"/>
        <c:crosses val="autoZero"/>
        <c:auto val="1"/>
        <c:lblAlgn val="ctr"/>
        <c:lblOffset val="100"/>
        <c:noMultiLvlLbl val="0"/>
      </c:catAx>
      <c:valAx>
        <c:axId val="387143592"/>
        <c:scaling>
          <c:orientation val="minMax"/>
          <c:max val="1500"/>
          <c:min val="1000"/>
        </c:scaling>
        <c:delete val="0"/>
        <c:axPos val="l"/>
        <c:numFmt formatCode="_(* #,##0_);_(* \(#,##0\);_(* &quot;-&quot;??_);_(@_)" sourceLinked="1"/>
        <c:majorTickMark val="out"/>
        <c:minorTickMark val="none"/>
        <c:tickLblPos val="nextTo"/>
        <c:spPr>
          <a:ln>
            <a:solidFill>
              <a:schemeClr val="bg1"/>
            </a:solidFill>
          </a:ln>
        </c:spPr>
        <c:txPr>
          <a:bodyPr/>
          <a:lstStyle/>
          <a:p>
            <a:pPr>
              <a:defRPr sz="1800">
                <a:solidFill>
                  <a:schemeClr val="bg1"/>
                </a:solidFill>
                <a:latin typeface="Arial" panose="020B0604020202020204" pitchFamily="34" charset="0"/>
                <a:cs typeface="Arial" panose="020B0604020202020204" pitchFamily="34" charset="0"/>
              </a:defRPr>
            </a:pPr>
            <a:endParaRPr lang="en-US"/>
          </a:p>
        </c:txPr>
        <c:crossAx val="387143200"/>
        <c:crosses val="autoZero"/>
        <c:crossBetween val="between"/>
        <c:majorUnit val="100"/>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88740047964781"/>
          <c:y val="4.7046409576942193E-2"/>
          <c:w val="0.8784680875571963"/>
          <c:h val="0.7773188176601451"/>
        </c:manualLayout>
      </c:layout>
      <c:lineChart>
        <c:grouping val="standard"/>
        <c:varyColors val="0"/>
        <c:ser>
          <c:idx val="0"/>
          <c:order val="0"/>
          <c:tx>
            <c:strRef>
              <c:f>Sheet1!$B$1</c:f>
              <c:strCache>
                <c:ptCount val="1"/>
                <c:pt idx="0">
                  <c:v>Series 1</c:v>
                </c:pt>
              </c:strCache>
            </c:strRef>
          </c:tx>
          <c:spPr>
            <a:ln w="50800">
              <a:solidFill>
                <a:srgbClr val="FCA248"/>
              </a:solidFill>
            </a:ln>
          </c:spPr>
          <c:marker>
            <c:symbol val="circle"/>
            <c:size val="10"/>
            <c:spPr>
              <a:solidFill>
                <a:srgbClr val="FCA248"/>
              </a:solidFill>
              <a:ln>
                <a:solidFill>
                  <a:srgbClr val="FCA248"/>
                </a:solidFill>
              </a:ln>
            </c:spPr>
          </c:marker>
          <c:dLbls>
            <c:dLbl>
              <c:idx val="0"/>
              <c:layout>
                <c:manualLayout>
                  <c:x val="-1.4436418878945765E-2"/>
                  <c:y val="5.62500000000000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C35-4957-8A0E-1FDDA06B12FF}"/>
                </c:ext>
                <c:ext xmlns:c15="http://schemas.microsoft.com/office/drawing/2012/chart" uri="{CE6537A1-D6FC-4f65-9D91-7224C49458BB}"/>
              </c:extLst>
            </c:dLbl>
            <c:dLbl>
              <c:idx val="1"/>
              <c:layout>
                <c:manualLayout>
                  <c:x val="-2.0852605047366104E-2"/>
                  <c:y val="5.31249999999999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C35-4957-8A0E-1FDDA06B12FF}"/>
                </c:ext>
                <c:ext xmlns:c15="http://schemas.microsoft.com/office/drawing/2012/chart" uri="{CE6537A1-D6FC-4f65-9D91-7224C49458BB}"/>
              </c:extLst>
            </c:dLbl>
            <c:dLbl>
              <c:idx val="2"/>
              <c:layout>
                <c:manualLayout>
                  <c:x val="-2.4060698131576276E-2"/>
                  <c:y val="4.687500000000002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C35-4957-8A0E-1FDDA06B12FF}"/>
                </c:ext>
                <c:ext xmlns:c15="http://schemas.microsoft.com/office/drawing/2012/chart" uri="{CE6537A1-D6FC-4f65-9D91-7224C49458BB}"/>
              </c:extLst>
            </c:dLbl>
            <c:dLbl>
              <c:idx val="3"/>
              <c:layout>
                <c:manualLayout>
                  <c:x val="-2.566474467368136E-2"/>
                  <c:y val="0.0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C35-4957-8A0E-1FDDA06B12FF}"/>
                </c:ext>
                <c:ext xmlns:c15="http://schemas.microsoft.com/office/drawing/2012/chart" uri="{CE6537A1-D6FC-4f65-9D91-7224C49458BB}"/>
              </c:extLst>
            </c:dLbl>
            <c:dLbl>
              <c:idx val="4"/>
              <c:layout>
                <c:manualLayout>
                  <c:x val="-2.8872837757891529E-2"/>
                  <c:y val="5.937499999999996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C35-4957-8A0E-1FDDA06B12FF}"/>
                </c:ext>
                <c:ext xmlns:c15="http://schemas.microsoft.com/office/drawing/2012/chart" uri="{CE6537A1-D6FC-4f65-9D91-7224C49458BB}"/>
              </c:extLst>
            </c:dLbl>
            <c:dLbl>
              <c:idx val="5"/>
              <c:layout>
                <c:manualLayout>
                  <c:x val="-3.2080930842101701E-2"/>
                  <c:y val="5.312499999999999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C35-4957-8A0E-1FDDA06B12FF}"/>
                </c:ext>
                <c:ext xmlns:c15="http://schemas.microsoft.com/office/drawing/2012/chart" uri="{CE6537A1-D6FC-4f65-9D91-7224C49458BB}"/>
              </c:extLst>
            </c:dLbl>
            <c:numFmt formatCode="#,##0" sourceLinked="0"/>
            <c:spPr>
              <a:noFill/>
              <a:ln>
                <a:noFill/>
              </a:ln>
              <a:effectLst/>
            </c:spPr>
            <c:txPr>
              <a:bodyPr/>
              <a:lstStyle/>
              <a:p>
                <a:pPr>
                  <a:defRPr sz="1400">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Sheet1!$A$2:$A$7</c:f>
              <c:numCache>
                <c:formatCode>General</c:formatCode>
                <c:ptCount val="6"/>
                <c:pt idx="0">
                  <c:v>2010</c:v>
                </c:pt>
                <c:pt idx="1">
                  <c:v>2011</c:v>
                </c:pt>
                <c:pt idx="2">
                  <c:v>2012</c:v>
                </c:pt>
                <c:pt idx="3">
                  <c:v>2013</c:v>
                </c:pt>
                <c:pt idx="4">
                  <c:v>2014</c:v>
                </c:pt>
                <c:pt idx="5">
                  <c:v>2015</c:v>
                </c:pt>
              </c:numCache>
            </c:numRef>
          </c:cat>
          <c:val>
            <c:numRef>
              <c:f>Sheet1!$B$2:$B$7</c:f>
              <c:numCache>
                <c:formatCode>General</c:formatCode>
                <c:ptCount val="6"/>
                <c:pt idx="0">
                  <c:v>11283</c:v>
                </c:pt>
                <c:pt idx="1">
                  <c:v>11892</c:v>
                </c:pt>
                <c:pt idx="2">
                  <c:v>12267</c:v>
                </c:pt>
                <c:pt idx="3">
                  <c:v>12831</c:v>
                </c:pt>
                <c:pt idx="4">
                  <c:v>13683</c:v>
                </c:pt>
                <c:pt idx="5">
                  <c:v>13711</c:v>
                </c:pt>
              </c:numCache>
            </c:numRef>
          </c:val>
          <c:smooth val="0"/>
          <c:extLst xmlns:c16r2="http://schemas.microsoft.com/office/drawing/2015/06/chart">
            <c:ext xmlns:c16="http://schemas.microsoft.com/office/drawing/2014/chart" uri="{C3380CC4-5D6E-409C-BE32-E72D297353CC}">
              <c16:uniqueId val="{00000006-EC35-4957-8A0E-1FDDA06B12FF}"/>
            </c:ext>
          </c:extLst>
        </c:ser>
        <c:ser>
          <c:idx val="1"/>
          <c:order val="1"/>
          <c:tx>
            <c:strRef>
              <c:f>Sheet1!$C$1</c:f>
              <c:strCache>
                <c:ptCount val="1"/>
                <c:pt idx="0">
                  <c:v>Series 2</c:v>
                </c:pt>
              </c:strCache>
            </c:strRef>
          </c:tx>
          <c:spPr>
            <a:ln w="50800">
              <a:solidFill>
                <a:srgbClr val="CDD773"/>
              </a:solidFill>
              <a:prstDash val="solid"/>
            </a:ln>
          </c:spPr>
          <c:marker>
            <c:symbol val="circle"/>
            <c:size val="10"/>
            <c:spPr>
              <a:solidFill>
                <a:srgbClr val="CDD773"/>
              </a:solidFill>
              <a:ln w="28575">
                <a:solidFill>
                  <a:srgbClr val="CDD773"/>
                </a:solidFill>
                <a:prstDash val="solid"/>
              </a:ln>
            </c:spPr>
          </c:marker>
          <c:dPt>
            <c:idx val="4"/>
            <c:bubble3D val="0"/>
            <c:extLst xmlns:c16r2="http://schemas.microsoft.com/office/drawing/2015/06/chart">
              <c:ext xmlns:c16="http://schemas.microsoft.com/office/drawing/2014/chart" uri="{C3380CC4-5D6E-409C-BE32-E72D297353CC}">
                <c16:uniqueId val="{00000007-EC35-4957-8A0E-1FDDA06B12FF}"/>
              </c:ext>
            </c:extLst>
          </c:dPt>
          <c:dPt>
            <c:idx val="5"/>
            <c:bubble3D val="0"/>
            <c:extLst xmlns:c16r2="http://schemas.microsoft.com/office/drawing/2015/06/chart">
              <c:ext xmlns:c16="http://schemas.microsoft.com/office/drawing/2014/chart" uri="{C3380CC4-5D6E-409C-BE32-E72D297353CC}">
                <c16:uniqueId val="{00000008-EC35-4957-8A0E-1FDDA06B12FF}"/>
              </c:ext>
            </c:extLst>
          </c:dPt>
          <c:dLbls>
            <c:dLbl>
              <c:idx val="0"/>
              <c:layout>
                <c:manualLayout>
                  <c:x val="-4.0101163552627127E-2"/>
                  <c:y val="4.68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EC35-4957-8A0E-1FDDA06B12FF}"/>
                </c:ext>
                <c:ext xmlns:c15="http://schemas.microsoft.com/office/drawing/2012/chart" uri="{CE6537A1-D6FC-4f65-9D91-7224C49458BB}"/>
              </c:extLst>
            </c:dLbl>
            <c:dLbl>
              <c:idx val="1"/>
              <c:layout>
                <c:manualLayout>
                  <c:x val="-3.2080930842101701E-2"/>
                  <c:y val="0.0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EC35-4957-8A0E-1FDDA06B12FF}"/>
                </c:ext>
                <c:ext xmlns:c15="http://schemas.microsoft.com/office/drawing/2012/chart" uri="{CE6537A1-D6FC-4f65-9D91-7224C49458BB}"/>
              </c:extLst>
            </c:dLbl>
            <c:dLbl>
              <c:idx val="2"/>
              <c:layout>
                <c:manualLayout>
                  <c:x val="-3.2080930842101701E-2"/>
                  <c:y val="5.312475393700787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EC35-4957-8A0E-1FDDA06B12FF}"/>
                </c:ext>
                <c:ext xmlns:c15="http://schemas.microsoft.com/office/drawing/2012/chart" uri="{CE6537A1-D6FC-4f65-9D91-7224C49458BB}"/>
              </c:extLst>
            </c:dLbl>
            <c:dLbl>
              <c:idx val="3"/>
              <c:layout>
                <c:manualLayout>
                  <c:x val="-2.566474467368136E-2"/>
                  <c:y val="0.0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EC35-4957-8A0E-1FDDA06B12FF}"/>
                </c:ext>
                <c:ext xmlns:c15="http://schemas.microsoft.com/office/drawing/2012/chart" uri="{CE6537A1-D6FC-4f65-9D91-7224C49458BB}"/>
              </c:extLst>
            </c:dLbl>
            <c:dLbl>
              <c:idx val="4"/>
              <c:layout>
                <c:manualLayout>
                  <c:x val="-2.566474467368136E-2"/>
                  <c:y val="4.68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C35-4957-8A0E-1FDDA06B12FF}"/>
                </c:ext>
                <c:ext xmlns:c15="http://schemas.microsoft.com/office/drawing/2012/chart" uri="{CE6537A1-D6FC-4f65-9D91-7224C49458BB}"/>
              </c:extLst>
            </c:dLbl>
            <c:numFmt formatCode="#,##0" sourceLinked="0"/>
            <c:spPr>
              <a:noFill/>
              <a:ln>
                <a:noFill/>
              </a:ln>
              <a:effectLst/>
            </c:spPr>
            <c:txPr>
              <a:bodyPr/>
              <a:lstStyle/>
              <a:p>
                <a:pPr>
                  <a:defRPr sz="1400">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Sheet1!$A$2:$A$7</c:f>
              <c:numCache>
                <c:formatCode>General</c:formatCode>
                <c:ptCount val="6"/>
                <c:pt idx="0">
                  <c:v>2010</c:v>
                </c:pt>
                <c:pt idx="1">
                  <c:v>2011</c:v>
                </c:pt>
                <c:pt idx="2">
                  <c:v>2012</c:v>
                </c:pt>
                <c:pt idx="3">
                  <c:v>2013</c:v>
                </c:pt>
                <c:pt idx="4">
                  <c:v>2014</c:v>
                </c:pt>
                <c:pt idx="5">
                  <c:v>2015</c:v>
                </c:pt>
              </c:numCache>
            </c:numRef>
          </c:cat>
          <c:val>
            <c:numRef>
              <c:f>Sheet1!$C$2:$C$7</c:f>
              <c:numCache>
                <c:formatCode>General</c:formatCode>
                <c:ptCount val="6"/>
                <c:pt idx="0">
                  <c:v>6731</c:v>
                </c:pt>
                <c:pt idx="1">
                  <c:v>6752</c:v>
                </c:pt>
                <c:pt idx="2">
                  <c:v>6026</c:v>
                </c:pt>
                <c:pt idx="3">
                  <c:v>5769</c:v>
                </c:pt>
                <c:pt idx="4">
                  <c:v>5929</c:v>
                </c:pt>
                <c:pt idx="5">
                  <c:v>5128</c:v>
                </c:pt>
              </c:numCache>
            </c:numRef>
          </c:val>
          <c:smooth val="0"/>
          <c:extLst xmlns:c16r2="http://schemas.microsoft.com/office/drawing/2015/06/chart">
            <c:ext xmlns:c16="http://schemas.microsoft.com/office/drawing/2014/chart" uri="{C3380CC4-5D6E-409C-BE32-E72D297353CC}">
              <c16:uniqueId val="{0000000D-EC35-4957-8A0E-1FDDA06B12FF}"/>
            </c:ext>
          </c:extLst>
        </c:ser>
        <c:dLbls>
          <c:showLegendKey val="0"/>
          <c:showVal val="0"/>
          <c:showCatName val="0"/>
          <c:showSerName val="0"/>
          <c:showPercent val="0"/>
          <c:showBubbleSize val="0"/>
        </c:dLbls>
        <c:marker val="1"/>
        <c:smooth val="0"/>
        <c:axId val="390067112"/>
        <c:axId val="390067504"/>
      </c:lineChart>
      <c:catAx>
        <c:axId val="390067112"/>
        <c:scaling>
          <c:orientation val="minMax"/>
        </c:scaling>
        <c:delete val="0"/>
        <c:axPos val="b"/>
        <c:numFmt formatCode="General" sourceLinked="1"/>
        <c:majorTickMark val="out"/>
        <c:minorTickMark val="none"/>
        <c:tickLblPos val="nextTo"/>
        <c:spPr>
          <a:ln>
            <a:solidFill>
              <a:schemeClr val="bg1"/>
            </a:solidFill>
          </a:ln>
        </c:spPr>
        <c:txPr>
          <a:bodyPr/>
          <a:lstStyle/>
          <a:p>
            <a:pPr>
              <a:defRPr sz="1600" b="1">
                <a:latin typeface="Arial" panose="020B0604020202020204" pitchFamily="34" charset="0"/>
                <a:cs typeface="Arial" panose="020B0604020202020204" pitchFamily="34" charset="0"/>
              </a:defRPr>
            </a:pPr>
            <a:endParaRPr lang="en-US"/>
          </a:p>
        </c:txPr>
        <c:crossAx val="390067504"/>
        <c:crosses val="autoZero"/>
        <c:auto val="1"/>
        <c:lblAlgn val="ctr"/>
        <c:lblOffset val="100"/>
        <c:noMultiLvlLbl val="0"/>
      </c:catAx>
      <c:valAx>
        <c:axId val="390067504"/>
        <c:scaling>
          <c:orientation val="minMax"/>
          <c:max val="15000"/>
          <c:min val="0"/>
        </c:scaling>
        <c:delete val="0"/>
        <c:axPos val="l"/>
        <c:numFmt formatCode="#,##0" sourceLinked="0"/>
        <c:majorTickMark val="out"/>
        <c:minorTickMark val="none"/>
        <c:tickLblPos val="nextTo"/>
        <c:spPr>
          <a:ln>
            <a:solidFill>
              <a:schemeClr val="bg1"/>
            </a:solidFill>
          </a:ln>
        </c:spPr>
        <c:txPr>
          <a:bodyPr/>
          <a:lstStyle/>
          <a:p>
            <a:pPr>
              <a:defRPr sz="1600">
                <a:latin typeface="Arial" panose="020B0604020202020204" pitchFamily="34" charset="0"/>
                <a:cs typeface="Arial" panose="020B0604020202020204" pitchFamily="34" charset="0"/>
              </a:defRPr>
            </a:pPr>
            <a:endParaRPr lang="en-US"/>
          </a:p>
        </c:txPr>
        <c:crossAx val="390067112"/>
        <c:crosses val="autoZero"/>
        <c:crossBetween val="between"/>
        <c:majorUnit val="2500"/>
      </c:valAx>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52756240573449E-2"/>
          <c:y val="7.2046998031496071E-2"/>
          <c:w val="0.89732392700422003"/>
          <c:h val="0.72816415248047639"/>
        </c:manualLayout>
      </c:layout>
      <c:lineChart>
        <c:grouping val="standard"/>
        <c:varyColors val="0"/>
        <c:ser>
          <c:idx val="0"/>
          <c:order val="0"/>
          <c:tx>
            <c:strRef>
              <c:f>Sheet1!$B$1</c:f>
              <c:strCache>
                <c:ptCount val="1"/>
                <c:pt idx="0">
                  <c:v>Series 1</c:v>
                </c:pt>
              </c:strCache>
            </c:strRef>
          </c:tx>
          <c:spPr>
            <a:ln w="50800">
              <a:solidFill>
                <a:srgbClr val="FCA248"/>
              </a:solidFill>
            </a:ln>
          </c:spPr>
          <c:marker>
            <c:symbol val="none"/>
          </c:marker>
          <c:cat>
            <c:strRef>
              <c:f>Sheet1!$A$2:$A$19</c:f>
              <c:strCache>
                <c:ptCount val="1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strCache>
            </c:strRef>
          </c:cat>
          <c:val>
            <c:numRef>
              <c:f>Sheet1!$B$2:$B$19</c:f>
              <c:numCache>
                <c:formatCode>General</c:formatCode>
                <c:ptCount val="18"/>
                <c:pt idx="0">
                  <c:v>4.3</c:v>
                </c:pt>
                <c:pt idx="1">
                  <c:v>4.2</c:v>
                </c:pt>
                <c:pt idx="2">
                  <c:v>3.8</c:v>
                </c:pt>
                <c:pt idx="3">
                  <c:v>3.6</c:v>
                </c:pt>
                <c:pt idx="4">
                  <c:v>3.2</c:v>
                </c:pt>
                <c:pt idx="5">
                  <c:v>3.2</c:v>
                </c:pt>
                <c:pt idx="6">
                  <c:v>3.4</c:v>
                </c:pt>
                <c:pt idx="7">
                  <c:v>3.75</c:v>
                </c:pt>
                <c:pt idx="8">
                  <c:v>4</c:v>
                </c:pt>
                <c:pt idx="9">
                  <c:v>4.5999999999999996</c:v>
                </c:pt>
                <c:pt idx="10">
                  <c:v>4.5</c:v>
                </c:pt>
                <c:pt idx="11">
                  <c:v>3.7</c:v>
                </c:pt>
                <c:pt idx="12">
                  <c:v>2.7</c:v>
                </c:pt>
              </c:numCache>
            </c:numRef>
          </c:val>
          <c:smooth val="0"/>
          <c:extLst xmlns:c16r2="http://schemas.microsoft.com/office/drawing/2015/06/chart">
            <c:ext xmlns:c16="http://schemas.microsoft.com/office/drawing/2014/chart" uri="{C3380CC4-5D6E-409C-BE32-E72D297353CC}">
              <c16:uniqueId val="{00000000-B84F-4858-B92A-A5A7E845D191}"/>
            </c:ext>
          </c:extLst>
        </c:ser>
        <c:ser>
          <c:idx val="1"/>
          <c:order val="1"/>
          <c:tx>
            <c:strRef>
              <c:f>Sheet1!$C$1</c:f>
              <c:strCache>
                <c:ptCount val="1"/>
                <c:pt idx="0">
                  <c:v>Series 2</c:v>
                </c:pt>
              </c:strCache>
            </c:strRef>
          </c:tx>
          <c:spPr>
            <a:ln w="50800">
              <a:solidFill>
                <a:srgbClr val="FFFF00"/>
              </a:solidFill>
            </a:ln>
          </c:spPr>
          <c:marker>
            <c:symbol val="none"/>
          </c:marker>
          <c:cat>
            <c:strRef>
              <c:f>Sheet1!$A$2:$A$19</c:f>
              <c:strCache>
                <c:ptCount val="18"/>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strCache>
            </c:strRef>
          </c:cat>
          <c:val>
            <c:numRef>
              <c:f>Sheet1!$C$2:$C$19</c:f>
              <c:numCache>
                <c:formatCode>General</c:formatCode>
                <c:ptCount val="18"/>
                <c:pt idx="12">
                  <c:v>2.7</c:v>
                </c:pt>
                <c:pt idx="13">
                  <c:v>2.5</c:v>
                </c:pt>
                <c:pt idx="14">
                  <c:v>2.8</c:v>
                </c:pt>
                <c:pt idx="15">
                  <c:v>2.8</c:v>
                </c:pt>
                <c:pt idx="16">
                  <c:v>2.9</c:v>
                </c:pt>
                <c:pt idx="17">
                  <c:v>3.3</c:v>
                </c:pt>
              </c:numCache>
            </c:numRef>
          </c:val>
          <c:smooth val="0"/>
          <c:extLst xmlns:c16r2="http://schemas.microsoft.com/office/drawing/2015/06/chart">
            <c:ext xmlns:c16="http://schemas.microsoft.com/office/drawing/2014/chart" uri="{C3380CC4-5D6E-409C-BE32-E72D297353CC}">
              <c16:uniqueId val="{00000001-B84F-4858-B92A-A5A7E845D191}"/>
            </c:ext>
          </c:extLst>
        </c:ser>
        <c:dLbls>
          <c:showLegendKey val="0"/>
          <c:showVal val="0"/>
          <c:showCatName val="0"/>
          <c:showSerName val="0"/>
          <c:showPercent val="0"/>
          <c:showBubbleSize val="0"/>
        </c:dLbls>
        <c:smooth val="0"/>
        <c:axId val="387142416"/>
        <c:axId val="390060448"/>
      </c:lineChart>
      <c:catAx>
        <c:axId val="387142416"/>
        <c:scaling>
          <c:orientation val="minMax"/>
        </c:scaling>
        <c:delete val="0"/>
        <c:axPos val="b"/>
        <c:numFmt formatCode="General" sourceLinked="0"/>
        <c:majorTickMark val="out"/>
        <c:minorTickMark val="none"/>
        <c:tickLblPos val="nextTo"/>
        <c:spPr>
          <a:ln>
            <a:solidFill>
              <a:schemeClr val="bg2"/>
            </a:solidFill>
          </a:ln>
        </c:spPr>
        <c:txPr>
          <a:bodyPr/>
          <a:lstStyle/>
          <a:p>
            <a:pPr>
              <a:defRPr sz="1600" b="1">
                <a:latin typeface="Arial" panose="020B0604020202020204" pitchFamily="34" charset="0"/>
                <a:cs typeface="Arial" panose="020B0604020202020204" pitchFamily="34" charset="0"/>
              </a:defRPr>
            </a:pPr>
            <a:endParaRPr lang="en-US"/>
          </a:p>
        </c:txPr>
        <c:crossAx val="390060448"/>
        <c:crosses val="autoZero"/>
        <c:auto val="1"/>
        <c:lblAlgn val="ctr"/>
        <c:lblOffset val="100"/>
        <c:noMultiLvlLbl val="0"/>
      </c:catAx>
      <c:valAx>
        <c:axId val="390060448"/>
        <c:scaling>
          <c:orientation val="minMax"/>
          <c:max val="5"/>
          <c:min val="2"/>
        </c:scaling>
        <c:delete val="0"/>
        <c:axPos val="l"/>
        <c:numFmt formatCode="#,##0.00" sourceLinked="0"/>
        <c:majorTickMark val="out"/>
        <c:minorTickMark val="none"/>
        <c:tickLblPos val="nextTo"/>
        <c:spPr>
          <a:ln>
            <a:solidFill>
              <a:schemeClr val="bg1"/>
            </a:solidFill>
          </a:ln>
        </c:spPr>
        <c:txPr>
          <a:bodyPr/>
          <a:lstStyle/>
          <a:p>
            <a:pPr>
              <a:defRPr sz="1600">
                <a:latin typeface="Arial" panose="020B0604020202020204" pitchFamily="34" charset="0"/>
                <a:cs typeface="Arial" panose="020B0604020202020204" pitchFamily="34" charset="0"/>
              </a:defRPr>
            </a:pPr>
            <a:endParaRPr lang="en-US"/>
          </a:p>
        </c:txPr>
        <c:crossAx val="387142416"/>
        <c:crosses val="autoZero"/>
        <c:crossBetween val="between"/>
        <c:majorUnit val="0.5"/>
      </c:valAx>
    </c:plotArea>
    <c:plotVisOnly val="1"/>
    <c:dispBlanksAs val="gap"/>
    <c:showDLblsOverMax val="0"/>
  </c:chart>
  <c:spPr>
    <a:ln>
      <a:noFill/>
    </a:ln>
  </c:spPr>
  <c:txPr>
    <a:bodyPr/>
    <a:lstStyle/>
    <a:p>
      <a:pPr>
        <a:defRPr sz="1800">
          <a:solidFill>
            <a:schemeClr val="bg1"/>
          </a:solidFill>
        </a:defRPr>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19185234173599E-2"/>
          <c:y val="5.9807997917637065E-2"/>
          <c:w val="0.91736162953165279"/>
          <c:h val="0.76363125736361892"/>
        </c:manualLayout>
      </c:layout>
      <c:barChart>
        <c:barDir val="col"/>
        <c:grouping val="clustered"/>
        <c:varyColors val="0"/>
        <c:ser>
          <c:idx val="0"/>
          <c:order val="0"/>
          <c:tx>
            <c:strRef>
              <c:f>Sheet1!$B$1</c:f>
              <c:strCache>
                <c:ptCount val="1"/>
                <c:pt idx="0">
                  <c:v>Series 1</c:v>
                </c:pt>
              </c:strCache>
            </c:strRef>
          </c:tx>
          <c:spPr>
            <a:solidFill>
              <a:srgbClr val="FCA248"/>
            </a:solidFill>
          </c:spPr>
          <c:invertIfNegative val="0"/>
          <c:dLbls>
            <c:spPr>
              <a:noFill/>
              <a:ln>
                <a:noFill/>
              </a:ln>
              <a:effectLst/>
            </c:spPr>
            <c:txPr>
              <a:bodyPr/>
              <a:lstStyle/>
              <a:p>
                <a:pPr>
                  <a:defRPr sz="1600" b="1">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Sheet1!$A$2:$A$3</c:f>
              <c:numCache>
                <c:formatCode>General</c:formatCode>
                <c:ptCount val="2"/>
                <c:pt idx="0">
                  <c:v>2014</c:v>
                </c:pt>
                <c:pt idx="1">
                  <c:v>2015</c:v>
                </c:pt>
              </c:numCache>
            </c:numRef>
          </c:cat>
          <c:val>
            <c:numRef>
              <c:f>Sheet1!$B$2:$B$3</c:f>
              <c:numCache>
                <c:formatCode>General</c:formatCode>
                <c:ptCount val="2"/>
                <c:pt idx="0">
                  <c:v>21</c:v>
                </c:pt>
                <c:pt idx="1">
                  <c:v>21.2</c:v>
                </c:pt>
              </c:numCache>
            </c:numRef>
          </c:val>
          <c:extLst xmlns:c16r2="http://schemas.microsoft.com/office/drawing/2015/06/chart">
            <c:ext xmlns:c16="http://schemas.microsoft.com/office/drawing/2014/chart" uri="{C3380CC4-5D6E-409C-BE32-E72D297353CC}">
              <c16:uniqueId val="{00000000-7BDA-484D-853C-93AB4211CCB8}"/>
            </c:ext>
          </c:extLst>
        </c:ser>
        <c:dLbls>
          <c:showLegendKey val="0"/>
          <c:showVal val="0"/>
          <c:showCatName val="0"/>
          <c:showSerName val="0"/>
          <c:showPercent val="0"/>
          <c:showBubbleSize val="0"/>
        </c:dLbls>
        <c:gapWidth val="150"/>
        <c:axId val="390555840"/>
        <c:axId val="390556624"/>
      </c:barChart>
      <c:catAx>
        <c:axId val="390555840"/>
        <c:scaling>
          <c:orientation val="minMax"/>
        </c:scaling>
        <c:delete val="0"/>
        <c:axPos val="b"/>
        <c:numFmt formatCode="General" sourceLinked="1"/>
        <c:majorTickMark val="out"/>
        <c:minorTickMark val="none"/>
        <c:tickLblPos val="nextTo"/>
        <c:spPr>
          <a:ln>
            <a:solidFill>
              <a:schemeClr val="bg1"/>
            </a:solidFill>
          </a:ln>
        </c:spPr>
        <c:txPr>
          <a:bodyPr/>
          <a:lstStyle/>
          <a:p>
            <a:pPr>
              <a:defRPr b="1">
                <a:solidFill>
                  <a:schemeClr val="bg1"/>
                </a:solidFill>
                <a:latin typeface="Arial" panose="020B0604020202020204" pitchFamily="34" charset="0"/>
                <a:cs typeface="Arial" panose="020B0604020202020204" pitchFamily="34" charset="0"/>
              </a:defRPr>
            </a:pPr>
            <a:endParaRPr lang="en-US"/>
          </a:p>
        </c:txPr>
        <c:crossAx val="390556624"/>
        <c:crosses val="autoZero"/>
        <c:auto val="1"/>
        <c:lblAlgn val="ctr"/>
        <c:lblOffset val="100"/>
        <c:noMultiLvlLbl val="0"/>
      </c:catAx>
      <c:valAx>
        <c:axId val="390556624"/>
        <c:scaling>
          <c:orientation val="minMax"/>
          <c:max val="25"/>
          <c:min val="0"/>
        </c:scaling>
        <c:delete val="1"/>
        <c:axPos val="l"/>
        <c:numFmt formatCode="General" sourceLinked="1"/>
        <c:majorTickMark val="out"/>
        <c:minorTickMark val="none"/>
        <c:tickLblPos val="nextTo"/>
        <c:crossAx val="390555840"/>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19185234173599E-2"/>
          <c:y val="5.9807997917637065E-2"/>
          <c:w val="0.91736162953165279"/>
          <c:h val="0.76363125736361892"/>
        </c:manualLayout>
      </c:layout>
      <c:barChart>
        <c:barDir val="col"/>
        <c:grouping val="clustered"/>
        <c:varyColors val="0"/>
        <c:ser>
          <c:idx val="0"/>
          <c:order val="0"/>
          <c:tx>
            <c:strRef>
              <c:f>Sheet1!$B$1</c:f>
              <c:strCache>
                <c:ptCount val="1"/>
                <c:pt idx="0">
                  <c:v>Series 1</c:v>
                </c:pt>
              </c:strCache>
            </c:strRef>
          </c:tx>
          <c:spPr>
            <a:solidFill>
              <a:srgbClr val="EFEEEC"/>
            </a:solidFill>
          </c:spPr>
          <c:invertIfNegative val="0"/>
          <c:dLbls>
            <c:spPr>
              <a:noFill/>
              <a:ln>
                <a:noFill/>
              </a:ln>
              <a:effectLst/>
            </c:spPr>
            <c:txPr>
              <a:bodyPr/>
              <a:lstStyle/>
              <a:p>
                <a:pPr>
                  <a:defRPr sz="1600" b="1">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Sheet1!$A$2:$A$3</c:f>
              <c:numCache>
                <c:formatCode>General</c:formatCode>
                <c:ptCount val="2"/>
                <c:pt idx="0">
                  <c:v>2014</c:v>
                </c:pt>
                <c:pt idx="1">
                  <c:v>2015</c:v>
                </c:pt>
              </c:numCache>
            </c:numRef>
          </c:cat>
          <c:val>
            <c:numRef>
              <c:f>Sheet1!$B$2:$B$3</c:f>
              <c:numCache>
                <c:formatCode>General</c:formatCode>
                <c:ptCount val="2"/>
                <c:pt idx="0">
                  <c:v>11.9</c:v>
                </c:pt>
                <c:pt idx="1">
                  <c:v>12.8</c:v>
                </c:pt>
              </c:numCache>
            </c:numRef>
          </c:val>
          <c:extLst xmlns:c16r2="http://schemas.microsoft.com/office/drawing/2015/06/chart">
            <c:ext xmlns:c16="http://schemas.microsoft.com/office/drawing/2014/chart" uri="{C3380CC4-5D6E-409C-BE32-E72D297353CC}">
              <c16:uniqueId val="{00000000-997A-40E0-85A6-E62950F60CDF}"/>
            </c:ext>
          </c:extLst>
        </c:ser>
        <c:dLbls>
          <c:showLegendKey val="0"/>
          <c:showVal val="0"/>
          <c:showCatName val="0"/>
          <c:showSerName val="0"/>
          <c:showPercent val="0"/>
          <c:showBubbleSize val="0"/>
        </c:dLbls>
        <c:gapWidth val="150"/>
        <c:axId val="390551920"/>
        <c:axId val="390549568"/>
      </c:barChart>
      <c:catAx>
        <c:axId val="390551920"/>
        <c:scaling>
          <c:orientation val="minMax"/>
        </c:scaling>
        <c:delete val="0"/>
        <c:axPos val="b"/>
        <c:numFmt formatCode="General" sourceLinked="1"/>
        <c:majorTickMark val="out"/>
        <c:minorTickMark val="none"/>
        <c:tickLblPos val="nextTo"/>
        <c:spPr>
          <a:ln>
            <a:solidFill>
              <a:schemeClr val="bg1"/>
            </a:solidFill>
          </a:ln>
        </c:spPr>
        <c:txPr>
          <a:bodyPr/>
          <a:lstStyle/>
          <a:p>
            <a:pPr>
              <a:defRPr b="1">
                <a:solidFill>
                  <a:schemeClr val="bg1"/>
                </a:solidFill>
                <a:latin typeface="Arial" panose="020B0604020202020204" pitchFamily="34" charset="0"/>
                <a:cs typeface="Arial" panose="020B0604020202020204" pitchFamily="34" charset="0"/>
              </a:defRPr>
            </a:pPr>
            <a:endParaRPr lang="en-US"/>
          </a:p>
        </c:txPr>
        <c:crossAx val="390549568"/>
        <c:crosses val="autoZero"/>
        <c:auto val="1"/>
        <c:lblAlgn val="ctr"/>
        <c:lblOffset val="100"/>
        <c:noMultiLvlLbl val="0"/>
      </c:catAx>
      <c:valAx>
        <c:axId val="390549568"/>
        <c:scaling>
          <c:orientation val="minMax"/>
          <c:max val="15"/>
          <c:min val="0"/>
        </c:scaling>
        <c:delete val="1"/>
        <c:axPos val="l"/>
        <c:numFmt formatCode="General" sourceLinked="1"/>
        <c:majorTickMark val="out"/>
        <c:minorTickMark val="none"/>
        <c:tickLblPos val="nextTo"/>
        <c:crossAx val="390551920"/>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010309003498213E-2"/>
          <c:y val="4.7273708162851071E-2"/>
          <c:w val="0.9074213129702795"/>
          <c:h val="0.76117758287307569"/>
        </c:manualLayout>
      </c:layout>
      <c:barChart>
        <c:barDir val="col"/>
        <c:grouping val="clustered"/>
        <c:varyColors val="0"/>
        <c:ser>
          <c:idx val="0"/>
          <c:order val="0"/>
          <c:tx>
            <c:strRef>
              <c:f>Sheet1!$B$1</c:f>
              <c:strCache>
                <c:ptCount val="1"/>
                <c:pt idx="0">
                  <c:v>Series 1</c:v>
                </c:pt>
              </c:strCache>
            </c:strRef>
          </c:tx>
          <c:spPr>
            <a:solidFill>
              <a:srgbClr val="FCA248"/>
            </a:solidFill>
          </c:spPr>
          <c:invertIfNegative val="0"/>
          <c:dLbls>
            <c:spPr>
              <a:noFill/>
              <a:ln>
                <a:noFill/>
              </a:ln>
              <a:effectLst/>
            </c:spPr>
            <c:txPr>
              <a:bodyPr/>
              <a:lstStyle/>
              <a:p>
                <a:pPr>
                  <a:defRPr sz="1400" b="1">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Sheet1!$A$2:$A$7</c:f>
              <c:strCache>
                <c:ptCount val="6"/>
                <c:pt idx="0">
                  <c:v>2013</c:v>
                </c:pt>
                <c:pt idx="1">
                  <c:v>2014</c:v>
                </c:pt>
                <c:pt idx="2">
                  <c:v>2015</c:v>
                </c:pt>
                <c:pt idx="3">
                  <c:v>2016F</c:v>
                </c:pt>
                <c:pt idx="4">
                  <c:v>2017F</c:v>
                </c:pt>
                <c:pt idx="5">
                  <c:v>2018F</c:v>
                </c:pt>
              </c:strCache>
            </c:strRef>
          </c:cat>
          <c:val>
            <c:numRef>
              <c:f>Sheet1!$B$2:$B$7</c:f>
              <c:numCache>
                <c:formatCode>General</c:formatCode>
                <c:ptCount val="6"/>
                <c:pt idx="0">
                  <c:v>130</c:v>
                </c:pt>
                <c:pt idx="1">
                  <c:v>136</c:v>
                </c:pt>
                <c:pt idx="2">
                  <c:v>142</c:v>
                </c:pt>
                <c:pt idx="3">
                  <c:v>150</c:v>
                </c:pt>
                <c:pt idx="4">
                  <c:v>158</c:v>
                </c:pt>
                <c:pt idx="5">
                  <c:v>169</c:v>
                </c:pt>
              </c:numCache>
            </c:numRef>
          </c:val>
          <c:extLst xmlns:c16r2="http://schemas.microsoft.com/office/drawing/2015/06/chart">
            <c:ext xmlns:c16="http://schemas.microsoft.com/office/drawing/2014/chart" uri="{C3380CC4-5D6E-409C-BE32-E72D297353CC}">
              <c16:uniqueId val="{00000000-B4CE-431A-9EF6-72B56F64FC1B}"/>
            </c:ext>
          </c:extLst>
        </c:ser>
        <c:dLbls>
          <c:showLegendKey val="0"/>
          <c:showVal val="0"/>
          <c:showCatName val="0"/>
          <c:showSerName val="0"/>
          <c:showPercent val="0"/>
          <c:showBubbleSize val="0"/>
        </c:dLbls>
        <c:gapWidth val="51"/>
        <c:axId val="390552704"/>
        <c:axId val="390555448"/>
      </c:barChart>
      <c:catAx>
        <c:axId val="390552704"/>
        <c:scaling>
          <c:orientation val="minMax"/>
        </c:scaling>
        <c:delete val="0"/>
        <c:axPos val="b"/>
        <c:numFmt formatCode="General" sourceLinked="1"/>
        <c:majorTickMark val="out"/>
        <c:minorTickMark val="none"/>
        <c:tickLblPos val="nextTo"/>
        <c:spPr>
          <a:ln>
            <a:solidFill>
              <a:schemeClr val="bg1"/>
            </a:solidFill>
          </a:ln>
        </c:spPr>
        <c:txPr>
          <a:bodyPr/>
          <a:lstStyle/>
          <a:p>
            <a:pPr>
              <a:defRPr sz="1600" b="1">
                <a:solidFill>
                  <a:schemeClr val="bg1"/>
                </a:solidFill>
                <a:latin typeface="Arial" panose="020B0604020202020204" pitchFamily="34" charset="0"/>
                <a:cs typeface="Arial" panose="020B0604020202020204" pitchFamily="34" charset="0"/>
              </a:defRPr>
            </a:pPr>
            <a:endParaRPr lang="en-US"/>
          </a:p>
        </c:txPr>
        <c:crossAx val="390555448"/>
        <c:crosses val="autoZero"/>
        <c:auto val="1"/>
        <c:lblAlgn val="ctr"/>
        <c:lblOffset val="100"/>
        <c:noMultiLvlLbl val="0"/>
      </c:catAx>
      <c:valAx>
        <c:axId val="390555448"/>
        <c:scaling>
          <c:orientation val="minMax"/>
          <c:max val="200"/>
          <c:min val="0"/>
        </c:scaling>
        <c:delete val="0"/>
        <c:axPos val="l"/>
        <c:numFmt formatCode="General" sourceLinked="1"/>
        <c:majorTickMark val="out"/>
        <c:minorTickMark val="none"/>
        <c:tickLblPos val="nextTo"/>
        <c:spPr>
          <a:ln>
            <a:solidFill>
              <a:schemeClr val="bg1"/>
            </a:solidFill>
          </a:ln>
        </c:spPr>
        <c:txPr>
          <a:bodyPr/>
          <a:lstStyle/>
          <a:p>
            <a:pPr>
              <a:defRPr sz="1600">
                <a:solidFill>
                  <a:schemeClr val="bg1"/>
                </a:solidFill>
                <a:latin typeface="Arial" panose="020B0604020202020204" pitchFamily="34" charset="0"/>
                <a:cs typeface="Arial" panose="020B0604020202020204" pitchFamily="34" charset="0"/>
              </a:defRPr>
            </a:pPr>
            <a:endParaRPr lang="en-US"/>
          </a:p>
        </c:txPr>
        <c:crossAx val="390552704"/>
        <c:crosses val="autoZero"/>
        <c:crossBetween val="between"/>
        <c:majorUnit val="50"/>
      </c:valAx>
    </c:plotArea>
    <c:plotVisOnly val="1"/>
    <c:dispBlanksAs val="gap"/>
    <c:showDLblsOverMax val="0"/>
  </c:chart>
  <c:txPr>
    <a:bodyPr/>
    <a:lstStyle/>
    <a:p>
      <a:pPr>
        <a:defRPr sz="1800">
          <a:latin typeface="Graphik Regular"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23690351200934E-2"/>
          <c:y val="4.7273708162851071E-2"/>
          <c:w val="0.92065271663130066"/>
          <c:h val="0.76117758287307569"/>
        </c:manualLayout>
      </c:layout>
      <c:barChart>
        <c:barDir val="col"/>
        <c:grouping val="clustered"/>
        <c:varyColors val="0"/>
        <c:ser>
          <c:idx val="0"/>
          <c:order val="0"/>
          <c:tx>
            <c:strRef>
              <c:f>Sheet1!$B$1</c:f>
              <c:strCache>
                <c:ptCount val="1"/>
                <c:pt idx="0">
                  <c:v>Series 1</c:v>
                </c:pt>
              </c:strCache>
            </c:strRef>
          </c:tx>
          <c:spPr>
            <a:solidFill>
              <a:srgbClr val="FCA248"/>
            </a:solidFill>
          </c:spPr>
          <c:invertIfNegative val="0"/>
          <c:dPt>
            <c:idx val="7"/>
            <c:invertIfNegative val="0"/>
            <c:bubble3D val="0"/>
            <c:spPr>
              <a:solidFill>
                <a:schemeClr val="bg2">
                  <a:lumMod val="90000"/>
                </a:schemeClr>
              </a:solidFill>
              <a:ln>
                <a:solidFill>
                  <a:schemeClr val="bg2"/>
                </a:solidFill>
              </a:ln>
            </c:spPr>
            <c:extLst xmlns:c16r2="http://schemas.microsoft.com/office/drawing/2015/06/chart">
              <c:ext xmlns:c16="http://schemas.microsoft.com/office/drawing/2014/chart" uri="{C3380CC4-5D6E-409C-BE32-E72D297353CC}">
                <c16:uniqueId val="{00000001-EC3E-4F67-8681-74CF9D57E26E}"/>
              </c:ext>
            </c:extLst>
          </c:dPt>
          <c:dLbls>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2009</c:v>
                </c:pt>
                <c:pt idx="1">
                  <c:v>2010</c:v>
                </c:pt>
                <c:pt idx="2">
                  <c:v>2011</c:v>
                </c:pt>
                <c:pt idx="3">
                  <c:v>2012</c:v>
                </c:pt>
                <c:pt idx="4">
                  <c:v>2013</c:v>
                </c:pt>
                <c:pt idx="5">
                  <c:v>2014</c:v>
                </c:pt>
                <c:pt idx="6">
                  <c:v>2015</c:v>
                </c:pt>
                <c:pt idx="7">
                  <c:v>2016f</c:v>
                </c:pt>
              </c:strCache>
            </c:strRef>
          </c:cat>
          <c:val>
            <c:numRef>
              <c:f>Sheet1!$B$2:$B$9</c:f>
              <c:numCache>
                <c:formatCode>General</c:formatCode>
                <c:ptCount val="8"/>
                <c:pt idx="0">
                  <c:v>107</c:v>
                </c:pt>
                <c:pt idx="1">
                  <c:v>127</c:v>
                </c:pt>
                <c:pt idx="2">
                  <c:v>134</c:v>
                </c:pt>
                <c:pt idx="3">
                  <c:v>142</c:v>
                </c:pt>
                <c:pt idx="4">
                  <c:v>147</c:v>
                </c:pt>
                <c:pt idx="5">
                  <c:v>158</c:v>
                </c:pt>
                <c:pt idx="6">
                  <c:v>161</c:v>
                </c:pt>
                <c:pt idx="7">
                  <c:v>170</c:v>
                </c:pt>
              </c:numCache>
            </c:numRef>
          </c:val>
          <c:extLst xmlns:c16r2="http://schemas.microsoft.com/office/drawing/2015/06/chart">
            <c:ext xmlns:c16="http://schemas.microsoft.com/office/drawing/2014/chart" uri="{C3380CC4-5D6E-409C-BE32-E72D297353CC}">
              <c16:uniqueId val="{00000002-EC3E-4F67-8681-74CF9D57E26E}"/>
            </c:ext>
          </c:extLst>
        </c:ser>
        <c:dLbls>
          <c:showLegendKey val="0"/>
          <c:showVal val="0"/>
          <c:showCatName val="0"/>
          <c:showSerName val="0"/>
          <c:showPercent val="0"/>
          <c:showBubbleSize val="0"/>
        </c:dLbls>
        <c:gapWidth val="51"/>
        <c:axId val="390549960"/>
        <c:axId val="390553488"/>
      </c:barChart>
      <c:catAx>
        <c:axId val="390549960"/>
        <c:scaling>
          <c:orientation val="minMax"/>
        </c:scaling>
        <c:delete val="0"/>
        <c:axPos val="b"/>
        <c:numFmt formatCode="General" sourceLinked="1"/>
        <c:majorTickMark val="out"/>
        <c:minorTickMark val="none"/>
        <c:tickLblPos val="nextTo"/>
        <c:spPr>
          <a:ln>
            <a:solidFill>
              <a:schemeClr val="bg1"/>
            </a:solidFill>
          </a:ln>
        </c:spPr>
        <c:txPr>
          <a:bodyPr/>
          <a:lstStyle/>
          <a:p>
            <a:pPr>
              <a:defRPr b="1">
                <a:solidFill>
                  <a:schemeClr val="bg1"/>
                </a:solidFill>
                <a:latin typeface="Arial" panose="020B0604020202020204" pitchFamily="34" charset="0"/>
                <a:cs typeface="Arial" panose="020B0604020202020204" pitchFamily="34" charset="0"/>
              </a:defRPr>
            </a:pPr>
            <a:endParaRPr lang="en-US"/>
          </a:p>
        </c:txPr>
        <c:crossAx val="390553488"/>
        <c:crosses val="autoZero"/>
        <c:auto val="1"/>
        <c:lblAlgn val="ctr"/>
        <c:lblOffset val="100"/>
        <c:noMultiLvlLbl val="0"/>
      </c:catAx>
      <c:valAx>
        <c:axId val="390553488"/>
        <c:scaling>
          <c:orientation val="minMax"/>
          <c:max val="200"/>
          <c:min val="0"/>
        </c:scaling>
        <c:delete val="0"/>
        <c:axPos val="l"/>
        <c:numFmt formatCode="General" sourceLinked="1"/>
        <c:majorTickMark val="out"/>
        <c:minorTickMark val="none"/>
        <c:tickLblPos val="nextTo"/>
        <c:spPr>
          <a:ln>
            <a:solidFill>
              <a:schemeClr val="bg1"/>
            </a:solidFill>
          </a:ln>
        </c:spPr>
        <c:txPr>
          <a:bodyPr/>
          <a:lstStyle/>
          <a:p>
            <a:pPr>
              <a:defRPr sz="1600">
                <a:solidFill>
                  <a:schemeClr val="bg1"/>
                </a:solidFill>
                <a:latin typeface="Arial" panose="020B0604020202020204" pitchFamily="34" charset="0"/>
                <a:cs typeface="Arial" panose="020B0604020202020204" pitchFamily="34" charset="0"/>
              </a:defRPr>
            </a:pPr>
            <a:endParaRPr lang="en-US"/>
          </a:p>
        </c:txPr>
        <c:crossAx val="390549960"/>
        <c:crosses val="autoZero"/>
        <c:crossBetween val="between"/>
        <c:majorUnit val="50"/>
      </c:valAx>
    </c:plotArea>
    <c:plotVisOnly val="1"/>
    <c:dispBlanksAs val="gap"/>
    <c:showDLblsOverMax val="0"/>
  </c:chart>
  <c:txPr>
    <a:bodyPr/>
    <a:lstStyle/>
    <a:p>
      <a:pPr>
        <a:defRPr sz="1800">
          <a:latin typeface="Graphik Regular"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69046387487906E-2"/>
          <c:y val="4.5801514866098507E-2"/>
          <c:w val="0.91972930751661519"/>
          <c:h val="0.78649739483604131"/>
        </c:manualLayout>
      </c:layout>
      <c:lineChart>
        <c:grouping val="standard"/>
        <c:varyColors val="0"/>
        <c:ser>
          <c:idx val="0"/>
          <c:order val="0"/>
          <c:tx>
            <c:strRef>
              <c:f>Sheet1!$B$1</c:f>
              <c:strCache>
                <c:ptCount val="1"/>
                <c:pt idx="0">
                  <c:v>Series 1</c:v>
                </c:pt>
              </c:strCache>
            </c:strRef>
          </c:tx>
          <c:spPr>
            <a:ln w="57150">
              <a:solidFill>
                <a:srgbClr val="FCA248"/>
              </a:solidFill>
            </a:ln>
          </c:spPr>
          <c:marker>
            <c:symbol val="none"/>
          </c:marker>
          <c:dLbls>
            <c:dLbl>
              <c:idx val="0"/>
              <c:layout>
                <c:manualLayout>
                  <c:x val="-2.4820426494404656E-2"/>
                  <c:y val="5.2206393844487067E-2"/>
                </c:manualLayout>
              </c:layout>
              <c:tx>
                <c:rich>
                  <a:bodyPr/>
                  <a:lstStyle/>
                  <a:p>
                    <a:r>
                      <a:rPr lang="en-US" sz="2000" dirty="0">
                        <a:latin typeface="Arial" panose="020B0604020202020204" pitchFamily="34" charset="0"/>
                        <a:cs typeface="Arial" panose="020B0604020202020204" pitchFamily="34" charset="0"/>
                      </a:rPr>
                      <a:t>8.44%</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D0E-411F-8972-FDDA87CDA78B}"/>
                </c:ext>
                <c:ext xmlns:c15="http://schemas.microsoft.com/office/drawing/2012/chart" uri="{CE6537A1-D6FC-4f65-9D91-7224C49458BB}"/>
              </c:extLst>
            </c:dLbl>
            <c:dLbl>
              <c:idx val="1"/>
              <c:layout>
                <c:manualLayout>
                  <c:x val="-1.8201646095896747E-2"/>
                  <c:y val="-3.4804262562991378E-2"/>
                </c:manualLayout>
              </c:layout>
              <c:tx>
                <c:rich>
                  <a:bodyPr/>
                  <a:lstStyle/>
                  <a:p>
                    <a:r>
                      <a:rPr lang="en-US" sz="2000" dirty="0">
                        <a:latin typeface="Arial" panose="020B0604020202020204" pitchFamily="34" charset="0"/>
                        <a:cs typeface="Arial" panose="020B0604020202020204" pitchFamily="34" charset="0"/>
                      </a:rPr>
                      <a:t>8.59%</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D0E-411F-8972-FDDA87CDA78B}"/>
                </c:ext>
                <c:ext xmlns:c15="http://schemas.microsoft.com/office/drawing/2012/chart" uri="{CE6537A1-D6FC-4f65-9D91-7224C49458BB}"/>
              </c:extLst>
            </c:dLbl>
            <c:dLbl>
              <c:idx val="2"/>
              <c:tx>
                <c:rich>
                  <a:bodyPr/>
                  <a:lstStyle/>
                  <a:p>
                    <a:r>
                      <a:rPr lang="en-US" sz="2000" dirty="0">
                        <a:latin typeface="Arial" panose="020B0604020202020204" pitchFamily="34" charset="0"/>
                        <a:cs typeface="Arial" panose="020B0604020202020204" pitchFamily="34" charset="0"/>
                      </a:rPr>
                      <a:t>8.46%</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D0E-411F-8972-FDDA87CDA78B}"/>
                </c:ext>
                <c:ext xmlns:c15="http://schemas.microsoft.com/office/drawing/2012/chart" uri="{CE6537A1-D6FC-4f65-9D91-7224C49458BB}"/>
              </c:extLst>
            </c:dLbl>
            <c:dLbl>
              <c:idx val="3"/>
              <c:layout>
                <c:manualLayout>
                  <c:x val="-3.4748597092166517E-2"/>
                  <c:y val="3.1903907349408761E-2"/>
                </c:manualLayout>
              </c:layout>
              <c:tx>
                <c:rich>
                  <a:bodyPr/>
                  <a:lstStyle/>
                  <a:p>
                    <a:r>
                      <a:rPr lang="en-US" sz="2000" dirty="0">
                        <a:latin typeface="Arial" panose="020B0604020202020204" pitchFamily="34" charset="0"/>
                        <a:cs typeface="Arial" panose="020B0604020202020204" pitchFamily="34" charset="0"/>
                      </a:rPr>
                      <a:t>7.37%</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D0E-411F-8972-FDDA87CDA78B}"/>
                </c:ext>
                <c:ext xmlns:c15="http://schemas.microsoft.com/office/drawing/2012/chart" uri="{CE6537A1-D6FC-4f65-9D91-7224C49458BB}"/>
              </c:extLst>
            </c:dLbl>
            <c:dLbl>
              <c:idx val="4"/>
              <c:tx>
                <c:rich>
                  <a:bodyPr/>
                  <a:lstStyle/>
                  <a:p>
                    <a:r>
                      <a:rPr lang="en-US" sz="2000" dirty="0">
                        <a:latin typeface="Arial" panose="020B0604020202020204" pitchFamily="34" charset="0"/>
                        <a:cs typeface="Arial" panose="020B0604020202020204" pitchFamily="34" charset="0"/>
                      </a:rPr>
                      <a:t>7.53%</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D0E-411F-8972-FDDA87CDA78B}"/>
                </c:ext>
                <c:ext xmlns:c15="http://schemas.microsoft.com/office/drawing/2012/chart" uri="{CE6537A1-D6FC-4f65-9D91-7224C49458BB}"/>
              </c:extLst>
            </c:dLbl>
            <c:dLbl>
              <c:idx val="5"/>
              <c:layout>
                <c:manualLayout>
                  <c:x val="-4.9640852988809311E-2"/>
                  <c:y val="-4.6405683417321833E-2"/>
                </c:manualLayout>
              </c:layout>
              <c:tx>
                <c:rich>
                  <a:bodyPr/>
                  <a:lstStyle/>
                  <a:p>
                    <a:r>
                      <a:rPr lang="en-US" sz="2000" dirty="0">
                        <a:latin typeface="Arial" panose="020B0604020202020204" pitchFamily="34" charset="0"/>
                        <a:cs typeface="Arial" panose="020B0604020202020204" pitchFamily="34" charset="0"/>
                      </a:rPr>
                      <a:t>7.88%</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D0E-411F-8972-FDDA87CDA78B}"/>
                </c:ext>
                <c:ext xmlns:c15="http://schemas.microsoft.com/office/drawing/2012/chart" uri="{CE6537A1-D6FC-4f65-9D91-7224C49458BB}"/>
              </c:extLst>
            </c:dLbl>
            <c:dLbl>
              <c:idx val="6"/>
              <c:layout>
                <c:manualLayout>
                  <c:x val="-4.4676767689928377E-2"/>
                  <c:y val="5.0636904108851764E-2"/>
                </c:manualLayout>
              </c:layout>
              <c:tx>
                <c:rich>
                  <a:bodyPr/>
                  <a:lstStyle/>
                  <a:p>
                    <a:r>
                      <a:rPr lang="en-US" sz="2000" dirty="0">
                        <a:latin typeface="Arial" panose="020B0604020202020204" pitchFamily="34" charset="0"/>
                        <a:cs typeface="Arial" panose="020B0604020202020204" pitchFamily="34" charset="0"/>
                      </a:rPr>
                      <a:t>7.88%</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D0E-411F-8972-FDDA87CDA78B}"/>
                </c:ext>
                <c:ext xmlns:c15="http://schemas.microsoft.com/office/drawing/2012/chart" uri="{CE6537A1-D6FC-4f65-9D91-7224C49458BB}"/>
              </c:extLst>
            </c:dLbl>
            <c:dLbl>
              <c:idx val="7"/>
              <c:layout>
                <c:manualLayout>
                  <c:x val="-3.1439206892912561E-2"/>
                  <c:y val="-3.8090560757143239E-2"/>
                </c:manualLayout>
              </c:layout>
              <c:tx>
                <c:rich>
                  <a:bodyPr/>
                  <a:lstStyle/>
                  <a:p>
                    <a:r>
                      <a:rPr lang="en-US" sz="2000" dirty="0">
                        <a:latin typeface="Arial" panose="020B0604020202020204" pitchFamily="34" charset="0"/>
                        <a:cs typeface="Arial" panose="020B0604020202020204" pitchFamily="34" charset="0"/>
                      </a:rPr>
                      <a:t>7.93%</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D0E-411F-8972-FDDA87CDA78B}"/>
                </c:ext>
                <c:ext xmlns:c15="http://schemas.microsoft.com/office/drawing/2012/chart" uri="{CE6537A1-D6FC-4f65-9D91-7224C49458BB}"/>
              </c:extLst>
            </c:dLbl>
            <c:dLbl>
              <c:idx val="8"/>
              <c:layout>
                <c:manualLayout>
                  <c:x val="-3.4748597092166517E-2"/>
                  <c:y val="-3.7704495537996888E-2"/>
                </c:manualLayout>
              </c:layout>
              <c:tx>
                <c:rich>
                  <a:bodyPr/>
                  <a:lstStyle/>
                  <a:p>
                    <a:r>
                      <a:rPr lang="en-US" sz="2000" dirty="0">
                        <a:latin typeface="Arial" panose="020B0604020202020204" pitchFamily="34" charset="0"/>
                        <a:cs typeface="Arial" panose="020B0604020202020204" pitchFamily="34" charset="0"/>
                      </a:rPr>
                      <a:t>7.91%</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D0E-411F-8972-FDDA87CDA78B}"/>
                </c:ext>
                <c:ext xmlns:c15="http://schemas.microsoft.com/office/drawing/2012/chart" uri="{CE6537A1-D6FC-4f65-9D91-7224C49458BB}"/>
              </c:extLst>
            </c:dLbl>
            <c:dLbl>
              <c:idx val="9"/>
              <c:layout>
                <c:manualLayout>
                  <c:x val="-4.9640852988808099E-3"/>
                  <c:y val="4.9293179790468995E-2"/>
                </c:manualLayout>
              </c:layout>
              <c:tx>
                <c:rich>
                  <a:bodyPr/>
                  <a:lstStyle/>
                  <a:p>
                    <a:pPr>
                      <a:defRPr sz="2800" b="1" i="1">
                        <a:solidFill>
                          <a:schemeClr val="bg1"/>
                        </a:solidFill>
                        <a:latin typeface="Arial" panose="020B0604020202020204" pitchFamily="34" charset="0"/>
                        <a:cs typeface="Arial" panose="020B0604020202020204" pitchFamily="34" charset="0"/>
                      </a:defRPr>
                    </a:pPr>
                    <a:r>
                      <a:rPr lang="en-US" sz="2800" b="1" i="1" dirty="0">
                        <a:latin typeface="Arial" panose="020B0604020202020204" pitchFamily="34" charset="0"/>
                        <a:cs typeface="Arial" panose="020B0604020202020204" pitchFamily="34" charset="0"/>
                      </a:rPr>
                      <a:t>7.85%</a:t>
                    </a:r>
                    <a:endParaRPr lang="en-US" sz="2800" b="1" i="1" dirty="0"/>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DD0E-411F-8972-FDDA87CDA78B}"/>
                </c:ext>
                <c:ext xmlns:c15="http://schemas.microsoft.com/office/drawing/2012/chart" uri="{CE6537A1-D6FC-4f65-9D91-7224C49458BB}"/>
              </c:extLst>
            </c:dLbl>
            <c:spPr>
              <a:noFill/>
              <a:ln>
                <a:noFill/>
              </a:ln>
              <a:effectLst/>
            </c:spPr>
            <c:txPr>
              <a:bodyPr/>
              <a:lstStyle/>
              <a:p>
                <a:pPr>
                  <a:defRPr sz="2000">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Sheet1!$A$2:$A$11</c:f>
              <c:numCache>
                <c:formatCode>General</c:formatCode>
                <c:ptCount val="10"/>
                <c:pt idx="0">
                  <c:v>2006</c:v>
                </c:pt>
                <c:pt idx="1">
                  <c:v>2007</c:v>
                </c:pt>
                <c:pt idx="2">
                  <c:v>2008</c:v>
                </c:pt>
                <c:pt idx="3">
                  <c:v>2009</c:v>
                </c:pt>
                <c:pt idx="4">
                  <c:v>2010</c:v>
                </c:pt>
                <c:pt idx="5">
                  <c:v>2011</c:v>
                </c:pt>
                <c:pt idx="6">
                  <c:v>2012</c:v>
                </c:pt>
                <c:pt idx="7">
                  <c:v>2013</c:v>
                </c:pt>
                <c:pt idx="8">
                  <c:v>2014</c:v>
                </c:pt>
                <c:pt idx="9">
                  <c:v>2015</c:v>
                </c:pt>
              </c:numCache>
            </c:numRef>
          </c:cat>
          <c:val>
            <c:numRef>
              <c:f>Sheet1!$B$2:$B$11</c:f>
              <c:numCache>
                <c:formatCode>General</c:formatCode>
                <c:ptCount val="10"/>
                <c:pt idx="0">
                  <c:v>8.44</c:v>
                </c:pt>
                <c:pt idx="1">
                  <c:v>8.59</c:v>
                </c:pt>
                <c:pt idx="2">
                  <c:v>8.4600000000000009</c:v>
                </c:pt>
                <c:pt idx="3">
                  <c:v>7.37</c:v>
                </c:pt>
                <c:pt idx="4">
                  <c:v>7.53</c:v>
                </c:pt>
                <c:pt idx="5">
                  <c:v>7.88</c:v>
                </c:pt>
                <c:pt idx="6">
                  <c:v>7.88</c:v>
                </c:pt>
                <c:pt idx="7">
                  <c:v>7.93</c:v>
                </c:pt>
                <c:pt idx="8">
                  <c:v>7.91</c:v>
                </c:pt>
                <c:pt idx="9">
                  <c:v>7.85</c:v>
                </c:pt>
              </c:numCache>
            </c:numRef>
          </c:val>
          <c:smooth val="0"/>
          <c:extLst xmlns:c16r2="http://schemas.microsoft.com/office/drawing/2015/06/chart">
            <c:ext xmlns:c16="http://schemas.microsoft.com/office/drawing/2014/chart" uri="{C3380CC4-5D6E-409C-BE32-E72D297353CC}">
              <c16:uniqueId val="{0000000A-DD0E-411F-8972-FDDA87CDA78B}"/>
            </c:ext>
          </c:extLst>
        </c:ser>
        <c:dLbls>
          <c:showLegendKey val="0"/>
          <c:showVal val="0"/>
          <c:showCatName val="0"/>
          <c:showSerName val="0"/>
          <c:showPercent val="0"/>
          <c:showBubbleSize val="0"/>
        </c:dLbls>
        <c:smooth val="0"/>
        <c:axId val="387145160"/>
        <c:axId val="387145944"/>
      </c:lineChart>
      <c:catAx>
        <c:axId val="387145160"/>
        <c:scaling>
          <c:orientation val="minMax"/>
        </c:scaling>
        <c:delete val="0"/>
        <c:axPos val="b"/>
        <c:numFmt formatCode="General" sourceLinked="1"/>
        <c:majorTickMark val="out"/>
        <c:minorTickMark val="none"/>
        <c:tickLblPos val="nextTo"/>
        <c:spPr>
          <a:ln>
            <a:solidFill>
              <a:schemeClr val="bg1"/>
            </a:solidFill>
          </a:ln>
        </c:spPr>
        <c:txPr>
          <a:bodyPr/>
          <a:lstStyle/>
          <a:p>
            <a:pPr>
              <a:defRPr sz="2000" b="1">
                <a:solidFill>
                  <a:schemeClr val="bg1"/>
                </a:solidFill>
                <a:latin typeface="Arial" panose="020B0604020202020204" pitchFamily="34" charset="0"/>
                <a:cs typeface="Arial" panose="020B0604020202020204" pitchFamily="34" charset="0"/>
              </a:defRPr>
            </a:pPr>
            <a:endParaRPr lang="en-US"/>
          </a:p>
        </c:txPr>
        <c:crossAx val="387145944"/>
        <c:crosses val="autoZero"/>
        <c:auto val="1"/>
        <c:lblAlgn val="ctr"/>
        <c:lblOffset val="100"/>
        <c:noMultiLvlLbl val="0"/>
      </c:catAx>
      <c:valAx>
        <c:axId val="387145944"/>
        <c:scaling>
          <c:orientation val="minMax"/>
          <c:max val="9"/>
          <c:min val="7"/>
        </c:scaling>
        <c:delete val="0"/>
        <c:axPos val="l"/>
        <c:numFmt formatCode="General" sourceLinked="1"/>
        <c:majorTickMark val="out"/>
        <c:minorTickMark val="none"/>
        <c:tickLblPos val="nextTo"/>
        <c:spPr>
          <a:ln>
            <a:solidFill>
              <a:schemeClr val="bg1"/>
            </a:solidFill>
          </a:ln>
        </c:spPr>
        <c:txPr>
          <a:bodyPr/>
          <a:lstStyle/>
          <a:p>
            <a:pPr>
              <a:defRPr sz="1800">
                <a:solidFill>
                  <a:schemeClr val="bg1"/>
                </a:solidFill>
                <a:latin typeface="Arial" panose="020B0604020202020204" pitchFamily="34" charset="0"/>
                <a:cs typeface="Arial" panose="020B0604020202020204" pitchFamily="34" charset="0"/>
              </a:defRPr>
            </a:pPr>
            <a:endParaRPr lang="en-US"/>
          </a:p>
        </c:txPr>
        <c:crossAx val="387145160"/>
        <c:crosses val="autoZero"/>
        <c:crossBetween val="between"/>
        <c:majorUnit val="0.5"/>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949787631225726E-2"/>
          <c:y val="3.8966854150161927E-2"/>
          <c:w val="0.92340499012419586"/>
          <c:h val="0.82518505660490804"/>
        </c:manualLayout>
      </c:layout>
      <c:lineChart>
        <c:grouping val="standard"/>
        <c:varyColors val="0"/>
        <c:ser>
          <c:idx val="0"/>
          <c:order val="0"/>
          <c:tx>
            <c:strRef>
              <c:f>Sheet1!$B$1</c:f>
              <c:strCache>
                <c:ptCount val="1"/>
                <c:pt idx="0">
                  <c:v>2006</c:v>
                </c:pt>
              </c:strCache>
            </c:strRef>
          </c:tx>
          <c:spPr>
            <a:ln w="57150">
              <a:solidFill>
                <a:srgbClr val="FCA248"/>
              </a:solidFill>
            </a:ln>
          </c:spPr>
          <c:marker>
            <c:symbol val="none"/>
          </c:marker>
          <c:dLbls>
            <c:dLbl>
              <c:idx val="0"/>
              <c:layout>
                <c:manualLayout>
                  <c:x val="-2.7372567007955286E-2"/>
                  <c:y val="-6.7736305520314954E-2"/>
                </c:manualLayout>
              </c:layout>
              <c:tx>
                <c:rich>
                  <a:bodyPr/>
                  <a:lstStyle/>
                  <a:p>
                    <a:r>
                      <a:rPr lang="en-US" sz="1800" dirty="0">
                        <a:latin typeface="Arial" panose="020B0604020202020204" pitchFamily="34" charset="0"/>
                        <a:cs typeface="Arial" panose="020B0604020202020204" pitchFamily="34" charset="0"/>
                      </a:rPr>
                      <a:t>1,911</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524-47D2-918A-AF47C13433BD}"/>
                </c:ext>
                <c:ext xmlns:c15="http://schemas.microsoft.com/office/drawing/2012/chart" uri="{CE6537A1-D6FC-4f65-9D91-7224C49458BB}"/>
              </c:extLst>
            </c:dLbl>
            <c:dLbl>
              <c:idx val="1"/>
              <c:layout>
                <c:manualLayout>
                  <c:x val="-9.6609060028077492E-3"/>
                  <c:y val="3.694707573835361E-2"/>
                </c:manualLayout>
              </c:layout>
              <c:tx>
                <c:rich>
                  <a:bodyPr/>
                  <a:lstStyle/>
                  <a:p>
                    <a:r>
                      <a:rPr lang="en-US" sz="1800" dirty="0">
                        <a:latin typeface="Arial" panose="020B0604020202020204" pitchFamily="34" charset="0"/>
                        <a:cs typeface="Arial" panose="020B0604020202020204" pitchFamily="34" charset="0"/>
                      </a:rPr>
                      <a:t>2,047</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2524-47D2-918A-AF47C13433BD}"/>
                </c:ext>
                <c:ext xmlns:c15="http://schemas.microsoft.com/office/drawing/2012/chart" uri="{CE6537A1-D6FC-4f65-9D91-7224C49458BB}"/>
              </c:extLst>
            </c:dLbl>
            <c:dLbl>
              <c:idx val="2"/>
              <c:layout>
                <c:manualLayout>
                  <c:x val="-1.6101510004679581E-3"/>
                  <c:y val="-1.539461489098067E-2"/>
                </c:manualLayout>
              </c:layout>
              <c:tx>
                <c:rich>
                  <a:bodyPr/>
                  <a:lstStyle/>
                  <a:p>
                    <a:r>
                      <a:rPr lang="en-US" sz="1800" dirty="0">
                        <a:latin typeface="Arial" panose="020B0604020202020204" pitchFamily="34" charset="0"/>
                        <a:cs typeface="Arial" panose="020B0604020202020204" pitchFamily="34" charset="0"/>
                      </a:rPr>
                      <a:t>2,195</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2524-47D2-918A-AF47C13433BD}"/>
                </c:ext>
                <c:ext xmlns:c15="http://schemas.microsoft.com/office/drawing/2012/chart" uri="{CE6537A1-D6FC-4f65-9D91-7224C49458BB}"/>
              </c:extLst>
            </c:dLbl>
            <c:dLbl>
              <c:idx val="3"/>
              <c:layout>
                <c:manualLayout>
                  <c:x val="-1.9321812005615498E-2"/>
                  <c:y val="4.0025998716549743E-2"/>
                </c:manualLayout>
              </c:layout>
              <c:tx>
                <c:rich>
                  <a:bodyPr/>
                  <a:lstStyle/>
                  <a:p>
                    <a:r>
                      <a:rPr lang="en-US" sz="1800" dirty="0">
                        <a:latin typeface="Arial" panose="020B0604020202020204" pitchFamily="34" charset="0"/>
                        <a:cs typeface="Arial" panose="020B0604020202020204" pitchFamily="34" charset="0"/>
                      </a:rPr>
                      <a:t>1,933</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2524-47D2-918A-AF47C13433BD}"/>
                </c:ext>
                <c:ext xmlns:c15="http://schemas.microsoft.com/office/drawing/2012/chart" uri="{CE6537A1-D6FC-4f65-9D91-7224C49458BB}"/>
              </c:extLst>
            </c:dLbl>
            <c:dLbl>
              <c:idx val="4"/>
              <c:layout>
                <c:manualLayout>
                  <c:x val="-4.8304530014038746E-3"/>
                  <c:y val="9.2367689345884026E-3"/>
                </c:manualLayout>
              </c:layout>
              <c:tx>
                <c:rich>
                  <a:bodyPr/>
                  <a:lstStyle/>
                  <a:p>
                    <a:r>
                      <a:rPr lang="en-US" sz="1800" dirty="0">
                        <a:latin typeface="Arial" panose="020B0604020202020204" pitchFamily="34" charset="0"/>
                        <a:cs typeface="Arial" panose="020B0604020202020204" pitchFamily="34" charset="0"/>
                      </a:rPr>
                      <a:t>2,032</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2524-47D2-918A-AF47C13433BD}"/>
                </c:ext>
                <c:ext xmlns:c15="http://schemas.microsoft.com/office/drawing/2012/chart" uri="{CE6537A1-D6FC-4f65-9D91-7224C49458BB}"/>
              </c:extLst>
            </c:dLbl>
            <c:dLbl>
              <c:idx val="5"/>
              <c:layout>
                <c:manualLayout>
                  <c:x val="-8.0507550023397895E-3"/>
                  <c:y val="5.2341690629334282E-2"/>
                </c:manualLayout>
              </c:layout>
              <c:tx>
                <c:rich>
                  <a:bodyPr/>
                  <a:lstStyle/>
                  <a:p>
                    <a:r>
                      <a:rPr lang="en-US" sz="1800" dirty="0">
                        <a:latin typeface="Arial" panose="020B0604020202020204" pitchFamily="34" charset="0"/>
                        <a:cs typeface="Arial" panose="020B0604020202020204" pitchFamily="34" charset="0"/>
                      </a:rPr>
                      <a:t>2,271</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2524-47D2-918A-AF47C13433BD}"/>
                </c:ext>
                <c:ext xmlns:c15="http://schemas.microsoft.com/office/drawing/2012/chart" uri="{CE6537A1-D6FC-4f65-9D91-7224C49458BB}"/>
              </c:extLst>
            </c:dLbl>
            <c:dLbl>
              <c:idx val="6"/>
              <c:layout>
                <c:manualLayout>
                  <c:x val="-1.6101510004679581E-3"/>
                  <c:y val="2.155246084737291E-2"/>
                </c:manualLayout>
              </c:layout>
              <c:tx>
                <c:rich>
                  <a:bodyPr/>
                  <a:lstStyle/>
                  <a:p>
                    <a:r>
                      <a:rPr lang="en-US" sz="1800" dirty="0">
                        <a:latin typeface="Arial" panose="020B0604020202020204" pitchFamily="34" charset="0"/>
                        <a:cs typeface="Arial" panose="020B0604020202020204" pitchFamily="34" charset="0"/>
                      </a:rPr>
                      <a:t>2,344</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2524-47D2-918A-AF47C13433BD}"/>
                </c:ext>
                <c:ext xmlns:c15="http://schemas.microsoft.com/office/drawing/2012/chart" uri="{CE6537A1-D6FC-4f65-9D91-7224C49458BB}"/>
              </c:extLst>
            </c:dLbl>
            <c:dLbl>
              <c:idx val="7"/>
              <c:layout>
                <c:manualLayout>
                  <c:x val="-1.6101510004679581E-3"/>
                  <c:y val="2.4631383825569075E-2"/>
                </c:manualLayout>
              </c:layout>
              <c:tx>
                <c:rich>
                  <a:bodyPr/>
                  <a:lstStyle/>
                  <a:p>
                    <a:r>
                      <a:rPr lang="en-US" sz="1800" dirty="0">
                        <a:latin typeface="Arial" panose="020B0604020202020204" pitchFamily="34" charset="0"/>
                        <a:cs typeface="Arial" panose="020B0604020202020204" pitchFamily="34" charset="0"/>
                      </a:rPr>
                      <a:t>2,413</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2524-47D2-918A-AF47C13433BD}"/>
                </c:ext>
                <c:ext xmlns:c15="http://schemas.microsoft.com/office/drawing/2012/chart" uri="{CE6537A1-D6FC-4f65-9D91-7224C49458BB}"/>
              </c:extLst>
            </c:dLbl>
            <c:dLbl>
              <c:idx val="8"/>
              <c:layout>
                <c:manualLayout>
                  <c:x val="-1.2881208003743665E-2"/>
                  <c:y val="4.3104921694745876E-2"/>
                </c:manualLayout>
              </c:layout>
              <c:tx>
                <c:rich>
                  <a:bodyPr/>
                  <a:lstStyle/>
                  <a:p>
                    <a:r>
                      <a:rPr lang="en-US" sz="1800" dirty="0">
                        <a:latin typeface="Arial" panose="020B0604020202020204" pitchFamily="34" charset="0"/>
                        <a:cs typeface="Arial" panose="020B0604020202020204" pitchFamily="34" charset="0"/>
                      </a:rPr>
                      <a:t>2,514</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2524-47D2-918A-AF47C13433BD}"/>
                </c:ext>
                <c:ext xmlns:c15="http://schemas.microsoft.com/office/drawing/2012/chart" uri="{CE6537A1-D6FC-4f65-9D91-7224C49458BB}"/>
              </c:extLst>
            </c:dLbl>
            <c:dLbl>
              <c:idx val="9"/>
              <c:layout>
                <c:manualLayout>
                  <c:x val="-4.6281973489671911E-2"/>
                  <c:y val="-8.1938624045503561E-2"/>
                </c:manualLayout>
              </c:layout>
              <c:tx>
                <c:rich>
                  <a:bodyPr/>
                  <a:lstStyle/>
                  <a:p>
                    <a:pPr>
                      <a:defRPr sz="3600" b="1" i="1">
                        <a:solidFill>
                          <a:schemeClr val="bg1"/>
                        </a:solidFill>
                        <a:latin typeface="Arial" panose="020B0604020202020204" pitchFamily="34" charset="0"/>
                        <a:cs typeface="Arial" panose="020B0604020202020204" pitchFamily="34" charset="0"/>
                      </a:defRPr>
                    </a:pPr>
                    <a:r>
                      <a:rPr lang="en-US" sz="3600" b="1" i="1" dirty="0">
                        <a:latin typeface="Arial" panose="020B0604020202020204" pitchFamily="34" charset="0"/>
                        <a:cs typeface="Arial" panose="020B0604020202020204" pitchFamily="34" charset="0"/>
                      </a:rPr>
                      <a:t>2,470</a:t>
                    </a:r>
                    <a:endParaRPr lang="en-US" sz="3600" b="1" i="1" dirty="0"/>
                  </a:p>
                </c:rich>
              </c:tx>
              <c:spPr>
                <a:noFill/>
                <a:ln>
                  <a:noFill/>
                </a:ln>
                <a:effectLst/>
              </c:sp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2524-47D2-918A-AF47C13433BD}"/>
                </c:ext>
                <c:ext xmlns:c15="http://schemas.microsoft.com/office/drawing/2012/chart" uri="{CE6537A1-D6FC-4f65-9D91-7224C49458BB}"/>
              </c:extLst>
            </c:dLbl>
            <c:dLbl>
              <c:idx val="10"/>
              <c:delete val="1"/>
              <c:extLst xmlns:c16r2="http://schemas.microsoft.com/office/drawing/2015/06/chart">
                <c:ext xmlns:c16="http://schemas.microsoft.com/office/drawing/2014/chart" uri="{C3380CC4-5D6E-409C-BE32-E72D297353CC}">
                  <c16:uniqueId val="{0000000A-2524-47D2-918A-AF47C13433BD}"/>
                </c:ext>
                <c:ext xmlns:c15="http://schemas.microsoft.com/office/drawing/2012/chart" uri="{CE6537A1-D6FC-4f65-9D91-7224C49458BB}"/>
              </c:extLst>
            </c:dLbl>
            <c:spPr>
              <a:noFill/>
              <a:ln>
                <a:noFill/>
              </a:ln>
              <a:effectLst/>
            </c:spPr>
            <c:txPr>
              <a:bodyPr/>
              <a:lstStyle/>
              <a:p>
                <a:pPr>
                  <a:defRPr sz="1800">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Sheet1!$A$2:$A$12</c:f>
              <c:strCache>
                <c:ptCount val="11"/>
                <c:pt idx="0">
                  <c:v>2006</c:v>
                </c:pt>
                <c:pt idx="1">
                  <c:v>2007</c:v>
                </c:pt>
                <c:pt idx="2">
                  <c:v>2008</c:v>
                </c:pt>
                <c:pt idx="3">
                  <c:v>2009</c:v>
                </c:pt>
                <c:pt idx="4">
                  <c:v>2010</c:v>
                </c:pt>
                <c:pt idx="5">
                  <c:v>2011</c:v>
                </c:pt>
                <c:pt idx="6">
                  <c:v>2012</c:v>
                </c:pt>
                <c:pt idx="7">
                  <c:v>2013</c:v>
                </c:pt>
                <c:pt idx="8">
                  <c:v>2014</c:v>
                </c:pt>
                <c:pt idx="9">
                  <c:v>2015</c:v>
                </c:pt>
                <c:pt idx="10">
                  <c:v>     </c:v>
                </c:pt>
              </c:strCache>
            </c:strRef>
          </c:cat>
          <c:val>
            <c:numRef>
              <c:f>Sheet1!$B$2:$B$12</c:f>
              <c:numCache>
                <c:formatCode>General</c:formatCode>
                <c:ptCount val="11"/>
                <c:pt idx="0">
                  <c:v>1911</c:v>
                </c:pt>
                <c:pt idx="1">
                  <c:v>2047</c:v>
                </c:pt>
                <c:pt idx="2">
                  <c:v>2195</c:v>
                </c:pt>
                <c:pt idx="3">
                  <c:v>1933</c:v>
                </c:pt>
                <c:pt idx="4">
                  <c:v>2032</c:v>
                </c:pt>
                <c:pt idx="5">
                  <c:v>2271</c:v>
                </c:pt>
                <c:pt idx="6">
                  <c:v>2344</c:v>
                </c:pt>
                <c:pt idx="7">
                  <c:v>2413</c:v>
                </c:pt>
                <c:pt idx="8">
                  <c:v>2514</c:v>
                </c:pt>
                <c:pt idx="9">
                  <c:v>2470</c:v>
                </c:pt>
              </c:numCache>
            </c:numRef>
          </c:val>
          <c:smooth val="0"/>
          <c:extLst xmlns:c16r2="http://schemas.microsoft.com/office/drawing/2015/06/chart">
            <c:ext xmlns:c16="http://schemas.microsoft.com/office/drawing/2014/chart" uri="{C3380CC4-5D6E-409C-BE32-E72D297353CC}">
              <c16:uniqueId val="{0000000B-2524-47D2-918A-AF47C13433BD}"/>
            </c:ext>
          </c:extLst>
        </c:ser>
        <c:dLbls>
          <c:showLegendKey val="0"/>
          <c:showVal val="0"/>
          <c:showCatName val="0"/>
          <c:showSerName val="0"/>
          <c:showPercent val="0"/>
          <c:showBubbleSize val="0"/>
        </c:dLbls>
        <c:smooth val="0"/>
        <c:axId val="387141240"/>
        <c:axId val="387146336"/>
      </c:lineChart>
      <c:catAx>
        <c:axId val="387141240"/>
        <c:scaling>
          <c:orientation val="minMax"/>
        </c:scaling>
        <c:delete val="0"/>
        <c:axPos val="b"/>
        <c:numFmt formatCode="General" sourceLinked="1"/>
        <c:majorTickMark val="out"/>
        <c:minorTickMark val="none"/>
        <c:tickLblPos val="nextTo"/>
        <c:spPr>
          <a:ln>
            <a:solidFill>
              <a:schemeClr val="bg1"/>
            </a:solidFill>
          </a:ln>
        </c:spPr>
        <c:txPr>
          <a:bodyPr/>
          <a:lstStyle/>
          <a:p>
            <a:pPr>
              <a:defRPr sz="2000" b="1">
                <a:solidFill>
                  <a:schemeClr val="bg1"/>
                </a:solidFill>
                <a:latin typeface="Arial" panose="020B0604020202020204" pitchFamily="34" charset="0"/>
                <a:cs typeface="Arial" panose="020B0604020202020204" pitchFamily="34" charset="0"/>
              </a:defRPr>
            </a:pPr>
            <a:endParaRPr lang="en-US"/>
          </a:p>
        </c:txPr>
        <c:crossAx val="387146336"/>
        <c:crosses val="autoZero"/>
        <c:auto val="1"/>
        <c:lblAlgn val="ctr"/>
        <c:lblOffset val="100"/>
        <c:noMultiLvlLbl val="0"/>
      </c:catAx>
      <c:valAx>
        <c:axId val="387146336"/>
        <c:scaling>
          <c:orientation val="minMax"/>
          <c:max val="2600"/>
          <c:min val="1600"/>
        </c:scaling>
        <c:delete val="0"/>
        <c:axPos val="l"/>
        <c:numFmt formatCode="#,##0" sourceLinked="0"/>
        <c:majorTickMark val="out"/>
        <c:minorTickMark val="none"/>
        <c:tickLblPos val="nextTo"/>
        <c:spPr>
          <a:ln>
            <a:solidFill>
              <a:schemeClr val="bg1"/>
            </a:solidFill>
          </a:ln>
        </c:spPr>
        <c:txPr>
          <a:bodyPr/>
          <a:lstStyle/>
          <a:p>
            <a:pPr>
              <a:defRPr sz="1800">
                <a:solidFill>
                  <a:schemeClr val="bg1"/>
                </a:solidFill>
                <a:latin typeface="Arial" panose="020B0604020202020204" pitchFamily="34" charset="0"/>
                <a:cs typeface="Arial" panose="020B0604020202020204" pitchFamily="34" charset="0"/>
              </a:defRPr>
            </a:pPr>
            <a:endParaRPr lang="en-US"/>
          </a:p>
        </c:txPr>
        <c:crossAx val="387141240"/>
        <c:crosses val="autoZero"/>
        <c:crossBetween val="between"/>
        <c:majorUnit val="200"/>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568767378298982E-2"/>
          <c:y val="0.11097526427004449"/>
          <c:w val="0.9206586233194255"/>
          <c:h val="0.72271422196710045"/>
        </c:manualLayout>
      </c:layout>
      <c:lineChart>
        <c:grouping val="standard"/>
        <c:varyColors val="0"/>
        <c:ser>
          <c:idx val="0"/>
          <c:order val="0"/>
          <c:tx>
            <c:strRef>
              <c:f>Sheet1!$B$1</c:f>
              <c:strCache>
                <c:ptCount val="1"/>
                <c:pt idx="0">
                  <c:v>Series 1</c:v>
                </c:pt>
              </c:strCache>
            </c:strRef>
          </c:tx>
          <c:spPr>
            <a:ln w="57150">
              <a:solidFill>
                <a:srgbClr val="FCA248"/>
              </a:solidFill>
            </a:ln>
          </c:spPr>
          <c:marker>
            <c:symbol val="none"/>
          </c:marker>
          <c:cat>
            <c:strRef>
              <c:f>Sheet1!$A$2:$A$32</c:f>
              <c:strCache>
                <c:ptCount val="31"/>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strCache>
            </c:strRef>
          </c:cat>
          <c:val>
            <c:numRef>
              <c:f>Sheet1!$B$2:$B$32</c:f>
              <c:numCache>
                <c:formatCode>0.0</c:formatCode>
                <c:ptCount val="31"/>
                <c:pt idx="0">
                  <c:v>124.4</c:v>
                </c:pt>
                <c:pt idx="1">
                  <c:v>127</c:v>
                </c:pt>
                <c:pt idx="2">
                  <c:v>128.1</c:v>
                </c:pt>
                <c:pt idx="3">
                  <c:v>129</c:v>
                </c:pt>
                <c:pt idx="4">
                  <c:v>129.80000000000001</c:v>
                </c:pt>
                <c:pt idx="5">
                  <c:v>129.5</c:v>
                </c:pt>
                <c:pt idx="6">
                  <c:v>130.30000000000001</c:v>
                </c:pt>
                <c:pt idx="7">
                  <c:v>131.69999999999999</c:v>
                </c:pt>
                <c:pt idx="8">
                  <c:v>131.80000000000001</c:v>
                </c:pt>
                <c:pt idx="9">
                  <c:v>132.69999999999999</c:v>
                </c:pt>
                <c:pt idx="10">
                  <c:v>134.5</c:v>
                </c:pt>
                <c:pt idx="11">
                  <c:v>133.4</c:v>
                </c:pt>
                <c:pt idx="12">
                  <c:v>132.69999999999999</c:v>
                </c:pt>
                <c:pt idx="13">
                  <c:v>130.9</c:v>
                </c:pt>
                <c:pt idx="14">
                  <c:v>134.19999999999999</c:v>
                </c:pt>
                <c:pt idx="15">
                  <c:v>131.1</c:v>
                </c:pt>
                <c:pt idx="16">
                  <c:v>133</c:v>
                </c:pt>
                <c:pt idx="17">
                  <c:v>132.69999999999999</c:v>
                </c:pt>
                <c:pt idx="18">
                  <c:v>134.19999999999999</c:v>
                </c:pt>
                <c:pt idx="19">
                  <c:v>134.9</c:v>
                </c:pt>
                <c:pt idx="20">
                  <c:v>134.1</c:v>
                </c:pt>
                <c:pt idx="21">
                  <c:v>135</c:v>
                </c:pt>
                <c:pt idx="22">
                  <c:v>134.19999999999999</c:v>
                </c:pt>
                <c:pt idx="23">
                  <c:v>135.9</c:v>
                </c:pt>
              </c:numCache>
            </c:numRef>
          </c:val>
          <c:smooth val="0"/>
          <c:extLst xmlns:c16r2="http://schemas.microsoft.com/office/drawing/2015/06/chart">
            <c:ext xmlns:c16="http://schemas.microsoft.com/office/drawing/2014/chart" uri="{C3380CC4-5D6E-409C-BE32-E72D297353CC}">
              <c16:uniqueId val="{00000000-7FC7-4ECA-B30A-B499520F2156}"/>
            </c:ext>
          </c:extLst>
        </c:ser>
        <c:dLbls>
          <c:showLegendKey val="0"/>
          <c:showVal val="0"/>
          <c:showCatName val="0"/>
          <c:showSerName val="0"/>
          <c:showPercent val="0"/>
          <c:showBubbleSize val="0"/>
        </c:dLbls>
        <c:smooth val="0"/>
        <c:axId val="387142024"/>
        <c:axId val="387142808"/>
      </c:lineChart>
      <c:catAx>
        <c:axId val="387142024"/>
        <c:scaling>
          <c:orientation val="minMax"/>
        </c:scaling>
        <c:delete val="0"/>
        <c:axPos val="b"/>
        <c:numFmt formatCode="General" sourceLinked="0"/>
        <c:majorTickMark val="out"/>
        <c:minorTickMark val="none"/>
        <c:tickLblPos val="nextTo"/>
        <c:spPr>
          <a:ln w="12700">
            <a:solidFill>
              <a:schemeClr val="bg1"/>
            </a:solidFill>
          </a:ln>
        </c:spPr>
        <c:txPr>
          <a:bodyPr/>
          <a:lstStyle/>
          <a:p>
            <a:pPr>
              <a:defRPr sz="1400" b="1">
                <a:latin typeface="Arial" panose="020B0604020202020204" pitchFamily="34" charset="0"/>
                <a:cs typeface="Arial" panose="020B0604020202020204" pitchFamily="34" charset="0"/>
              </a:defRPr>
            </a:pPr>
            <a:endParaRPr lang="en-US"/>
          </a:p>
        </c:txPr>
        <c:crossAx val="387142808"/>
        <c:crosses val="autoZero"/>
        <c:auto val="1"/>
        <c:lblAlgn val="ctr"/>
        <c:lblOffset val="100"/>
        <c:noMultiLvlLbl val="0"/>
      </c:catAx>
      <c:valAx>
        <c:axId val="387142808"/>
        <c:scaling>
          <c:orientation val="minMax"/>
          <c:max val="140"/>
          <c:min val="120"/>
        </c:scaling>
        <c:delete val="0"/>
        <c:axPos val="l"/>
        <c:numFmt formatCode="0.0" sourceLinked="1"/>
        <c:majorTickMark val="out"/>
        <c:minorTickMark val="none"/>
        <c:tickLblPos val="nextTo"/>
        <c:spPr>
          <a:ln w="12700">
            <a:solidFill>
              <a:schemeClr val="bg1"/>
            </a:solidFill>
          </a:ln>
        </c:spPr>
        <c:txPr>
          <a:bodyPr/>
          <a:lstStyle/>
          <a:p>
            <a:pPr>
              <a:defRPr sz="1800">
                <a:latin typeface="Arial" panose="020B0604020202020204" pitchFamily="34" charset="0"/>
                <a:cs typeface="Arial" panose="020B0604020202020204" pitchFamily="34" charset="0"/>
              </a:defRPr>
            </a:pPr>
            <a:endParaRPr lang="en-US"/>
          </a:p>
        </c:txPr>
        <c:crossAx val="387142024"/>
        <c:crosses val="autoZero"/>
        <c:crossBetween val="between"/>
        <c:majorUnit val="5"/>
      </c:valAx>
    </c:plotArea>
    <c:plotVisOnly val="1"/>
    <c:dispBlanksAs val="gap"/>
    <c:showDLblsOverMax val="0"/>
  </c:chart>
  <c:txPr>
    <a:bodyPr/>
    <a:lstStyle/>
    <a:p>
      <a:pPr>
        <a:defRPr sz="1800">
          <a:solidFill>
            <a:schemeClr val="bg1"/>
          </a:solidFill>
          <a:latin typeface="Graphik Bold"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568767378298982E-2"/>
          <c:y val="0.11097526427004449"/>
          <c:w val="0.9206586233194255"/>
          <c:h val="0.72271422196710045"/>
        </c:manualLayout>
      </c:layout>
      <c:lineChart>
        <c:grouping val="standard"/>
        <c:varyColors val="0"/>
        <c:ser>
          <c:idx val="0"/>
          <c:order val="0"/>
          <c:tx>
            <c:strRef>
              <c:f>Sheet1!$B$1</c:f>
              <c:strCache>
                <c:ptCount val="1"/>
                <c:pt idx="0">
                  <c:v>Series 1</c:v>
                </c:pt>
              </c:strCache>
            </c:strRef>
          </c:tx>
          <c:spPr>
            <a:ln w="57150">
              <a:solidFill>
                <a:srgbClr val="FCA248"/>
              </a:solidFill>
            </a:ln>
          </c:spPr>
          <c:marker>
            <c:symbol val="none"/>
          </c:marker>
          <c:cat>
            <c:strRef>
              <c:f>Sheet1!$A$2:$A$32</c:f>
              <c:strCache>
                <c:ptCount val="31"/>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strCache>
            </c:strRef>
          </c:cat>
          <c:val>
            <c:numRef>
              <c:f>Sheet1!$B$2:$B$32</c:f>
              <c:numCache>
                <c:formatCode>0.0</c:formatCode>
                <c:ptCount val="31"/>
                <c:pt idx="0">
                  <c:v>124.4</c:v>
                </c:pt>
                <c:pt idx="1">
                  <c:v>127</c:v>
                </c:pt>
                <c:pt idx="2">
                  <c:v>128.1</c:v>
                </c:pt>
                <c:pt idx="3">
                  <c:v>129</c:v>
                </c:pt>
                <c:pt idx="4">
                  <c:v>129.80000000000001</c:v>
                </c:pt>
                <c:pt idx="5">
                  <c:v>129.5</c:v>
                </c:pt>
                <c:pt idx="6">
                  <c:v>130.30000000000001</c:v>
                </c:pt>
                <c:pt idx="7">
                  <c:v>131.69999999999999</c:v>
                </c:pt>
                <c:pt idx="8">
                  <c:v>131.80000000000001</c:v>
                </c:pt>
                <c:pt idx="9">
                  <c:v>132.69999999999999</c:v>
                </c:pt>
                <c:pt idx="10">
                  <c:v>134.5</c:v>
                </c:pt>
                <c:pt idx="11">
                  <c:v>133.4</c:v>
                </c:pt>
                <c:pt idx="12">
                  <c:v>132.69999999999999</c:v>
                </c:pt>
                <c:pt idx="13">
                  <c:v>130.9</c:v>
                </c:pt>
                <c:pt idx="14">
                  <c:v>134.19999999999999</c:v>
                </c:pt>
                <c:pt idx="15">
                  <c:v>131.1</c:v>
                </c:pt>
                <c:pt idx="16">
                  <c:v>133</c:v>
                </c:pt>
                <c:pt idx="17">
                  <c:v>132.69999999999999</c:v>
                </c:pt>
                <c:pt idx="18">
                  <c:v>134.19999999999999</c:v>
                </c:pt>
                <c:pt idx="19">
                  <c:v>134.9</c:v>
                </c:pt>
                <c:pt idx="20">
                  <c:v>134.1</c:v>
                </c:pt>
                <c:pt idx="21">
                  <c:v>135</c:v>
                </c:pt>
                <c:pt idx="22">
                  <c:v>134.19999999999999</c:v>
                </c:pt>
                <c:pt idx="23">
                  <c:v>135.9</c:v>
                </c:pt>
              </c:numCache>
            </c:numRef>
          </c:val>
          <c:smooth val="0"/>
          <c:extLst xmlns:c16r2="http://schemas.microsoft.com/office/drawing/2015/06/chart">
            <c:ext xmlns:c16="http://schemas.microsoft.com/office/drawing/2014/chart" uri="{C3380CC4-5D6E-409C-BE32-E72D297353CC}">
              <c16:uniqueId val="{00000000-D0A1-45CF-9AE5-201C0D1064FE}"/>
            </c:ext>
          </c:extLst>
        </c:ser>
        <c:ser>
          <c:idx val="1"/>
          <c:order val="1"/>
          <c:tx>
            <c:strRef>
              <c:f>Sheet1!$C$1</c:f>
              <c:strCache>
                <c:ptCount val="1"/>
                <c:pt idx="0">
                  <c:v>Series 2</c:v>
                </c:pt>
              </c:strCache>
            </c:strRef>
          </c:tx>
          <c:spPr>
            <a:ln w="53975">
              <a:solidFill>
                <a:srgbClr val="FFFF00"/>
              </a:solidFill>
            </a:ln>
          </c:spPr>
          <c:marker>
            <c:symbol val="none"/>
          </c:marker>
          <c:cat>
            <c:strRef>
              <c:f>Sheet1!$A$2:$A$32</c:f>
              <c:strCache>
                <c:ptCount val="31"/>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pt idx="27">
                  <c:v>Apr</c:v>
                </c:pt>
                <c:pt idx="28">
                  <c:v>May</c:v>
                </c:pt>
                <c:pt idx="29">
                  <c:v>Jun</c:v>
                </c:pt>
                <c:pt idx="30">
                  <c:v>Jul</c:v>
                </c:pt>
              </c:strCache>
            </c:strRef>
          </c:cat>
          <c:val>
            <c:numRef>
              <c:f>Sheet1!$C$2:$C$32</c:f>
              <c:numCache>
                <c:formatCode>General</c:formatCode>
                <c:ptCount val="31"/>
                <c:pt idx="23" formatCode="0.0">
                  <c:v>135.9</c:v>
                </c:pt>
                <c:pt idx="24" formatCode="0.0">
                  <c:v>137.5</c:v>
                </c:pt>
                <c:pt idx="25" formatCode="0.0">
                  <c:v>135.5</c:v>
                </c:pt>
                <c:pt idx="26" formatCode="0.0">
                  <c:v>134.5</c:v>
                </c:pt>
                <c:pt idx="27" formatCode="0.0">
                  <c:v>137.30000000000001</c:v>
                </c:pt>
                <c:pt idx="28" formatCode="0.0">
                  <c:v>136.19999999999999</c:v>
                </c:pt>
                <c:pt idx="29" formatCode="0.0">
                  <c:v>136.6</c:v>
                </c:pt>
              </c:numCache>
            </c:numRef>
          </c:val>
          <c:smooth val="0"/>
          <c:extLst xmlns:c16r2="http://schemas.microsoft.com/office/drawing/2015/06/chart">
            <c:ext xmlns:c16="http://schemas.microsoft.com/office/drawing/2014/chart" uri="{C3380CC4-5D6E-409C-BE32-E72D297353CC}">
              <c16:uniqueId val="{00000001-D0A1-45CF-9AE5-201C0D1064FE}"/>
            </c:ext>
          </c:extLst>
        </c:ser>
        <c:dLbls>
          <c:showLegendKey val="0"/>
          <c:showVal val="0"/>
          <c:showCatName val="0"/>
          <c:showSerName val="0"/>
          <c:showPercent val="0"/>
          <c:showBubbleSize val="0"/>
        </c:dLbls>
        <c:smooth val="0"/>
        <c:axId val="390064760"/>
        <c:axId val="390060840"/>
      </c:lineChart>
      <c:catAx>
        <c:axId val="390064760"/>
        <c:scaling>
          <c:orientation val="minMax"/>
        </c:scaling>
        <c:delete val="0"/>
        <c:axPos val="b"/>
        <c:numFmt formatCode="General" sourceLinked="0"/>
        <c:majorTickMark val="out"/>
        <c:minorTickMark val="none"/>
        <c:tickLblPos val="nextTo"/>
        <c:spPr>
          <a:ln w="12700">
            <a:solidFill>
              <a:schemeClr val="bg1"/>
            </a:solidFill>
          </a:ln>
        </c:spPr>
        <c:txPr>
          <a:bodyPr/>
          <a:lstStyle/>
          <a:p>
            <a:pPr>
              <a:defRPr sz="1400" b="1">
                <a:latin typeface="Arial" panose="020B0604020202020204" pitchFamily="34" charset="0"/>
                <a:cs typeface="Arial" panose="020B0604020202020204" pitchFamily="34" charset="0"/>
              </a:defRPr>
            </a:pPr>
            <a:endParaRPr lang="en-US"/>
          </a:p>
        </c:txPr>
        <c:crossAx val="390060840"/>
        <c:crosses val="autoZero"/>
        <c:auto val="1"/>
        <c:lblAlgn val="ctr"/>
        <c:lblOffset val="100"/>
        <c:noMultiLvlLbl val="0"/>
      </c:catAx>
      <c:valAx>
        <c:axId val="390060840"/>
        <c:scaling>
          <c:orientation val="minMax"/>
          <c:max val="140"/>
          <c:min val="120"/>
        </c:scaling>
        <c:delete val="0"/>
        <c:axPos val="l"/>
        <c:numFmt formatCode="0.0" sourceLinked="1"/>
        <c:majorTickMark val="out"/>
        <c:minorTickMark val="none"/>
        <c:tickLblPos val="nextTo"/>
        <c:spPr>
          <a:ln w="12700">
            <a:solidFill>
              <a:schemeClr val="bg1"/>
            </a:solidFill>
          </a:ln>
        </c:spPr>
        <c:txPr>
          <a:bodyPr/>
          <a:lstStyle/>
          <a:p>
            <a:pPr>
              <a:defRPr sz="1800">
                <a:latin typeface="Arial" panose="020B0604020202020204" pitchFamily="34" charset="0"/>
                <a:cs typeface="Arial" panose="020B0604020202020204" pitchFamily="34" charset="0"/>
              </a:defRPr>
            </a:pPr>
            <a:endParaRPr lang="en-US"/>
          </a:p>
        </c:txPr>
        <c:crossAx val="390064760"/>
        <c:crosses val="autoZero"/>
        <c:crossBetween val="between"/>
        <c:majorUnit val="5"/>
      </c:valAx>
    </c:plotArea>
    <c:plotVisOnly val="1"/>
    <c:dispBlanksAs val="gap"/>
    <c:showDLblsOverMax val="0"/>
  </c:chart>
  <c:txPr>
    <a:bodyPr/>
    <a:lstStyle/>
    <a:p>
      <a:pPr>
        <a:defRPr sz="1800">
          <a:solidFill>
            <a:schemeClr val="bg1"/>
          </a:solidFill>
          <a:latin typeface="Graphik Bold"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726474665103016E-2"/>
          <c:y val="6.2851870078740157E-2"/>
          <c:w val="0.91626505923482104"/>
          <c:h val="0.82778100393700782"/>
        </c:manualLayout>
      </c:layout>
      <c:lineChart>
        <c:grouping val="standard"/>
        <c:varyColors val="0"/>
        <c:ser>
          <c:idx val="0"/>
          <c:order val="0"/>
          <c:tx>
            <c:strRef>
              <c:f>Sheet1!$B$1</c:f>
              <c:strCache>
                <c:ptCount val="1"/>
                <c:pt idx="0">
                  <c:v>Series 1</c:v>
                </c:pt>
              </c:strCache>
            </c:strRef>
          </c:tx>
          <c:spPr>
            <a:ln w="50800">
              <a:solidFill>
                <a:srgbClr val="FCA248"/>
              </a:solidFill>
            </a:ln>
          </c:spPr>
          <c:marker>
            <c:symbol val="none"/>
          </c:marker>
          <c:cat>
            <c:numRef>
              <c:f>Sheet1!$A$2:$A$86</c:f>
              <c:numCache>
                <c:formatCode>General</c:formatCode>
                <c:ptCount val="85"/>
                <c:pt idx="0">
                  <c:v>1</c:v>
                </c:pt>
                <c:pt idx="4">
                  <c:v>5</c:v>
                </c:pt>
                <c:pt idx="9">
                  <c:v>10</c:v>
                </c:pt>
                <c:pt idx="14">
                  <c:v>15</c:v>
                </c:pt>
                <c:pt idx="19">
                  <c:v>20</c:v>
                </c:pt>
                <c:pt idx="24">
                  <c:v>25</c:v>
                </c:pt>
                <c:pt idx="29">
                  <c:v>30</c:v>
                </c:pt>
                <c:pt idx="34">
                  <c:v>35</c:v>
                </c:pt>
                <c:pt idx="39">
                  <c:v>40</c:v>
                </c:pt>
                <c:pt idx="44">
                  <c:v>45</c:v>
                </c:pt>
                <c:pt idx="49">
                  <c:v>50</c:v>
                </c:pt>
                <c:pt idx="55">
                  <c:v>5</c:v>
                </c:pt>
                <c:pt idx="60">
                  <c:v>10</c:v>
                </c:pt>
                <c:pt idx="65">
                  <c:v>15</c:v>
                </c:pt>
                <c:pt idx="70">
                  <c:v>20</c:v>
                </c:pt>
                <c:pt idx="75">
                  <c:v>25</c:v>
                </c:pt>
                <c:pt idx="80">
                  <c:v>30</c:v>
                </c:pt>
              </c:numCache>
            </c:numRef>
          </c:cat>
          <c:val>
            <c:numRef>
              <c:f>Sheet1!$B$2:$B$86</c:f>
              <c:numCache>
                <c:formatCode>_(* #,##0.000_);_(* \(#,##0.000\);_(* "-"??_);_(@_)</c:formatCode>
                <c:ptCount val="85"/>
                <c:pt idx="0">
                  <c:v>2.0522</c:v>
                </c:pt>
                <c:pt idx="1">
                  <c:v>1.9630000000000001</c:v>
                </c:pt>
                <c:pt idx="2">
                  <c:v>1.8792</c:v>
                </c:pt>
                <c:pt idx="3">
                  <c:v>1.8552999999999999</c:v>
                </c:pt>
                <c:pt idx="4">
                  <c:v>1.8656999999999999</c:v>
                </c:pt>
                <c:pt idx="5">
                  <c:v>1.8174999999999999</c:v>
                </c:pt>
                <c:pt idx="6">
                  <c:v>1.8889</c:v>
                </c:pt>
                <c:pt idx="7">
                  <c:v>1.9298999999999999</c:v>
                </c:pt>
                <c:pt idx="8">
                  <c:v>1.9781</c:v>
                </c:pt>
                <c:pt idx="9">
                  <c:v>1.9719</c:v>
                </c:pt>
                <c:pt idx="10">
                  <c:v>1.9641999999999999</c:v>
                </c:pt>
                <c:pt idx="11">
                  <c:v>1.9332</c:v>
                </c:pt>
                <c:pt idx="12">
                  <c:v>1.9636</c:v>
                </c:pt>
                <c:pt idx="13">
                  <c:v>1.9263999999999999</c:v>
                </c:pt>
                <c:pt idx="14">
                  <c:v>1.8905000000000001</c:v>
                </c:pt>
                <c:pt idx="15">
                  <c:v>1.8795999999999999</c:v>
                </c:pt>
                <c:pt idx="16">
                  <c:v>1.8918999999999999</c:v>
                </c:pt>
                <c:pt idx="17">
                  <c:v>1.9492</c:v>
                </c:pt>
                <c:pt idx="18">
                  <c:v>2.0142000000000002</c:v>
                </c:pt>
                <c:pt idx="19">
                  <c:v>2.0790000000000002</c:v>
                </c:pt>
                <c:pt idx="20">
                  <c:v>2.0013000000000001</c:v>
                </c:pt>
                <c:pt idx="21">
                  <c:v>2.0537000000000001</c:v>
                </c:pt>
                <c:pt idx="22">
                  <c:v>2.0070999999999999</c:v>
                </c:pt>
                <c:pt idx="23">
                  <c:v>1.9793000000000001</c:v>
                </c:pt>
                <c:pt idx="24">
                  <c:v>2.0371000000000001</c:v>
                </c:pt>
                <c:pt idx="25">
                  <c:v>2.0419</c:v>
                </c:pt>
                <c:pt idx="26">
                  <c:v>1.9087000000000001</c:v>
                </c:pt>
                <c:pt idx="27">
                  <c:v>1.8572</c:v>
                </c:pt>
                <c:pt idx="28">
                  <c:v>1.7878000000000001</c:v>
                </c:pt>
                <c:pt idx="29">
                  <c:v>1.7906</c:v>
                </c:pt>
                <c:pt idx="30">
                  <c:v>1.7786999999999999</c:v>
                </c:pt>
                <c:pt idx="31">
                  <c:v>1.7659</c:v>
                </c:pt>
                <c:pt idx="32">
                  <c:v>1.7687999999999999</c:v>
                </c:pt>
                <c:pt idx="33">
                  <c:v>1.7623</c:v>
                </c:pt>
                <c:pt idx="34">
                  <c:v>1.7990999999999999</c:v>
                </c:pt>
                <c:pt idx="35">
                  <c:v>1.8037000000000001</c:v>
                </c:pt>
                <c:pt idx="36">
                  <c:v>1.7265999999999999</c:v>
                </c:pt>
                <c:pt idx="37">
                  <c:v>1.7294</c:v>
                </c:pt>
                <c:pt idx="38">
                  <c:v>1.7316</c:v>
                </c:pt>
                <c:pt idx="39">
                  <c:v>1.6924999999999999</c:v>
                </c:pt>
                <c:pt idx="40">
                  <c:v>1.6492</c:v>
                </c:pt>
                <c:pt idx="41">
                  <c:v>1.6351</c:v>
                </c:pt>
                <c:pt idx="42">
                  <c:v>1.6741999999999999</c:v>
                </c:pt>
                <c:pt idx="43">
                  <c:v>1.6687000000000001</c:v>
                </c:pt>
                <c:pt idx="44">
                  <c:v>1.7041999999999999</c:v>
                </c:pt>
                <c:pt idx="45">
                  <c:v>1.7403999999999999</c:v>
                </c:pt>
                <c:pt idx="46">
                  <c:v>1.8593999999999999</c:v>
                </c:pt>
                <c:pt idx="47">
                  <c:v>1.8147</c:v>
                </c:pt>
                <c:pt idx="48">
                  <c:v>1.6789000000000001</c:v>
                </c:pt>
                <c:pt idx="49">
                  <c:v>1.6734</c:v>
                </c:pt>
                <c:pt idx="50">
                  <c:v>1.8032999999999999</c:v>
                </c:pt>
                <c:pt idx="51">
                  <c:v>1.8605</c:v>
                </c:pt>
                <c:pt idx="52">
                  <c:v>1.7487999999999999</c:v>
                </c:pt>
                <c:pt idx="53">
                  <c:v>1.6581999999999999</c:v>
                </c:pt>
                <c:pt idx="54">
                  <c:v>1.6153999999999999</c:v>
                </c:pt>
                <c:pt idx="55">
                  <c:v>1.613</c:v>
                </c:pt>
                <c:pt idx="56">
                  <c:v>1.5623</c:v>
                </c:pt>
                <c:pt idx="57">
                  <c:v>1.5253000000000001</c:v>
                </c:pt>
                <c:pt idx="58">
                  <c:v>1.5293000000000001</c:v>
                </c:pt>
                <c:pt idx="59">
                  <c:v>1.5270999999999999</c:v>
                </c:pt>
                <c:pt idx="60">
                  <c:v>1.5726</c:v>
                </c:pt>
                <c:pt idx="61">
                  <c:v>1.5692999999999999</c:v>
                </c:pt>
                <c:pt idx="62">
                  <c:v>1.5821000000000001</c:v>
                </c:pt>
                <c:pt idx="63">
                  <c:v>1.6043000000000001</c:v>
                </c:pt>
                <c:pt idx="64">
                  <c:v>1.599</c:v>
                </c:pt>
                <c:pt idx="65">
                  <c:v>1.5754999999999999</c:v>
                </c:pt>
                <c:pt idx="66">
                  <c:v>1.5794999999999999</c:v>
                </c:pt>
                <c:pt idx="67">
                  <c:v>1.5579000000000001</c:v>
                </c:pt>
                <c:pt idx="68">
                  <c:v>1.5764</c:v>
                </c:pt>
                <c:pt idx="69">
                  <c:v>1.6311</c:v>
                </c:pt>
                <c:pt idx="70">
                  <c:v>1.6309</c:v>
                </c:pt>
                <c:pt idx="71">
                  <c:v>1.6194999999999999</c:v>
                </c:pt>
                <c:pt idx="72">
                  <c:v>1.7347999999999999</c:v>
                </c:pt>
                <c:pt idx="73">
                  <c:v>1.7881</c:v>
                </c:pt>
                <c:pt idx="74">
                  <c:v>1.8187</c:v>
                </c:pt>
                <c:pt idx="75">
                  <c:v>1.806</c:v>
                </c:pt>
                <c:pt idx="76">
                  <c:v>1.8282</c:v>
                </c:pt>
                <c:pt idx="77">
                  <c:v>1.952</c:v>
                </c:pt>
                <c:pt idx="78">
                  <c:v>1.9008</c:v>
                </c:pt>
                <c:pt idx="79">
                  <c:v>1.7538</c:v>
                </c:pt>
                <c:pt idx="80">
                  <c:v>1.7114</c:v>
                </c:pt>
                <c:pt idx="81">
                  <c:v>1.732</c:v>
                </c:pt>
              </c:numCache>
            </c:numRef>
          </c:val>
          <c:smooth val="0"/>
          <c:extLst xmlns:c16r2="http://schemas.microsoft.com/office/drawing/2015/06/chart">
            <c:ext xmlns:c16="http://schemas.microsoft.com/office/drawing/2014/chart" uri="{C3380CC4-5D6E-409C-BE32-E72D297353CC}">
              <c16:uniqueId val="{00000000-DFAB-4775-928C-AED8FECB7F40}"/>
            </c:ext>
          </c:extLst>
        </c:ser>
        <c:ser>
          <c:idx val="1"/>
          <c:order val="1"/>
          <c:tx>
            <c:strRef>
              <c:f>Sheet1!$C$1</c:f>
              <c:strCache>
                <c:ptCount val="1"/>
                <c:pt idx="0">
                  <c:v>Series 2</c:v>
                </c:pt>
              </c:strCache>
            </c:strRef>
          </c:tx>
          <c:spPr>
            <a:ln w="44450">
              <a:solidFill>
                <a:srgbClr val="FFFF00"/>
              </a:solidFill>
            </a:ln>
          </c:spPr>
          <c:marker>
            <c:symbol val="none"/>
          </c:marker>
          <c:cat>
            <c:numRef>
              <c:f>Sheet1!$A$2:$A$86</c:f>
              <c:numCache>
                <c:formatCode>General</c:formatCode>
                <c:ptCount val="85"/>
                <c:pt idx="0">
                  <c:v>1</c:v>
                </c:pt>
                <c:pt idx="4">
                  <c:v>5</c:v>
                </c:pt>
                <c:pt idx="9">
                  <c:v>10</c:v>
                </c:pt>
                <c:pt idx="14">
                  <c:v>15</c:v>
                </c:pt>
                <c:pt idx="19">
                  <c:v>20</c:v>
                </c:pt>
                <c:pt idx="24">
                  <c:v>25</c:v>
                </c:pt>
                <c:pt idx="29">
                  <c:v>30</c:v>
                </c:pt>
                <c:pt idx="34">
                  <c:v>35</c:v>
                </c:pt>
                <c:pt idx="39">
                  <c:v>40</c:v>
                </c:pt>
                <c:pt idx="44">
                  <c:v>45</c:v>
                </c:pt>
                <c:pt idx="49">
                  <c:v>50</c:v>
                </c:pt>
                <c:pt idx="55">
                  <c:v>5</c:v>
                </c:pt>
                <c:pt idx="60">
                  <c:v>10</c:v>
                </c:pt>
                <c:pt idx="65">
                  <c:v>15</c:v>
                </c:pt>
                <c:pt idx="70">
                  <c:v>20</c:v>
                </c:pt>
                <c:pt idx="75">
                  <c:v>25</c:v>
                </c:pt>
                <c:pt idx="80">
                  <c:v>30</c:v>
                </c:pt>
              </c:numCache>
            </c:numRef>
          </c:cat>
          <c:val>
            <c:numRef>
              <c:f>Sheet1!$C$2:$C$86</c:f>
              <c:numCache>
                <c:formatCode>General</c:formatCode>
                <c:ptCount val="85"/>
                <c:pt idx="51" formatCode="_(* #,##0.000_);_(* \(#,##0.000\);_(* &quot;-&quot;??_);_(@_)">
                  <c:v>1.8605</c:v>
                </c:pt>
                <c:pt idx="52" formatCode="_(* #,##0.000_);_(* \(#,##0.000\);_(* &quot;-&quot;??_);_(@_)">
                  <c:v>1.7487999999999999</c:v>
                </c:pt>
                <c:pt idx="53" formatCode="_(* #,##0.000_);_(* \(#,##0.000\);_(* &quot;-&quot;??_);_(@_)">
                  <c:v>1.6581999999999999</c:v>
                </c:pt>
                <c:pt idx="54" formatCode="_(* #,##0.000_);_(* \(#,##0.000\);_(* &quot;-&quot;??_);_(@_)">
                  <c:v>1.6153999999999999</c:v>
                </c:pt>
                <c:pt idx="55" formatCode="_(* #,##0.000_);_(* \(#,##0.000\);_(* &quot;-&quot;??_);_(@_)">
                  <c:v>1.613</c:v>
                </c:pt>
                <c:pt idx="56" formatCode="_(* #,##0.000_);_(* \(#,##0.000\);_(* &quot;-&quot;??_);_(@_)">
                  <c:v>1.5623</c:v>
                </c:pt>
                <c:pt idx="57" formatCode="_(* #,##0.000_);_(* \(#,##0.000\);_(* &quot;-&quot;??_);_(@_)">
                  <c:v>1.5253000000000001</c:v>
                </c:pt>
                <c:pt idx="58" formatCode="_(* #,##0.000_);_(* \(#,##0.000\);_(* &quot;-&quot;??_);_(@_)">
                  <c:v>1.5293000000000001</c:v>
                </c:pt>
                <c:pt idx="59" formatCode="_(* #,##0.000_);_(* \(#,##0.000\);_(* &quot;-&quot;??_);_(@_)">
                  <c:v>1.5270999999999999</c:v>
                </c:pt>
                <c:pt idx="60" formatCode="_(* #,##0.000_);_(* \(#,##0.000\);_(* &quot;-&quot;??_);_(@_)">
                  <c:v>1.5726</c:v>
                </c:pt>
                <c:pt idx="61" formatCode="_(* #,##0.000_);_(* \(#,##0.000\);_(* &quot;-&quot;??_);_(@_)">
                  <c:v>1.5692999999999999</c:v>
                </c:pt>
                <c:pt idx="62" formatCode="_(* #,##0.000_);_(* \(#,##0.000\);_(* &quot;-&quot;??_);_(@_)">
                  <c:v>1.5821000000000001</c:v>
                </c:pt>
                <c:pt idx="63" formatCode="_(* #,##0.000_);_(* \(#,##0.000\);_(* &quot;-&quot;??_);_(@_)">
                  <c:v>1.6043000000000001</c:v>
                </c:pt>
                <c:pt idx="64" formatCode="_(* #,##0.000_);_(* \(#,##0.000\);_(* &quot;-&quot;??_);_(@_)">
                  <c:v>1.599</c:v>
                </c:pt>
                <c:pt idx="65" formatCode="_(* #,##0.000_);_(* \(#,##0.000\);_(* &quot;-&quot;??_);_(@_)">
                  <c:v>1.5754999999999999</c:v>
                </c:pt>
                <c:pt idx="66" formatCode="_(* #,##0.000_);_(* \(#,##0.000\);_(* &quot;-&quot;??_);_(@_)">
                  <c:v>1.5794999999999999</c:v>
                </c:pt>
                <c:pt idx="67" formatCode="_(* #,##0.000_);_(* \(#,##0.000\);_(* &quot;-&quot;??_);_(@_)">
                  <c:v>1.5579000000000001</c:v>
                </c:pt>
                <c:pt idx="68" formatCode="_(* #,##0.000_);_(* \(#,##0.000\);_(* &quot;-&quot;??_);_(@_)">
                  <c:v>1.5764</c:v>
                </c:pt>
                <c:pt idx="69" formatCode="_(* #,##0.000_);_(* \(#,##0.000\);_(* &quot;-&quot;??_);_(@_)">
                  <c:v>1.6311</c:v>
                </c:pt>
                <c:pt idx="70" formatCode="_(* #,##0.000_);_(* \(#,##0.000\);_(* &quot;-&quot;??_);_(@_)">
                  <c:v>1.6309</c:v>
                </c:pt>
                <c:pt idx="71" formatCode="_(* #,##0.000_);_(* \(#,##0.000\);_(* &quot;-&quot;??_);_(@_)">
                  <c:v>1.6194999999999999</c:v>
                </c:pt>
                <c:pt idx="72" formatCode="_(* #,##0.000_);_(* \(#,##0.000\);_(* &quot;-&quot;??_);_(@_)">
                  <c:v>1.7347999999999999</c:v>
                </c:pt>
                <c:pt idx="73" formatCode="_(* #,##0.000_);_(* \(#,##0.000\);_(* &quot;-&quot;??_);_(@_)">
                  <c:v>1.7881</c:v>
                </c:pt>
                <c:pt idx="74" formatCode="_(* #,##0.000_);_(* \(#,##0.000\);_(* &quot;-&quot;??_);_(@_)">
                  <c:v>1.8187</c:v>
                </c:pt>
                <c:pt idx="75" formatCode="_(* #,##0.000_);_(* \(#,##0.000\);_(* &quot;-&quot;??_);_(@_)">
                  <c:v>1.806</c:v>
                </c:pt>
                <c:pt idx="76" formatCode="_(* #,##0.000_);_(* \(#,##0.000\);_(* &quot;-&quot;??_);_(@_)">
                  <c:v>1.8282</c:v>
                </c:pt>
                <c:pt idx="77" formatCode="_(* #,##0.000_);_(* \(#,##0.000\);_(* &quot;-&quot;??_);_(@_)">
                  <c:v>1.952</c:v>
                </c:pt>
                <c:pt idx="78" formatCode="_(* #,##0.000_);_(* \(#,##0.000\);_(* &quot;-&quot;??_);_(@_)">
                  <c:v>1.9008</c:v>
                </c:pt>
                <c:pt idx="79" formatCode="_(* #,##0.000_);_(* \(#,##0.000\);_(* &quot;-&quot;??_);_(@_)">
                  <c:v>1.7538</c:v>
                </c:pt>
                <c:pt idx="80" formatCode="_(* #,##0.000_);_(* \(#,##0.000\);_(* &quot;-&quot;??_);_(@_)">
                  <c:v>1.7114</c:v>
                </c:pt>
                <c:pt idx="81" formatCode="_(* #,##0.000_);_(* \(#,##0.000\);_(* &quot;-&quot;??_);_(@_)">
                  <c:v>1.732</c:v>
                </c:pt>
              </c:numCache>
            </c:numRef>
          </c:val>
          <c:smooth val="0"/>
          <c:extLst xmlns:c16r2="http://schemas.microsoft.com/office/drawing/2015/06/chart">
            <c:ext xmlns:c16="http://schemas.microsoft.com/office/drawing/2014/chart" uri="{C3380CC4-5D6E-409C-BE32-E72D297353CC}">
              <c16:uniqueId val="{00000001-DFAB-4775-928C-AED8FECB7F40}"/>
            </c:ext>
          </c:extLst>
        </c:ser>
        <c:dLbls>
          <c:showLegendKey val="0"/>
          <c:showVal val="0"/>
          <c:showCatName val="0"/>
          <c:showSerName val="0"/>
          <c:showPercent val="0"/>
          <c:showBubbleSize val="0"/>
        </c:dLbls>
        <c:smooth val="0"/>
        <c:axId val="390065936"/>
        <c:axId val="390064368"/>
      </c:lineChart>
      <c:catAx>
        <c:axId val="390065936"/>
        <c:scaling>
          <c:orientation val="minMax"/>
        </c:scaling>
        <c:delete val="0"/>
        <c:axPos val="b"/>
        <c:numFmt formatCode="General" sourceLinked="1"/>
        <c:majorTickMark val="out"/>
        <c:minorTickMark val="none"/>
        <c:tickLblPos val="nextTo"/>
        <c:spPr>
          <a:ln w="9525">
            <a:solidFill>
              <a:schemeClr val="bg2"/>
            </a:solidFill>
          </a:ln>
        </c:spPr>
        <c:txPr>
          <a:bodyPr/>
          <a:lstStyle/>
          <a:p>
            <a:pPr>
              <a:defRPr sz="1600">
                <a:solidFill>
                  <a:schemeClr val="bg1"/>
                </a:solidFill>
              </a:defRPr>
            </a:pPr>
            <a:endParaRPr lang="en-US"/>
          </a:p>
        </c:txPr>
        <c:crossAx val="390064368"/>
        <c:crosses val="autoZero"/>
        <c:auto val="1"/>
        <c:lblAlgn val="ctr"/>
        <c:lblOffset val="100"/>
        <c:noMultiLvlLbl val="0"/>
      </c:catAx>
      <c:valAx>
        <c:axId val="390064368"/>
        <c:scaling>
          <c:orientation val="minMax"/>
          <c:max val="2.25"/>
          <c:min val="1.4"/>
        </c:scaling>
        <c:delete val="0"/>
        <c:axPos val="l"/>
        <c:numFmt formatCode="&quot;$&quot;#,##0.00" sourceLinked="0"/>
        <c:majorTickMark val="out"/>
        <c:minorTickMark val="none"/>
        <c:tickLblPos val="nextTo"/>
        <c:spPr>
          <a:ln>
            <a:solidFill>
              <a:schemeClr val="bg1"/>
            </a:solidFill>
          </a:ln>
        </c:spPr>
        <c:txPr>
          <a:bodyPr/>
          <a:lstStyle/>
          <a:p>
            <a:pPr>
              <a:defRPr sz="1600">
                <a:solidFill>
                  <a:schemeClr val="bg1"/>
                </a:solidFill>
                <a:latin typeface="Arial" panose="020B0604020202020204" pitchFamily="34" charset="0"/>
                <a:cs typeface="Arial" panose="020B0604020202020204" pitchFamily="34" charset="0"/>
              </a:defRPr>
            </a:pPr>
            <a:endParaRPr lang="en-US"/>
          </a:p>
        </c:txPr>
        <c:crossAx val="390065936"/>
        <c:crosses val="autoZero"/>
        <c:crossBetween val="between"/>
        <c:majorUnit val="0.2"/>
      </c:valAx>
      <c:spPr>
        <a:ln w="9525"/>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flip="none" rotWithShape="1">
              <a:gsLst>
                <a:gs pos="0">
                  <a:srgbClr val="FF0000"/>
                </a:gs>
                <a:gs pos="100000">
                  <a:srgbClr val="800000"/>
                </a:gs>
              </a:gsLst>
              <a:lin ang="5400000" scaled="0"/>
              <a:tileRect/>
            </a:gradFill>
            <a:ln>
              <a:noFill/>
            </a:ln>
            <a:effectLst/>
            <a:scene3d>
              <a:camera prst="orthographicFront"/>
              <a:lightRig rig="threePt" dir="t"/>
            </a:scene3d>
            <a:sp3d>
              <a:bevelT/>
            </a:sp3d>
          </c:spPr>
          <c:invertIfNegative val="0"/>
          <c:dPt>
            <c:idx val="4"/>
            <c:invertIfNegative val="0"/>
            <c:bubble3D val="0"/>
            <c:extLst xmlns:c16r2="http://schemas.microsoft.com/office/drawing/2015/06/chart">
              <c:ext xmlns:c16="http://schemas.microsoft.com/office/drawing/2014/chart" uri="{C3380CC4-5D6E-409C-BE32-E72D297353CC}">
                <c16:uniqueId val="{00000000-244F-425D-BA71-9B5CB925DEC0}"/>
              </c:ext>
            </c:extLst>
          </c:dPt>
          <c:dPt>
            <c:idx val="5"/>
            <c:invertIfNegative val="0"/>
            <c:bubble3D val="0"/>
            <c:extLst xmlns:c16r2="http://schemas.microsoft.com/office/drawing/2015/06/chart">
              <c:ext xmlns:c16="http://schemas.microsoft.com/office/drawing/2014/chart" uri="{C3380CC4-5D6E-409C-BE32-E72D297353CC}">
                <c16:uniqueId val="{00000001-244F-425D-BA71-9B5CB925DEC0}"/>
              </c:ext>
            </c:extLst>
          </c:dPt>
          <c:dPt>
            <c:idx val="6"/>
            <c:invertIfNegative val="0"/>
            <c:bubble3D val="0"/>
            <c:extLst xmlns:c16r2="http://schemas.microsoft.com/office/drawing/2015/06/chart">
              <c:ext xmlns:c16="http://schemas.microsoft.com/office/drawing/2014/chart" uri="{C3380CC4-5D6E-409C-BE32-E72D297353CC}">
                <c16:uniqueId val="{00000002-244F-425D-BA71-9B5CB925DEC0}"/>
              </c:ext>
            </c:extLst>
          </c:dPt>
          <c:cat>
            <c:strRef>
              <c:f>Sheet1!$A$2:$A$8</c:f>
              <c:strCache>
                <c:ptCount val="7"/>
                <c:pt idx="0">
                  <c:v>2012</c:v>
                </c:pt>
                <c:pt idx="1">
                  <c:v>2013</c:v>
                </c:pt>
                <c:pt idx="2">
                  <c:v>2014</c:v>
                </c:pt>
                <c:pt idx="3">
                  <c:v>2015</c:v>
                </c:pt>
                <c:pt idx="4">
                  <c:v>E2016</c:v>
                </c:pt>
                <c:pt idx="5">
                  <c:v>E2017</c:v>
                </c:pt>
                <c:pt idx="6">
                  <c:v>E2018</c:v>
                </c:pt>
              </c:strCache>
            </c:strRef>
          </c:cat>
          <c:val>
            <c:numRef>
              <c:f>Sheet1!$B$2:$B$8</c:f>
              <c:numCache>
                <c:formatCode>General</c:formatCode>
                <c:ptCount val="7"/>
                <c:pt idx="0">
                  <c:v>225.3</c:v>
                </c:pt>
                <c:pt idx="1">
                  <c:v>263.3</c:v>
                </c:pt>
                <c:pt idx="2">
                  <c:v>304.10000000000002</c:v>
                </c:pt>
                <c:pt idx="3">
                  <c:v>347.3</c:v>
                </c:pt>
                <c:pt idx="4">
                  <c:v>384.89</c:v>
                </c:pt>
                <c:pt idx="5">
                  <c:v>431.84</c:v>
                </c:pt>
                <c:pt idx="6">
                  <c:v>481.94</c:v>
                </c:pt>
              </c:numCache>
            </c:numRef>
          </c:val>
          <c:extLst xmlns:c16r2="http://schemas.microsoft.com/office/drawing/2015/06/chart">
            <c:ext xmlns:c16="http://schemas.microsoft.com/office/drawing/2014/chart" uri="{C3380CC4-5D6E-409C-BE32-E72D297353CC}">
              <c16:uniqueId val="{00000003-244F-425D-BA71-9B5CB925DEC0}"/>
            </c:ext>
          </c:extLst>
        </c:ser>
        <c:dLbls>
          <c:showLegendKey val="0"/>
          <c:showVal val="0"/>
          <c:showCatName val="0"/>
          <c:showSerName val="0"/>
          <c:showPercent val="0"/>
          <c:showBubbleSize val="0"/>
        </c:dLbls>
        <c:gapWidth val="60"/>
        <c:overlap val="-27"/>
        <c:axId val="390062800"/>
        <c:axId val="390061624"/>
      </c:barChart>
      <c:catAx>
        <c:axId val="39006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90061624"/>
        <c:crosses val="autoZero"/>
        <c:auto val="1"/>
        <c:lblAlgn val="ctr"/>
        <c:lblOffset val="100"/>
        <c:noMultiLvlLbl val="0"/>
      </c:catAx>
      <c:valAx>
        <c:axId val="390061624"/>
        <c:scaling>
          <c:orientation val="minMax"/>
          <c:max val="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90062800"/>
        <c:crosses val="autoZero"/>
        <c:crossBetween val="between"/>
        <c:majorUnit val="100"/>
      </c:valAx>
      <c:spPr>
        <a:noFill/>
        <a:ln>
          <a:noFill/>
        </a:ln>
        <a:effectLst/>
      </c:spPr>
    </c:plotArea>
    <c:plotVisOnly val="1"/>
    <c:dispBlanksAs val="gap"/>
    <c:showDLblsOverMax val="0"/>
  </c:chart>
  <c:spPr>
    <a:noFill/>
    <a:ln>
      <a:solidFill>
        <a:schemeClr val="tx1"/>
      </a:solidFill>
    </a:ln>
    <a:effectLst>
      <a:outerShdw blurRad="50800" dist="38100" dir="2700000" algn="tl" rotWithShape="0">
        <a:prstClr val="black">
          <a:alpha val="40000"/>
        </a:prstClr>
      </a:outerShdw>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0000"/>
            </a:solidFill>
            <a:ln>
              <a:noFill/>
            </a:ln>
          </c:spPr>
          <c:dPt>
            <c:idx val="0"/>
            <c:bubble3D val="0"/>
            <c:spPr>
              <a:solidFill>
                <a:srgbClr val="800000"/>
              </a:solidFill>
              <a:ln w="19050">
                <a:noFill/>
              </a:ln>
              <a:effectLst/>
            </c:spPr>
            <c:extLst xmlns:c16r2="http://schemas.microsoft.com/office/drawing/2015/06/chart">
              <c:ext xmlns:c16="http://schemas.microsoft.com/office/drawing/2014/chart" uri="{C3380CC4-5D6E-409C-BE32-E72D297353CC}">
                <c16:uniqueId val="{00000001-4479-4633-81BF-F7265AF2CC85}"/>
              </c:ext>
            </c:extLst>
          </c:dPt>
          <c:dPt>
            <c:idx val="1"/>
            <c:bubble3D val="0"/>
            <c:spPr>
              <a:solidFill>
                <a:srgbClr val="FF0000"/>
              </a:solidFill>
              <a:ln w="19050">
                <a:noFill/>
              </a:ln>
              <a:effectLst/>
            </c:spPr>
            <c:extLst xmlns:c16r2="http://schemas.microsoft.com/office/drawing/2015/06/chart">
              <c:ext xmlns:c16="http://schemas.microsoft.com/office/drawing/2014/chart" uri="{C3380CC4-5D6E-409C-BE32-E72D297353CC}">
                <c16:uniqueId val="{00000003-4479-4633-81BF-F7265AF2CC85}"/>
              </c:ext>
            </c:extLst>
          </c:dPt>
          <c:dPt>
            <c:idx val="2"/>
            <c:bubble3D val="0"/>
            <c:explosion val="11"/>
            <c:spPr>
              <a:solidFill>
                <a:srgbClr val="FF0000"/>
              </a:solidFill>
              <a:ln w="19050">
                <a:noFill/>
              </a:ln>
              <a:effectLst/>
            </c:spPr>
            <c:extLst xmlns:c16r2="http://schemas.microsoft.com/office/drawing/2015/06/chart">
              <c:ext xmlns:c16="http://schemas.microsoft.com/office/drawing/2014/chart" uri="{C3380CC4-5D6E-409C-BE32-E72D297353CC}">
                <c16:uniqueId val="{00000005-4479-4633-81BF-F7265AF2CC85}"/>
              </c:ext>
            </c:extLst>
          </c:dPt>
          <c:dPt>
            <c:idx val="3"/>
            <c:bubble3D val="0"/>
            <c:explosion val="12"/>
            <c:spPr>
              <a:solidFill>
                <a:srgbClr val="FF0000"/>
              </a:solidFill>
              <a:ln w="19050">
                <a:noFill/>
              </a:ln>
              <a:effectLst/>
            </c:spPr>
            <c:extLst xmlns:c16r2="http://schemas.microsoft.com/office/drawing/2015/06/chart">
              <c:ext xmlns:c16="http://schemas.microsoft.com/office/drawing/2014/chart" uri="{C3380CC4-5D6E-409C-BE32-E72D297353CC}">
                <c16:uniqueId val="{00000007-4479-4633-81BF-F7265AF2CC85}"/>
              </c:ext>
            </c:extLst>
          </c:dPt>
          <c:dPt>
            <c:idx val="4"/>
            <c:bubble3D val="0"/>
            <c:spPr>
              <a:solidFill>
                <a:srgbClr val="FF0000"/>
              </a:solidFill>
              <a:ln w="19050">
                <a:noFill/>
              </a:ln>
              <a:effectLst/>
            </c:spPr>
            <c:extLst xmlns:c16r2="http://schemas.microsoft.com/office/drawing/2015/06/chart">
              <c:ext xmlns:c16="http://schemas.microsoft.com/office/drawing/2014/chart" uri="{C3380CC4-5D6E-409C-BE32-E72D297353CC}">
                <c16:uniqueId val="{00000009-4479-4633-81BF-F7265AF2CC85}"/>
              </c:ext>
            </c:extLst>
          </c:dPt>
          <c:dPt>
            <c:idx val="5"/>
            <c:bubble3D val="0"/>
            <c:explosion val="14"/>
            <c:spPr>
              <a:solidFill>
                <a:srgbClr val="FF0000"/>
              </a:solidFill>
              <a:ln w="19050">
                <a:noFill/>
              </a:ln>
              <a:effectLst/>
            </c:spPr>
            <c:extLst xmlns:c16r2="http://schemas.microsoft.com/office/drawing/2015/06/chart">
              <c:ext xmlns:c16="http://schemas.microsoft.com/office/drawing/2014/chart" uri="{C3380CC4-5D6E-409C-BE32-E72D297353CC}">
                <c16:uniqueId val="{0000000B-4479-4633-81BF-F7265AF2CC85}"/>
              </c:ext>
            </c:extLst>
          </c:dPt>
          <c:dPt>
            <c:idx val="6"/>
            <c:bubble3D val="0"/>
            <c:spPr>
              <a:solidFill>
                <a:srgbClr val="FF0000"/>
              </a:solidFill>
              <a:ln w="19050">
                <a:noFill/>
              </a:ln>
              <a:effectLst/>
            </c:spPr>
            <c:extLst xmlns:c16r2="http://schemas.microsoft.com/office/drawing/2015/06/chart">
              <c:ext xmlns:c16="http://schemas.microsoft.com/office/drawing/2014/chart" uri="{C3380CC4-5D6E-409C-BE32-E72D297353CC}">
                <c16:uniqueId val="{0000000D-4479-4633-81BF-F7265AF2CC85}"/>
              </c:ext>
            </c:extLst>
          </c:dPt>
          <c:cat>
            <c:strRef>
              <c:f>Sheet1!$A$2:$A$5</c:f>
              <c:strCache>
                <c:ptCount val="3"/>
                <c:pt idx="0">
                  <c:v>Retail Sales1</c:v>
                </c:pt>
                <c:pt idx="2">
                  <c:v>Supply Chain</c:v>
                </c:pt>
              </c:strCache>
            </c:strRef>
          </c:cat>
          <c:val>
            <c:numRef>
              <c:f>Sheet1!$B$2:$B$5</c:f>
              <c:numCache>
                <c:formatCode>General</c:formatCode>
                <c:ptCount val="4"/>
                <c:pt idx="0" formatCode="&quot;$&quot;#,##0_);[Red]\(&quot;$&quot;#,##0\)">
                  <c:v>0.71</c:v>
                </c:pt>
                <c:pt idx="2" formatCode="&quot;$&quot;#,##0_);[Red]\(&quot;$&quot;#,##0\)">
                  <c:v>0.28999999999999998</c:v>
                </c:pt>
              </c:numCache>
            </c:numRef>
          </c:val>
          <c:extLst xmlns:c16r2="http://schemas.microsoft.com/office/drawing/2015/06/chart">
            <c:ext xmlns:c16="http://schemas.microsoft.com/office/drawing/2014/chart" uri="{C3380CC4-5D6E-409C-BE32-E72D297353CC}">
              <c16:uniqueId val="{0000000E-4479-4633-81BF-F7265AF2CC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5.6247218179126778E-2"/>
          <c:y val="4.3554625984251971E-2"/>
          <c:w val="0.92610826985771733"/>
          <c:h val="0.79246604330708659"/>
        </c:manualLayout>
      </c:layout>
      <c:barChart>
        <c:barDir val="col"/>
        <c:grouping val="stacked"/>
        <c:varyColors val="0"/>
        <c:ser>
          <c:idx val="0"/>
          <c:order val="0"/>
          <c:tx>
            <c:strRef>
              <c:f>Sheet1!$B$1</c:f>
              <c:strCache>
                <c:ptCount val="1"/>
                <c:pt idx="0">
                  <c:v>Series 1</c:v>
                </c:pt>
              </c:strCache>
            </c:strRef>
          </c:tx>
          <c:spPr>
            <a:solidFill>
              <a:schemeClr val="accent6"/>
            </a:solidFill>
            <a:ln w="12700"/>
          </c:spPr>
          <c:invertIfNegative val="0"/>
          <c:cat>
            <c:numRef>
              <c:f>Sheet1!$A$2:$A$6</c:f>
              <c:numCache>
                <c:formatCode>General</c:formatCode>
                <c:ptCount val="5"/>
                <c:pt idx="0">
                  <c:v>2011</c:v>
                </c:pt>
                <c:pt idx="1">
                  <c:v>2012</c:v>
                </c:pt>
                <c:pt idx="2">
                  <c:v>2013</c:v>
                </c:pt>
                <c:pt idx="3">
                  <c:v>2014</c:v>
                </c:pt>
                <c:pt idx="4">
                  <c:v>2015</c:v>
                </c:pt>
              </c:numCache>
            </c:numRef>
          </c:cat>
          <c:val>
            <c:numRef>
              <c:f>Sheet1!$B$2:$B$6</c:f>
              <c:numCache>
                <c:formatCode>General</c:formatCode>
                <c:ptCount val="5"/>
                <c:pt idx="0">
                  <c:v>54.85981534433877</c:v>
                </c:pt>
                <c:pt idx="1">
                  <c:v>58.703500047447008</c:v>
                </c:pt>
                <c:pt idx="2">
                  <c:v>61.333525753418186</c:v>
                </c:pt>
                <c:pt idx="3">
                  <c:v>65.218986530719619</c:v>
                </c:pt>
                <c:pt idx="4">
                  <c:v>69.900735100494884</c:v>
                </c:pt>
              </c:numCache>
            </c:numRef>
          </c:val>
          <c:extLst xmlns:c16r2="http://schemas.microsoft.com/office/drawing/2015/06/chart">
            <c:ext xmlns:c16="http://schemas.microsoft.com/office/drawing/2014/chart" uri="{C3380CC4-5D6E-409C-BE32-E72D297353CC}">
              <c16:uniqueId val="{00000000-F76B-4546-BEC0-23DD6848265F}"/>
            </c:ext>
          </c:extLst>
        </c:ser>
        <c:ser>
          <c:idx val="1"/>
          <c:order val="1"/>
          <c:tx>
            <c:strRef>
              <c:f>Sheet1!$C$1</c:f>
              <c:strCache>
                <c:ptCount val="1"/>
                <c:pt idx="0">
                  <c:v>Series 2</c:v>
                </c:pt>
              </c:strCache>
            </c:strRef>
          </c:tx>
          <c:spPr>
            <a:solidFill>
              <a:srgbClr val="FFC000"/>
            </a:solidFill>
            <a:ln w="12700"/>
          </c:spPr>
          <c:invertIfNegative val="0"/>
          <c:dPt>
            <c:idx val="4"/>
            <c:invertIfNegative val="0"/>
            <c:bubble3D val="0"/>
            <c:extLst xmlns:c16r2="http://schemas.microsoft.com/office/drawing/2015/06/chart">
              <c:ext xmlns:c16="http://schemas.microsoft.com/office/drawing/2014/chart" uri="{C3380CC4-5D6E-409C-BE32-E72D297353CC}">
                <c16:uniqueId val="{00000001-F76B-4546-BEC0-23DD6848265F}"/>
              </c:ext>
            </c:extLst>
          </c:dPt>
          <c:dPt>
            <c:idx val="5"/>
            <c:invertIfNegative val="0"/>
            <c:bubble3D val="0"/>
            <c:extLst xmlns:c16r2="http://schemas.microsoft.com/office/drawing/2015/06/chart">
              <c:ext xmlns:c16="http://schemas.microsoft.com/office/drawing/2014/chart" uri="{C3380CC4-5D6E-409C-BE32-E72D297353CC}">
                <c16:uniqueId val="{00000002-F76B-4546-BEC0-23DD6848265F}"/>
              </c:ext>
            </c:extLst>
          </c:dPt>
          <c:cat>
            <c:numRef>
              <c:f>Sheet1!$A$2:$A$6</c:f>
              <c:numCache>
                <c:formatCode>General</c:formatCode>
                <c:ptCount val="5"/>
                <c:pt idx="0">
                  <c:v>2011</c:v>
                </c:pt>
                <c:pt idx="1">
                  <c:v>2012</c:v>
                </c:pt>
                <c:pt idx="2">
                  <c:v>2013</c:v>
                </c:pt>
                <c:pt idx="3">
                  <c:v>2014</c:v>
                </c:pt>
                <c:pt idx="4">
                  <c:v>2015</c:v>
                </c:pt>
              </c:numCache>
            </c:numRef>
          </c:cat>
          <c:val>
            <c:numRef>
              <c:f>Sheet1!$C$2:$C$6</c:f>
              <c:numCache>
                <c:formatCode>General</c:formatCode>
                <c:ptCount val="5"/>
                <c:pt idx="0">
                  <c:v>8.288203706962376</c:v>
                </c:pt>
                <c:pt idx="1">
                  <c:v>9.1415564802046791</c:v>
                </c:pt>
                <c:pt idx="2">
                  <c:v>10.068597242757246</c:v>
                </c:pt>
                <c:pt idx="3">
                  <c:v>10.909190372321552</c:v>
                </c:pt>
                <c:pt idx="4">
                  <c:v>12.317337</c:v>
                </c:pt>
              </c:numCache>
            </c:numRef>
          </c:val>
          <c:extLst xmlns:c16r2="http://schemas.microsoft.com/office/drawing/2015/06/chart">
            <c:ext xmlns:c16="http://schemas.microsoft.com/office/drawing/2014/chart" uri="{C3380CC4-5D6E-409C-BE32-E72D297353CC}">
              <c16:uniqueId val="{00000003-F76B-4546-BEC0-23DD6848265F}"/>
            </c:ext>
          </c:extLst>
        </c:ser>
        <c:dLbls>
          <c:showLegendKey val="0"/>
          <c:showVal val="0"/>
          <c:showCatName val="0"/>
          <c:showSerName val="0"/>
          <c:showPercent val="0"/>
          <c:showBubbleSize val="0"/>
        </c:dLbls>
        <c:gapWidth val="150"/>
        <c:overlap val="100"/>
        <c:axId val="390066328"/>
        <c:axId val="390063976"/>
      </c:barChart>
      <c:catAx>
        <c:axId val="390066328"/>
        <c:scaling>
          <c:orientation val="minMax"/>
        </c:scaling>
        <c:delete val="0"/>
        <c:axPos val="b"/>
        <c:numFmt formatCode="General" sourceLinked="1"/>
        <c:majorTickMark val="out"/>
        <c:minorTickMark val="none"/>
        <c:tickLblPos val="nextTo"/>
        <c:txPr>
          <a:bodyPr/>
          <a:lstStyle/>
          <a:p>
            <a:pPr>
              <a:defRPr sz="2000" b="1">
                <a:solidFill>
                  <a:schemeClr val="bg1"/>
                </a:solidFill>
                <a:latin typeface="Arial" panose="020B0604020202020204" pitchFamily="34" charset="0"/>
                <a:cs typeface="Arial" panose="020B0604020202020204" pitchFamily="34" charset="0"/>
              </a:defRPr>
            </a:pPr>
            <a:endParaRPr lang="en-US"/>
          </a:p>
        </c:txPr>
        <c:crossAx val="390063976"/>
        <c:crosses val="autoZero"/>
        <c:auto val="1"/>
        <c:lblAlgn val="ctr"/>
        <c:lblOffset val="100"/>
        <c:noMultiLvlLbl val="0"/>
      </c:catAx>
      <c:valAx>
        <c:axId val="390063976"/>
        <c:scaling>
          <c:orientation val="minMax"/>
          <c:max val="85"/>
          <c:min val="30"/>
        </c:scaling>
        <c:delete val="0"/>
        <c:axPos val="l"/>
        <c:numFmt formatCode="General" sourceLinked="1"/>
        <c:majorTickMark val="out"/>
        <c:minorTickMark val="none"/>
        <c:tickLblPos val="nextTo"/>
        <c:txPr>
          <a:bodyPr/>
          <a:lstStyle/>
          <a:p>
            <a:pPr>
              <a:defRPr>
                <a:solidFill>
                  <a:schemeClr val="bg1"/>
                </a:solidFill>
                <a:latin typeface="Arial" panose="020B0604020202020204" pitchFamily="34" charset="0"/>
                <a:cs typeface="Arial" panose="020B0604020202020204" pitchFamily="34" charset="0"/>
              </a:defRPr>
            </a:pPr>
            <a:endParaRPr lang="en-US"/>
          </a:p>
        </c:txPr>
        <c:crossAx val="390066328"/>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5A985F-747A-4D1F-B69E-770EA427DA98}"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8B2E9607-A7C6-41F6-AC9E-255CD54F2571}">
      <dgm:prSet phldrT="[Text]" custT="1"/>
      <dgm:spPr/>
      <dgm:t>
        <a:bodyPr/>
        <a:lstStyle/>
        <a:p>
          <a:r>
            <a:rPr lang="en-US" sz="3600" dirty="0">
              <a:solidFill>
                <a:schemeClr val="bg2"/>
              </a:solidFill>
              <a:latin typeface="Arial"/>
              <a:cs typeface="Arial"/>
            </a:rPr>
            <a:t>How do freight and infrastructure policies affect the competitiveness of U.S. businesses?</a:t>
          </a:r>
        </a:p>
      </dgm:t>
    </dgm:pt>
    <dgm:pt modelId="{4E13F328-9786-49E2-B925-29155834B7D4}" type="parTrans" cxnId="{ED1A5D1C-E40F-4EE4-B7EC-D22E7CFC9B11}">
      <dgm:prSet/>
      <dgm:spPr/>
      <dgm:t>
        <a:bodyPr/>
        <a:lstStyle/>
        <a:p>
          <a:endParaRPr lang="en-US" sz="2200">
            <a:latin typeface="Arial"/>
            <a:cs typeface="Arial"/>
          </a:endParaRPr>
        </a:p>
      </dgm:t>
    </dgm:pt>
    <dgm:pt modelId="{6454FFC3-A86F-4E1C-9536-ADC462486E27}" type="sibTrans" cxnId="{ED1A5D1C-E40F-4EE4-B7EC-D22E7CFC9B11}">
      <dgm:prSet/>
      <dgm:spPr/>
      <dgm:t>
        <a:bodyPr/>
        <a:lstStyle/>
        <a:p>
          <a:endParaRPr lang="en-US" sz="2200">
            <a:latin typeface="Arial"/>
            <a:cs typeface="Arial"/>
          </a:endParaRPr>
        </a:p>
      </dgm:t>
    </dgm:pt>
    <dgm:pt modelId="{B93C61C9-6852-4771-A9A1-E04DFA53AA8B}">
      <dgm:prSet custT="1"/>
      <dgm:spPr/>
      <dgm:t>
        <a:bodyPr/>
        <a:lstStyle/>
        <a:p>
          <a:r>
            <a:rPr lang="en-US" sz="3600" dirty="0">
              <a:solidFill>
                <a:schemeClr val="bg2"/>
              </a:solidFill>
              <a:latin typeface="Arial"/>
              <a:cs typeface="Arial"/>
            </a:rPr>
            <a:t>What should the Federal Government do to improve these policies</a:t>
          </a:r>
          <a:r>
            <a:rPr lang="en-US" sz="3600" dirty="0">
              <a:latin typeface="Arial"/>
              <a:cs typeface="Arial"/>
            </a:rPr>
            <a:t>?</a:t>
          </a:r>
        </a:p>
      </dgm:t>
    </dgm:pt>
    <dgm:pt modelId="{573E8118-E41C-4DAC-A268-1C3A6984A352}" type="parTrans" cxnId="{2D34B332-239C-4749-A0A8-DCE6FA3A6805}">
      <dgm:prSet/>
      <dgm:spPr/>
      <dgm:t>
        <a:bodyPr/>
        <a:lstStyle/>
        <a:p>
          <a:endParaRPr lang="en-US" sz="2200">
            <a:latin typeface="Arial"/>
            <a:cs typeface="Arial"/>
          </a:endParaRPr>
        </a:p>
      </dgm:t>
    </dgm:pt>
    <dgm:pt modelId="{7E6BCBB2-C913-4A05-B614-79515952B3C5}" type="sibTrans" cxnId="{2D34B332-239C-4749-A0A8-DCE6FA3A6805}">
      <dgm:prSet/>
      <dgm:spPr/>
      <dgm:t>
        <a:bodyPr/>
        <a:lstStyle/>
        <a:p>
          <a:endParaRPr lang="en-US" sz="2200">
            <a:latin typeface="Arial"/>
            <a:cs typeface="Arial"/>
          </a:endParaRPr>
        </a:p>
      </dgm:t>
    </dgm:pt>
    <dgm:pt modelId="{B45E1274-F0AB-42FD-AF16-5AAC48A4CCDF}">
      <dgm:prSet phldrT="[Text]" custT="1"/>
      <dgm:spPr/>
      <dgm:t>
        <a:bodyPr/>
        <a:lstStyle/>
        <a:p>
          <a:endParaRPr lang="en-US" sz="2200" dirty="0">
            <a:solidFill>
              <a:schemeClr val="bg2"/>
            </a:solidFill>
            <a:latin typeface="Arial"/>
            <a:cs typeface="Arial"/>
          </a:endParaRPr>
        </a:p>
      </dgm:t>
    </dgm:pt>
    <dgm:pt modelId="{A4CFDE62-801E-46F8-A33D-84BC16405A65}" type="parTrans" cxnId="{FF4F0A47-1B6C-4F11-8D09-E0D0C55A64A1}">
      <dgm:prSet/>
      <dgm:spPr/>
      <dgm:t>
        <a:bodyPr/>
        <a:lstStyle/>
        <a:p>
          <a:endParaRPr lang="en-US" sz="2200">
            <a:latin typeface="Arial"/>
            <a:cs typeface="Arial"/>
          </a:endParaRPr>
        </a:p>
      </dgm:t>
    </dgm:pt>
    <dgm:pt modelId="{7D3A7171-3146-4D74-9AA0-7F491D645906}" type="sibTrans" cxnId="{FF4F0A47-1B6C-4F11-8D09-E0D0C55A64A1}">
      <dgm:prSet/>
      <dgm:spPr/>
      <dgm:t>
        <a:bodyPr/>
        <a:lstStyle/>
        <a:p>
          <a:endParaRPr lang="en-US" sz="2200">
            <a:latin typeface="Arial"/>
            <a:cs typeface="Arial"/>
          </a:endParaRPr>
        </a:p>
      </dgm:t>
    </dgm:pt>
    <dgm:pt modelId="{5423D127-A8F7-4BDB-B336-42D60B6102F4}">
      <dgm:prSet phldrT="[Text]" custT="1"/>
      <dgm:spPr/>
      <dgm:t>
        <a:bodyPr/>
        <a:lstStyle/>
        <a:p>
          <a:r>
            <a:rPr lang="en-US" sz="2200" dirty="0">
              <a:latin typeface="Arial"/>
              <a:cs typeface="Arial"/>
            </a:rPr>
            <a:t> </a:t>
          </a:r>
        </a:p>
      </dgm:t>
    </dgm:pt>
    <dgm:pt modelId="{B1747CCB-8643-4423-B105-277C719FF4AE}" type="sibTrans" cxnId="{1174CC89-E4D1-4141-846B-71FFB1A11CFC}">
      <dgm:prSet/>
      <dgm:spPr/>
      <dgm:t>
        <a:bodyPr/>
        <a:lstStyle/>
        <a:p>
          <a:endParaRPr lang="en-US" sz="2200">
            <a:latin typeface="Arial"/>
            <a:cs typeface="Arial"/>
          </a:endParaRPr>
        </a:p>
      </dgm:t>
    </dgm:pt>
    <dgm:pt modelId="{D9F541D1-17C7-4B6C-87EE-3EF013F8CF33}" type="parTrans" cxnId="{1174CC89-E4D1-4141-846B-71FFB1A11CFC}">
      <dgm:prSet/>
      <dgm:spPr/>
      <dgm:t>
        <a:bodyPr/>
        <a:lstStyle/>
        <a:p>
          <a:endParaRPr lang="en-US" sz="2200">
            <a:latin typeface="Arial"/>
            <a:cs typeface="Arial"/>
          </a:endParaRPr>
        </a:p>
      </dgm:t>
    </dgm:pt>
    <dgm:pt modelId="{9FB80DC4-7B29-465D-B6CA-9EC1AA51F2AA}" type="pres">
      <dgm:prSet presAssocID="{CE5A985F-747A-4D1F-B69E-770EA427DA98}" presName="Name0" presStyleCnt="0">
        <dgm:presLayoutVars>
          <dgm:dir/>
          <dgm:animLvl val="lvl"/>
          <dgm:resizeHandles val="exact"/>
        </dgm:presLayoutVars>
      </dgm:prSet>
      <dgm:spPr/>
      <dgm:t>
        <a:bodyPr/>
        <a:lstStyle/>
        <a:p>
          <a:endParaRPr lang="en-US"/>
        </a:p>
      </dgm:t>
    </dgm:pt>
    <dgm:pt modelId="{29AD96C9-57B5-4F6F-B7CE-9858019A486B}" type="pres">
      <dgm:prSet presAssocID="{5423D127-A8F7-4BDB-B336-42D60B6102F4}" presName="compositeNode" presStyleCnt="0">
        <dgm:presLayoutVars>
          <dgm:bulletEnabled val="1"/>
        </dgm:presLayoutVars>
      </dgm:prSet>
      <dgm:spPr/>
    </dgm:pt>
    <dgm:pt modelId="{9E35FF3A-2894-439E-880C-223C80F3B7AA}" type="pres">
      <dgm:prSet presAssocID="{5423D127-A8F7-4BDB-B336-42D60B6102F4}" presName="bgRect" presStyleLbl="node1" presStyleIdx="0" presStyleCnt="2" custLinFactNeighborY="3846"/>
      <dgm:spPr/>
      <dgm:t>
        <a:bodyPr/>
        <a:lstStyle/>
        <a:p>
          <a:endParaRPr lang="en-US"/>
        </a:p>
      </dgm:t>
    </dgm:pt>
    <dgm:pt modelId="{0225DBA1-AEA4-40C5-953A-F6D4F02D407B}" type="pres">
      <dgm:prSet presAssocID="{5423D127-A8F7-4BDB-B336-42D60B6102F4}" presName="parentNode" presStyleLbl="node1" presStyleIdx="0" presStyleCnt="2">
        <dgm:presLayoutVars>
          <dgm:chMax val="0"/>
          <dgm:bulletEnabled val="1"/>
        </dgm:presLayoutVars>
      </dgm:prSet>
      <dgm:spPr/>
      <dgm:t>
        <a:bodyPr/>
        <a:lstStyle/>
        <a:p>
          <a:endParaRPr lang="en-US"/>
        </a:p>
      </dgm:t>
    </dgm:pt>
    <dgm:pt modelId="{32E772EC-ECA9-4BAA-832D-3287F0E82FD8}" type="pres">
      <dgm:prSet presAssocID="{5423D127-A8F7-4BDB-B336-42D60B6102F4}" presName="childNode" presStyleLbl="node1" presStyleIdx="0" presStyleCnt="2">
        <dgm:presLayoutVars>
          <dgm:bulletEnabled val="1"/>
        </dgm:presLayoutVars>
      </dgm:prSet>
      <dgm:spPr/>
      <dgm:t>
        <a:bodyPr/>
        <a:lstStyle/>
        <a:p>
          <a:endParaRPr lang="en-US"/>
        </a:p>
      </dgm:t>
    </dgm:pt>
    <dgm:pt modelId="{6A5A21CC-FB82-4A2A-A54A-680C079A8E0A}" type="pres">
      <dgm:prSet presAssocID="{B1747CCB-8643-4423-B105-277C719FF4AE}" presName="hSp" presStyleCnt="0"/>
      <dgm:spPr/>
    </dgm:pt>
    <dgm:pt modelId="{58F7D133-6B32-4A7E-8A28-1E7EF001C2B1}" type="pres">
      <dgm:prSet presAssocID="{B1747CCB-8643-4423-B105-277C719FF4AE}" presName="vProcSp" presStyleCnt="0"/>
      <dgm:spPr/>
    </dgm:pt>
    <dgm:pt modelId="{ED3C76EE-3875-486C-89F5-AFB854E53D3D}" type="pres">
      <dgm:prSet presAssocID="{B1747CCB-8643-4423-B105-277C719FF4AE}" presName="vSp1" presStyleCnt="0"/>
      <dgm:spPr/>
    </dgm:pt>
    <dgm:pt modelId="{0636BD59-9EBF-452D-8667-505943050644}" type="pres">
      <dgm:prSet presAssocID="{B1747CCB-8643-4423-B105-277C719FF4AE}" presName="simulatedConn" presStyleLbl="solidFgAcc1" presStyleIdx="0" presStyleCnt="1"/>
      <dgm:spPr>
        <a:solidFill>
          <a:srgbClr val="FF0000"/>
        </a:solidFill>
        <a:ln>
          <a:solidFill>
            <a:srgbClr val="800000"/>
          </a:solidFill>
        </a:ln>
      </dgm:spPr>
    </dgm:pt>
    <dgm:pt modelId="{5ACA6ADE-6CBA-4336-A92D-241FEFC1CEBA}" type="pres">
      <dgm:prSet presAssocID="{B1747CCB-8643-4423-B105-277C719FF4AE}" presName="vSp2" presStyleCnt="0"/>
      <dgm:spPr/>
    </dgm:pt>
    <dgm:pt modelId="{5827D657-B533-4F0A-9175-2EB6EA68AA8B}" type="pres">
      <dgm:prSet presAssocID="{B1747CCB-8643-4423-B105-277C719FF4AE}" presName="sibTrans" presStyleCnt="0"/>
      <dgm:spPr/>
    </dgm:pt>
    <dgm:pt modelId="{7685154C-13D9-4F69-B64F-B77DD3C66FF1}" type="pres">
      <dgm:prSet presAssocID="{B45E1274-F0AB-42FD-AF16-5AAC48A4CCDF}" presName="compositeNode" presStyleCnt="0">
        <dgm:presLayoutVars>
          <dgm:bulletEnabled val="1"/>
        </dgm:presLayoutVars>
      </dgm:prSet>
      <dgm:spPr/>
    </dgm:pt>
    <dgm:pt modelId="{461C4522-1AC6-4A2D-AFC1-DD6D1B7B5B2C}" type="pres">
      <dgm:prSet presAssocID="{B45E1274-F0AB-42FD-AF16-5AAC48A4CCDF}" presName="bgRect" presStyleLbl="node1" presStyleIdx="1" presStyleCnt="2" custLinFactNeighborX="-2396"/>
      <dgm:spPr/>
      <dgm:t>
        <a:bodyPr/>
        <a:lstStyle/>
        <a:p>
          <a:endParaRPr lang="en-US"/>
        </a:p>
      </dgm:t>
    </dgm:pt>
    <dgm:pt modelId="{B050DBC6-F1E7-4CC3-BEEA-EC6A8AC150FA}" type="pres">
      <dgm:prSet presAssocID="{B45E1274-F0AB-42FD-AF16-5AAC48A4CCDF}" presName="parentNode" presStyleLbl="node1" presStyleIdx="1" presStyleCnt="2">
        <dgm:presLayoutVars>
          <dgm:chMax val="0"/>
          <dgm:bulletEnabled val="1"/>
        </dgm:presLayoutVars>
      </dgm:prSet>
      <dgm:spPr/>
      <dgm:t>
        <a:bodyPr/>
        <a:lstStyle/>
        <a:p>
          <a:endParaRPr lang="en-US"/>
        </a:p>
      </dgm:t>
    </dgm:pt>
    <dgm:pt modelId="{A7D9358A-EBA8-45E4-BA0E-8C19CB0BCBBE}" type="pres">
      <dgm:prSet presAssocID="{B45E1274-F0AB-42FD-AF16-5AAC48A4CCDF}" presName="childNode" presStyleLbl="node1" presStyleIdx="1" presStyleCnt="2">
        <dgm:presLayoutVars>
          <dgm:bulletEnabled val="1"/>
        </dgm:presLayoutVars>
      </dgm:prSet>
      <dgm:spPr/>
      <dgm:t>
        <a:bodyPr/>
        <a:lstStyle/>
        <a:p>
          <a:endParaRPr lang="en-US"/>
        </a:p>
      </dgm:t>
    </dgm:pt>
  </dgm:ptLst>
  <dgm:cxnLst>
    <dgm:cxn modelId="{FCDD85C2-E22A-41FC-B7B0-82B0194414EB}" type="presOf" srcId="{CE5A985F-747A-4D1F-B69E-770EA427DA98}" destId="{9FB80DC4-7B29-465D-B6CA-9EC1AA51F2AA}" srcOrd="0" destOrd="0" presId="urn:microsoft.com/office/officeart/2005/8/layout/hProcess7"/>
    <dgm:cxn modelId="{5378A37B-4E6F-4320-B795-E28CF4CC6ADB}" type="presOf" srcId="{5423D127-A8F7-4BDB-B336-42D60B6102F4}" destId="{9E35FF3A-2894-439E-880C-223C80F3B7AA}" srcOrd="0" destOrd="0" presId="urn:microsoft.com/office/officeart/2005/8/layout/hProcess7"/>
    <dgm:cxn modelId="{4D9BF1B2-AC1D-4C8F-895D-EA7C855F8553}" type="presOf" srcId="{5423D127-A8F7-4BDB-B336-42D60B6102F4}" destId="{0225DBA1-AEA4-40C5-953A-F6D4F02D407B}" srcOrd="1" destOrd="0" presId="urn:microsoft.com/office/officeart/2005/8/layout/hProcess7"/>
    <dgm:cxn modelId="{FF4F0A47-1B6C-4F11-8D09-E0D0C55A64A1}" srcId="{CE5A985F-747A-4D1F-B69E-770EA427DA98}" destId="{B45E1274-F0AB-42FD-AF16-5AAC48A4CCDF}" srcOrd="1" destOrd="0" parTransId="{A4CFDE62-801E-46F8-A33D-84BC16405A65}" sibTransId="{7D3A7171-3146-4D74-9AA0-7F491D645906}"/>
    <dgm:cxn modelId="{2D34B332-239C-4749-A0A8-DCE6FA3A6805}" srcId="{B45E1274-F0AB-42FD-AF16-5AAC48A4CCDF}" destId="{B93C61C9-6852-4771-A9A1-E04DFA53AA8B}" srcOrd="0" destOrd="0" parTransId="{573E8118-E41C-4DAC-A268-1C3A6984A352}" sibTransId="{7E6BCBB2-C913-4A05-B614-79515952B3C5}"/>
    <dgm:cxn modelId="{1174CC89-E4D1-4141-846B-71FFB1A11CFC}" srcId="{CE5A985F-747A-4D1F-B69E-770EA427DA98}" destId="{5423D127-A8F7-4BDB-B336-42D60B6102F4}" srcOrd="0" destOrd="0" parTransId="{D9F541D1-17C7-4B6C-87EE-3EF013F8CF33}" sibTransId="{B1747CCB-8643-4423-B105-277C719FF4AE}"/>
    <dgm:cxn modelId="{49ED04B5-2C0F-4E21-AF8F-CE9689912EA9}" type="presOf" srcId="{B93C61C9-6852-4771-A9A1-E04DFA53AA8B}" destId="{A7D9358A-EBA8-45E4-BA0E-8C19CB0BCBBE}" srcOrd="0" destOrd="0" presId="urn:microsoft.com/office/officeart/2005/8/layout/hProcess7"/>
    <dgm:cxn modelId="{4485B5E3-5B0C-47E5-8D3C-ABC99864E58C}" type="presOf" srcId="{B45E1274-F0AB-42FD-AF16-5AAC48A4CCDF}" destId="{B050DBC6-F1E7-4CC3-BEEA-EC6A8AC150FA}" srcOrd="1" destOrd="0" presId="urn:microsoft.com/office/officeart/2005/8/layout/hProcess7"/>
    <dgm:cxn modelId="{17D8FCEE-2147-4639-BEF8-8C79A1B883FB}" type="presOf" srcId="{8B2E9607-A7C6-41F6-AC9E-255CD54F2571}" destId="{32E772EC-ECA9-4BAA-832D-3287F0E82FD8}" srcOrd="0" destOrd="0" presId="urn:microsoft.com/office/officeart/2005/8/layout/hProcess7"/>
    <dgm:cxn modelId="{ED1A5D1C-E40F-4EE4-B7EC-D22E7CFC9B11}" srcId="{5423D127-A8F7-4BDB-B336-42D60B6102F4}" destId="{8B2E9607-A7C6-41F6-AC9E-255CD54F2571}" srcOrd="0" destOrd="0" parTransId="{4E13F328-9786-49E2-B925-29155834B7D4}" sibTransId="{6454FFC3-A86F-4E1C-9536-ADC462486E27}"/>
    <dgm:cxn modelId="{E1CDAB47-0670-47C3-8564-703446E3EDA9}" type="presOf" srcId="{B45E1274-F0AB-42FD-AF16-5AAC48A4CCDF}" destId="{461C4522-1AC6-4A2D-AFC1-DD6D1B7B5B2C}" srcOrd="0" destOrd="0" presId="urn:microsoft.com/office/officeart/2005/8/layout/hProcess7"/>
    <dgm:cxn modelId="{E55810AA-BCC5-4F2F-9262-D1D9BE3806DD}" type="presParOf" srcId="{9FB80DC4-7B29-465D-B6CA-9EC1AA51F2AA}" destId="{29AD96C9-57B5-4F6F-B7CE-9858019A486B}" srcOrd="0" destOrd="0" presId="urn:microsoft.com/office/officeart/2005/8/layout/hProcess7"/>
    <dgm:cxn modelId="{19B92866-EA69-4D18-A772-BD9F6EDD0C18}" type="presParOf" srcId="{29AD96C9-57B5-4F6F-B7CE-9858019A486B}" destId="{9E35FF3A-2894-439E-880C-223C80F3B7AA}" srcOrd="0" destOrd="0" presId="urn:microsoft.com/office/officeart/2005/8/layout/hProcess7"/>
    <dgm:cxn modelId="{DE7D32B6-E72C-416E-8983-562924145C76}" type="presParOf" srcId="{29AD96C9-57B5-4F6F-B7CE-9858019A486B}" destId="{0225DBA1-AEA4-40C5-953A-F6D4F02D407B}" srcOrd="1" destOrd="0" presId="urn:microsoft.com/office/officeart/2005/8/layout/hProcess7"/>
    <dgm:cxn modelId="{363498B8-B535-4CF4-92D7-1EF06C3B3D63}" type="presParOf" srcId="{29AD96C9-57B5-4F6F-B7CE-9858019A486B}" destId="{32E772EC-ECA9-4BAA-832D-3287F0E82FD8}" srcOrd="2" destOrd="0" presId="urn:microsoft.com/office/officeart/2005/8/layout/hProcess7"/>
    <dgm:cxn modelId="{F128BEE8-2CCF-467F-BF6E-2E90F48271F0}" type="presParOf" srcId="{9FB80DC4-7B29-465D-B6CA-9EC1AA51F2AA}" destId="{6A5A21CC-FB82-4A2A-A54A-680C079A8E0A}" srcOrd="1" destOrd="0" presId="urn:microsoft.com/office/officeart/2005/8/layout/hProcess7"/>
    <dgm:cxn modelId="{0870A067-0BF0-4F49-8415-C9CB50A50639}" type="presParOf" srcId="{9FB80DC4-7B29-465D-B6CA-9EC1AA51F2AA}" destId="{58F7D133-6B32-4A7E-8A28-1E7EF001C2B1}" srcOrd="2" destOrd="0" presId="urn:microsoft.com/office/officeart/2005/8/layout/hProcess7"/>
    <dgm:cxn modelId="{47C876FD-BB18-41CB-BE8C-75E25FD3F5A8}" type="presParOf" srcId="{58F7D133-6B32-4A7E-8A28-1E7EF001C2B1}" destId="{ED3C76EE-3875-486C-89F5-AFB854E53D3D}" srcOrd="0" destOrd="0" presId="urn:microsoft.com/office/officeart/2005/8/layout/hProcess7"/>
    <dgm:cxn modelId="{37504BD7-4B01-4FA4-BAFB-E8565C42FEB6}" type="presParOf" srcId="{58F7D133-6B32-4A7E-8A28-1E7EF001C2B1}" destId="{0636BD59-9EBF-452D-8667-505943050644}" srcOrd="1" destOrd="0" presId="urn:microsoft.com/office/officeart/2005/8/layout/hProcess7"/>
    <dgm:cxn modelId="{350A1BCD-BA55-4F5E-9CD9-41C1248D179F}" type="presParOf" srcId="{58F7D133-6B32-4A7E-8A28-1E7EF001C2B1}" destId="{5ACA6ADE-6CBA-4336-A92D-241FEFC1CEBA}" srcOrd="2" destOrd="0" presId="urn:microsoft.com/office/officeart/2005/8/layout/hProcess7"/>
    <dgm:cxn modelId="{5D2C07B4-8478-4FEF-AA2E-E00D9753AF2F}" type="presParOf" srcId="{9FB80DC4-7B29-465D-B6CA-9EC1AA51F2AA}" destId="{5827D657-B533-4F0A-9175-2EB6EA68AA8B}" srcOrd="3" destOrd="0" presId="urn:microsoft.com/office/officeart/2005/8/layout/hProcess7"/>
    <dgm:cxn modelId="{1A991C36-9672-42B7-882C-A01722D45D47}" type="presParOf" srcId="{9FB80DC4-7B29-465D-B6CA-9EC1AA51F2AA}" destId="{7685154C-13D9-4F69-B64F-B77DD3C66FF1}" srcOrd="4" destOrd="0" presId="urn:microsoft.com/office/officeart/2005/8/layout/hProcess7"/>
    <dgm:cxn modelId="{F97B158C-97AE-41A2-9608-47B46F84ECC8}" type="presParOf" srcId="{7685154C-13D9-4F69-B64F-B77DD3C66FF1}" destId="{461C4522-1AC6-4A2D-AFC1-DD6D1B7B5B2C}" srcOrd="0" destOrd="0" presId="urn:microsoft.com/office/officeart/2005/8/layout/hProcess7"/>
    <dgm:cxn modelId="{3AF2DFEF-11B4-409A-9555-3323152CD072}" type="presParOf" srcId="{7685154C-13D9-4F69-B64F-B77DD3C66FF1}" destId="{B050DBC6-F1E7-4CC3-BEEA-EC6A8AC150FA}" srcOrd="1" destOrd="0" presId="urn:microsoft.com/office/officeart/2005/8/layout/hProcess7"/>
    <dgm:cxn modelId="{8E6D1A2E-5CA2-49B1-AD8F-E2F5877016D3}" type="presParOf" srcId="{7685154C-13D9-4F69-B64F-B77DD3C66FF1}" destId="{A7D9358A-EBA8-45E4-BA0E-8C19CB0BCBBE}"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5FCD41-1786-41DB-84FA-5151B73A37C9}" type="doc">
      <dgm:prSet loTypeId="urn:microsoft.com/office/officeart/2005/8/layout/vList5" loCatId="list" qsTypeId="urn:microsoft.com/office/officeart/2005/8/quickstyle/simple4" qsCatId="simple" csTypeId="urn:microsoft.com/office/officeart/2005/8/colors/accent0_3" csCatId="mainScheme" phldr="1"/>
      <dgm:spPr/>
      <dgm:t>
        <a:bodyPr/>
        <a:lstStyle/>
        <a:p>
          <a:endParaRPr lang="en-US"/>
        </a:p>
      </dgm:t>
    </dgm:pt>
    <dgm:pt modelId="{D51C9810-9A75-474B-A31A-8AC6000C41EE}">
      <dgm:prSet phldrT="[Text]" custT="1"/>
      <dgm:spPr/>
      <dgm:t>
        <a:bodyPr/>
        <a:lstStyle/>
        <a:p>
          <a:r>
            <a:rPr lang="en-US" altLang="en-US" sz="3200" b="1" dirty="0">
              <a:solidFill>
                <a:schemeClr val="bg2"/>
              </a:solidFill>
              <a:latin typeface="Arial"/>
              <a:cs typeface="Arial"/>
            </a:rPr>
            <a:t>Finance and Infrastructure</a:t>
          </a:r>
          <a:endParaRPr lang="en-US" sz="3200" b="1" dirty="0">
            <a:solidFill>
              <a:schemeClr val="bg2"/>
            </a:solidFill>
            <a:latin typeface="Arial"/>
            <a:cs typeface="Arial"/>
          </a:endParaRPr>
        </a:p>
      </dgm:t>
    </dgm:pt>
    <dgm:pt modelId="{69832DAF-B7FA-4F4C-BA29-FFDBB0950AFE}" type="parTrans" cxnId="{D29A17A8-464F-48C9-ABAA-D37AD8978E37}">
      <dgm:prSet/>
      <dgm:spPr/>
      <dgm:t>
        <a:bodyPr/>
        <a:lstStyle/>
        <a:p>
          <a:endParaRPr lang="en-US">
            <a:latin typeface="Arial"/>
            <a:cs typeface="Arial"/>
          </a:endParaRPr>
        </a:p>
      </dgm:t>
    </dgm:pt>
    <dgm:pt modelId="{09E992D6-915E-4F49-84F8-1B7B4EAB2207}" type="sibTrans" cxnId="{D29A17A8-464F-48C9-ABAA-D37AD8978E37}">
      <dgm:prSet/>
      <dgm:spPr/>
      <dgm:t>
        <a:bodyPr/>
        <a:lstStyle/>
        <a:p>
          <a:endParaRPr lang="en-US">
            <a:latin typeface="Arial"/>
            <a:cs typeface="Arial"/>
          </a:endParaRPr>
        </a:p>
      </dgm:t>
    </dgm:pt>
    <dgm:pt modelId="{7A614E30-BEF6-49FC-A156-C4509F0C1C36}">
      <dgm:prSet phldrT="[Text]" custT="1"/>
      <dgm:spPr/>
      <dgm:t>
        <a:bodyPr/>
        <a:lstStyle/>
        <a:p>
          <a:r>
            <a:rPr lang="en-US" sz="3200" b="1" dirty="0">
              <a:solidFill>
                <a:schemeClr val="bg2"/>
              </a:solidFill>
              <a:latin typeface="Arial"/>
              <a:cs typeface="Arial"/>
            </a:rPr>
            <a:t>Trade and Regulatory</a:t>
          </a:r>
        </a:p>
      </dgm:t>
    </dgm:pt>
    <dgm:pt modelId="{D9FC7241-C68B-4070-9A74-E7102207F883}" type="parTrans" cxnId="{A13ABFBF-0290-4144-9894-764E94805A80}">
      <dgm:prSet/>
      <dgm:spPr/>
      <dgm:t>
        <a:bodyPr/>
        <a:lstStyle/>
        <a:p>
          <a:endParaRPr lang="en-US">
            <a:latin typeface="Arial"/>
            <a:cs typeface="Arial"/>
          </a:endParaRPr>
        </a:p>
      </dgm:t>
    </dgm:pt>
    <dgm:pt modelId="{71AFCDD8-8F33-4EFE-AE51-A7B84ECC7DC1}" type="sibTrans" cxnId="{A13ABFBF-0290-4144-9894-764E94805A80}">
      <dgm:prSet/>
      <dgm:spPr/>
      <dgm:t>
        <a:bodyPr/>
        <a:lstStyle/>
        <a:p>
          <a:endParaRPr lang="en-US">
            <a:latin typeface="Arial"/>
            <a:cs typeface="Arial"/>
          </a:endParaRPr>
        </a:p>
      </dgm:t>
    </dgm:pt>
    <dgm:pt modelId="{C3FC2105-B744-430E-9649-A3834080E080}">
      <dgm:prSet phldrT="[Text]"/>
      <dgm:spPr/>
      <dgm:t>
        <a:bodyPr/>
        <a:lstStyle/>
        <a:p>
          <a:r>
            <a:rPr lang="en-US" dirty="0">
              <a:solidFill>
                <a:schemeClr val="bg2"/>
              </a:solidFill>
              <a:latin typeface="Arial"/>
              <a:cs typeface="Arial"/>
            </a:rPr>
            <a:t>Subcommittee Chairs: Shawn Wattles and Jevon T. Jamieson</a:t>
          </a:r>
        </a:p>
      </dgm:t>
    </dgm:pt>
    <dgm:pt modelId="{AC40DFC9-B3F7-450C-AE18-041E9081EADD}" type="parTrans" cxnId="{60AFABCE-784B-44F3-B6D7-C9D3EDF4A024}">
      <dgm:prSet/>
      <dgm:spPr/>
      <dgm:t>
        <a:bodyPr/>
        <a:lstStyle/>
        <a:p>
          <a:endParaRPr lang="en-US">
            <a:latin typeface="Arial"/>
            <a:cs typeface="Arial"/>
          </a:endParaRPr>
        </a:p>
      </dgm:t>
    </dgm:pt>
    <dgm:pt modelId="{0C1E7DA4-6E0C-4A83-951A-EDD8A4FE65AE}" type="sibTrans" cxnId="{60AFABCE-784B-44F3-B6D7-C9D3EDF4A024}">
      <dgm:prSet/>
      <dgm:spPr/>
      <dgm:t>
        <a:bodyPr/>
        <a:lstStyle/>
        <a:p>
          <a:endParaRPr lang="en-US">
            <a:latin typeface="Arial"/>
            <a:cs typeface="Arial"/>
          </a:endParaRPr>
        </a:p>
      </dgm:t>
    </dgm:pt>
    <dgm:pt modelId="{05F141D5-EDD4-4602-8B27-C310BB4FB849}">
      <dgm:prSet phldrT="[Text]" custT="1"/>
      <dgm:spPr/>
      <dgm:t>
        <a:bodyPr/>
        <a:lstStyle/>
        <a:p>
          <a:r>
            <a:rPr lang="en-US" sz="3200" b="1" dirty="0">
              <a:solidFill>
                <a:schemeClr val="bg2"/>
              </a:solidFill>
              <a:latin typeface="Arial"/>
              <a:cs typeface="Arial"/>
            </a:rPr>
            <a:t>Workforce Development</a:t>
          </a:r>
        </a:p>
      </dgm:t>
    </dgm:pt>
    <dgm:pt modelId="{1D793DB2-6ACD-4A84-998A-65AFB34D5303}" type="parTrans" cxnId="{9CBB1BED-8651-491A-8AB7-759425932821}">
      <dgm:prSet/>
      <dgm:spPr/>
      <dgm:t>
        <a:bodyPr/>
        <a:lstStyle/>
        <a:p>
          <a:endParaRPr lang="en-US">
            <a:latin typeface="Arial"/>
            <a:cs typeface="Arial"/>
          </a:endParaRPr>
        </a:p>
      </dgm:t>
    </dgm:pt>
    <dgm:pt modelId="{BCAAF065-6333-4976-99A0-236A4DDB1A82}" type="sibTrans" cxnId="{9CBB1BED-8651-491A-8AB7-759425932821}">
      <dgm:prSet/>
      <dgm:spPr/>
      <dgm:t>
        <a:bodyPr/>
        <a:lstStyle/>
        <a:p>
          <a:endParaRPr lang="en-US">
            <a:latin typeface="Arial"/>
            <a:cs typeface="Arial"/>
          </a:endParaRPr>
        </a:p>
      </dgm:t>
    </dgm:pt>
    <dgm:pt modelId="{7F2F65E8-6291-4016-A515-84378FA4DB0B}">
      <dgm:prSet/>
      <dgm:spPr/>
      <dgm:t>
        <a:bodyPr/>
        <a:lstStyle/>
        <a:p>
          <a:r>
            <a:rPr lang="en-US" dirty="0">
              <a:solidFill>
                <a:schemeClr val="bg2"/>
              </a:solidFill>
              <a:latin typeface="Arial"/>
              <a:cs typeface="Arial"/>
            </a:rPr>
            <a:t>Subcommittee Chair: Leslie Blakely</a:t>
          </a:r>
          <a:endParaRPr lang="en-US" altLang="en-US" dirty="0">
            <a:solidFill>
              <a:schemeClr val="bg2"/>
            </a:solidFill>
            <a:latin typeface="Arial"/>
            <a:cs typeface="Arial"/>
          </a:endParaRPr>
        </a:p>
      </dgm:t>
    </dgm:pt>
    <dgm:pt modelId="{10898F4B-7155-4986-805E-25666ECE89FA}" type="parTrans" cxnId="{57B4007E-6289-4B4C-AEC6-A23B26186518}">
      <dgm:prSet/>
      <dgm:spPr/>
      <dgm:t>
        <a:bodyPr/>
        <a:lstStyle/>
        <a:p>
          <a:endParaRPr lang="en-US">
            <a:latin typeface="Arial"/>
            <a:cs typeface="Arial"/>
          </a:endParaRPr>
        </a:p>
      </dgm:t>
    </dgm:pt>
    <dgm:pt modelId="{8EF6A217-A679-4F58-9050-D23233F41B63}" type="sibTrans" cxnId="{57B4007E-6289-4B4C-AEC6-A23B26186518}">
      <dgm:prSet/>
      <dgm:spPr/>
      <dgm:t>
        <a:bodyPr/>
        <a:lstStyle/>
        <a:p>
          <a:endParaRPr lang="en-US">
            <a:latin typeface="Arial"/>
            <a:cs typeface="Arial"/>
          </a:endParaRPr>
        </a:p>
      </dgm:t>
    </dgm:pt>
    <dgm:pt modelId="{4CE8DE7F-08BF-4A21-AC4E-CCA08BF03FCA}">
      <dgm:prSet custT="1"/>
      <dgm:spPr/>
      <dgm:t>
        <a:bodyPr/>
        <a:lstStyle/>
        <a:p>
          <a:r>
            <a:rPr lang="en-US" altLang="en-US" sz="3200" b="1" dirty="0">
              <a:solidFill>
                <a:schemeClr val="bg2"/>
              </a:solidFill>
              <a:latin typeface="Arial"/>
              <a:cs typeface="Arial"/>
            </a:rPr>
            <a:t>Freight Policy and Movement</a:t>
          </a:r>
        </a:p>
      </dgm:t>
    </dgm:pt>
    <dgm:pt modelId="{D305D496-2E4A-45C9-8143-CDC6735C9FF8}" type="parTrans" cxnId="{504CE80D-85A2-41C6-A701-A1A31EF7128D}">
      <dgm:prSet/>
      <dgm:spPr/>
      <dgm:t>
        <a:bodyPr/>
        <a:lstStyle/>
        <a:p>
          <a:endParaRPr lang="en-US">
            <a:latin typeface="Arial"/>
            <a:cs typeface="Arial"/>
          </a:endParaRPr>
        </a:p>
      </dgm:t>
    </dgm:pt>
    <dgm:pt modelId="{A1742BAE-35DC-4220-9D65-C6E4051F1B91}" type="sibTrans" cxnId="{504CE80D-85A2-41C6-A701-A1A31EF7128D}">
      <dgm:prSet/>
      <dgm:spPr/>
      <dgm:t>
        <a:bodyPr/>
        <a:lstStyle/>
        <a:p>
          <a:endParaRPr lang="en-US">
            <a:latin typeface="Arial"/>
            <a:cs typeface="Arial"/>
          </a:endParaRPr>
        </a:p>
      </dgm:t>
    </dgm:pt>
    <dgm:pt modelId="{E033F7E8-C473-48D3-82A2-36B2138FD3C5}">
      <dgm:prSet custT="1"/>
      <dgm:spPr/>
      <dgm:t>
        <a:bodyPr/>
        <a:lstStyle/>
        <a:p>
          <a:r>
            <a:rPr lang="en-US" altLang="en-US" sz="3200" b="1" dirty="0">
              <a:solidFill>
                <a:schemeClr val="bg2"/>
              </a:solidFill>
              <a:latin typeface="Arial"/>
              <a:cs typeface="Arial"/>
            </a:rPr>
            <a:t>IT &amp; Data</a:t>
          </a:r>
        </a:p>
      </dgm:t>
    </dgm:pt>
    <dgm:pt modelId="{8F7BA3D3-6483-41D2-A618-4A135D068AA6}" type="parTrans" cxnId="{EC461195-DBB7-4B2E-B47A-CBF5D06F1E36}">
      <dgm:prSet/>
      <dgm:spPr/>
      <dgm:t>
        <a:bodyPr/>
        <a:lstStyle/>
        <a:p>
          <a:endParaRPr lang="en-US">
            <a:latin typeface="Arial"/>
            <a:cs typeface="Arial"/>
          </a:endParaRPr>
        </a:p>
      </dgm:t>
    </dgm:pt>
    <dgm:pt modelId="{1A5A66D4-4957-452C-ACA7-B48D61E21222}" type="sibTrans" cxnId="{EC461195-DBB7-4B2E-B47A-CBF5D06F1E36}">
      <dgm:prSet/>
      <dgm:spPr/>
      <dgm:t>
        <a:bodyPr/>
        <a:lstStyle/>
        <a:p>
          <a:endParaRPr lang="en-US">
            <a:latin typeface="Arial"/>
            <a:cs typeface="Arial"/>
          </a:endParaRPr>
        </a:p>
      </dgm:t>
    </dgm:pt>
    <dgm:pt modelId="{C6547809-CDCC-4529-B75A-854EC45A62E6}">
      <dgm:prSet/>
      <dgm:spPr/>
      <dgm:t>
        <a:bodyPr/>
        <a:lstStyle/>
        <a:p>
          <a:r>
            <a:rPr lang="en-US" dirty="0">
              <a:solidFill>
                <a:schemeClr val="bg2"/>
              </a:solidFill>
              <a:latin typeface="Arial"/>
              <a:cs typeface="Arial"/>
            </a:rPr>
            <a:t>Subcommittee Chair: Tiffany Melvin</a:t>
          </a:r>
          <a:endParaRPr lang="en-US" altLang="en-US" dirty="0">
            <a:solidFill>
              <a:schemeClr val="bg2"/>
            </a:solidFill>
            <a:latin typeface="Arial"/>
            <a:cs typeface="Arial"/>
          </a:endParaRPr>
        </a:p>
      </dgm:t>
    </dgm:pt>
    <dgm:pt modelId="{C713BBBD-2B1B-4B16-996A-0F1528EE9B13}" type="parTrans" cxnId="{3C41EAD1-6DBB-4151-B809-C3393429ED0A}">
      <dgm:prSet/>
      <dgm:spPr/>
      <dgm:t>
        <a:bodyPr/>
        <a:lstStyle/>
        <a:p>
          <a:endParaRPr lang="en-US">
            <a:latin typeface="Arial"/>
            <a:cs typeface="Arial"/>
          </a:endParaRPr>
        </a:p>
      </dgm:t>
    </dgm:pt>
    <dgm:pt modelId="{A696DF51-3011-4FA4-9FC3-A8178066112A}" type="sibTrans" cxnId="{3C41EAD1-6DBB-4151-B809-C3393429ED0A}">
      <dgm:prSet/>
      <dgm:spPr/>
      <dgm:t>
        <a:bodyPr/>
        <a:lstStyle/>
        <a:p>
          <a:endParaRPr lang="en-US">
            <a:latin typeface="Arial"/>
            <a:cs typeface="Arial"/>
          </a:endParaRPr>
        </a:p>
      </dgm:t>
    </dgm:pt>
    <dgm:pt modelId="{58237DC2-BCD8-4060-88EC-4B03B27E12E0}">
      <dgm:prSet/>
      <dgm:spPr/>
      <dgm:t>
        <a:bodyPr/>
        <a:lstStyle/>
        <a:p>
          <a:r>
            <a:rPr lang="en-US" altLang="en-US" dirty="0">
              <a:solidFill>
                <a:schemeClr val="bg2"/>
              </a:solidFill>
              <a:latin typeface="Arial"/>
              <a:cs typeface="Arial"/>
            </a:rPr>
            <a:t>Subcommittee Chair: Rick </a:t>
          </a:r>
          <a:r>
            <a:rPr lang="en-US" altLang="en-US" dirty="0" err="1">
              <a:solidFill>
                <a:schemeClr val="bg2"/>
              </a:solidFill>
              <a:latin typeface="Arial"/>
              <a:cs typeface="Arial"/>
            </a:rPr>
            <a:t>Gabrielson</a:t>
          </a:r>
          <a:endParaRPr lang="en-US" altLang="en-US" dirty="0">
            <a:solidFill>
              <a:schemeClr val="bg2"/>
            </a:solidFill>
            <a:latin typeface="Arial"/>
            <a:cs typeface="Arial"/>
          </a:endParaRPr>
        </a:p>
      </dgm:t>
    </dgm:pt>
    <dgm:pt modelId="{31B226C5-BBC4-4016-8C34-A930576FBCC1}" type="parTrans" cxnId="{8E10F755-7F7B-459C-ACB1-95A57695C0CC}">
      <dgm:prSet/>
      <dgm:spPr/>
      <dgm:t>
        <a:bodyPr/>
        <a:lstStyle/>
        <a:p>
          <a:endParaRPr lang="en-US">
            <a:latin typeface="Arial"/>
            <a:cs typeface="Arial"/>
          </a:endParaRPr>
        </a:p>
      </dgm:t>
    </dgm:pt>
    <dgm:pt modelId="{7D0275DB-35DE-45E7-BCF2-B4E02E6E2D0C}" type="sibTrans" cxnId="{8E10F755-7F7B-459C-ACB1-95A57695C0CC}">
      <dgm:prSet/>
      <dgm:spPr/>
      <dgm:t>
        <a:bodyPr/>
        <a:lstStyle/>
        <a:p>
          <a:endParaRPr lang="en-US">
            <a:latin typeface="Arial"/>
            <a:cs typeface="Arial"/>
          </a:endParaRPr>
        </a:p>
      </dgm:t>
    </dgm:pt>
    <dgm:pt modelId="{20F30160-D391-4F49-BB07-A7A4925B75F7}">
      <dgm:prSet phldrT="[Text]"/>
      <dgm:spPr/>
      <dgm:t>
        <a:bodyPr/>
        <a:lstStyle/>
        <a:p>
          <a:r>
            <a:rPr lang="en-US" dirty="0">
              <a:solidFill>
                <a:schemeClr val="bg2"/>
              </a:solidFill>
              <a:latin typeface="Arial"/>
              <a:cs typeface="Arial"/>
            </a:rPr>
            <a:t>Subcommittee Chair: Anne Strauss-Wieder</a:t>
          </a:r>
        </a:p>
      </dgm:t>
    </dgm:pt>
    <dgm:pt modelId="{51903F8A-94D6-400D-9F7E-45E80075DBB6}" type="sibTrans" cxnId="{BFD68FFD-641D-4DC0-AAA8-43692656C34A}">
      <dgm:prSet/>
      <dgm:spPr/>
      <dgm:t>
        <a:bodyPr/>
        <a:lstStyle/>
        <a:p>
          <a:endParaRPr lang="en-US">
            <a:latin typeface="Arial"/>
            <a:cs typeface="Arial"/>
          </a:endParaRPr>
        </a:p>
      </dgm:t>
    </dgm:pt>
    <dgm:pt modelId="{ED84E776-4845-4087-95A3-2CBF829F1D49}" type="parTrans" cxnId="{BFD68FFD-641D-4DC0-AAA8-43692656C34A}">
      <dgm:prSet/>
      <dgm:spPr/>
      <dgm:t>
        <a:bodyPr/>
        <a:lstStyle/>
        <a:p>
          <a:endParaRPr lang="en-US">
            <a:latin typeface="Arial"/>
            <a:cs typeface="Arial"/>
          </a:endParaRPr>
        </a:p>
      </dgm:t>
    </dgm:pt>
    <dgm:pt modelId="{A4C605C5-8975-486A-BA3C-CBCE24B8E5F0}" type="pres">
      <dgm:prSet presAssocID="{405FCD41-1786-41DB-84FA-5151B73A37C9}" presName="Name0" presStyleCnt="0">
        <dgm:presLayoutVars>
          <dgm:dir/>
          <dgm:animLvl val="lvl"/>
          <dgm:resizeHandles val="exact"/>
        </dgm:presLayoutVars>
      </dgm:prSet>
      <dgm:spPr/>
      <dgm:t>
        <a:bodyPr/>
        <a:lstStyle/>
        <a:p>
          <a:endParaRPr lang="en-US"/>
        </a:p>
      </dgm:t>
    </dgm:pt>
    <dgm:pt modelId="{35D4B403-ACE6-4937-96FC-A7186DA33226}" type="pres">
      <dgm:prSet presAssocID="{D51C9810-9A75-474B-A31A-8AC6000C41EE}" presName="linNode" presStyleCnt="0"/>
      <dgm:spPr/>
    </dgm:pt>
    <dgm:pt modelId="{84399CC1-6D83-4F7C-B2EE-F4B2FD1D31FB}" type="pres">
      <dgm:prSet presAssocID="{D51C9810-9A75-474B-A31A-8AC6000C41EE}" presName="parentText" presStyleLbl="node1" presStyleIdx="0" presStyleCnt="5">
        <dgm:presLayoutVars>
          <dgm:chMax val="1"/>
          <dgm:bulletEnabled val="1"/>
        </dgm:presLayoutVars>
      </dgm:prSet>
      <dgm:spPr/>
      <dgm:t>
        <a:bodyPr/>
        <a:lstStyle/>
        <a:p>
          <a:endParaRPr lang="en-US"/>
        </a:p>
      </dgm:t>
    </dgm:pt>
    <dgm:pt modelId="{F15A91BB-FE4B-4403-BCC6-E64A612EFD3B}" type="pres">
      <dgm:prSet presAssocID="{D51C9810-9A75-474B-A31A-8AC6000C41EE}" presName="descendantText" presStyleLbl="alignAccFollowNode1" presStyleIdx="0" presStyleCnt="5">
        <dgm:presLayoutVars>
          <dgm:bulletEnabled val="1"/>
        </dgm:presLayoutVars>
      </dgm:prSet>
      <dgm:spPr/>
      <dgm:t>
        <a:bodyPr/>
        <a:lstStyle/>
        <a:p>
          <a:endParaRPr lang="en-US"/>
        </a:p>
      </dgm:t>
    </dgm:pt>
    <dgm:pt modelId="{9ACA9F80-FFF2-4BC4-B444-521E89827D29}" type="pres">
      <dgm:prSet presAssocID="{09E992D6-915E-4F49-84F8-1B7B4EAB2207}" presName="sp" presStyleCnt="0"/>
      <dgm:spPr/>
    </dgm:pt>
    <dgm:pt modelId="{0ACF3CDE-DBD9-415C-907D-E7B37BCED746}" type="pres">
      <dgm:prSet presAssocID="{4CE8DE7F-08BF-4A21-AC4E-CCA08BF03FCA}" presName="linNode" presStyleCnt="0"/>
      <dgm:spPr/>
    </dgm:pt>
    <dgm:pt modelId="{6FB68C1C-8ADB-4415-AA9A-30152C9BC3C9}" type="pres">
      <dgm:prSet presAssocID="{4CE8DE7F-08BF-4A21-AC4E-CCA08BF03FCA}" presName="parentText" presStyleLbl="node1" presStyleIdx="1" presStyleCnt="5">
        <dgm:presLayoutVars>
          <dgm:chMax val="1"/>
          <dgm:bulletEnabled val="1"/>
        </dgm:presLayoutVars>
      </dgm:prSet>
      <dgm:spPr/>
      <dgm:t>
        <a:bodyPr/>
        <a:lstStyle/>
        <a:p>
          <a:endParaRPr lang="en-US"/>
        </a:p>
      </dgm:t>
    </dgm:pt>
    <dgm:pt modelId="{D9D0E04C-3564-43D1-BC94-3F10522C965B}" type="pres">
      <dgm:prSet presAssocID="{4CE8DE7F-08BF-4A21-AC4E-CCA08BF03FCA}" presName="descendantText" presStyleLbl="alignAccFollowNode1" presStyleIdx="1" presStyleCnt="5">
        <dgm:presLayoutVars>
          <dgm:bulletEnabled val="1"/>
        </dgm:presLayoutVars>
      </dgm:prSet>
      <dgm:spPr/>
      <dgm:t>
        <a:bodyPr/>
        <a:lstStyle/>
        <a:p>
          <a:endParaRPr lang="en-US"/>
        </a:p>
      </dgm:t>
    </dgm:pt>
    <dgm:pt modelId="{47FF8CAC-D126-456D-824C-48E8A946C8CB}" type="pres">
      <dgm:prSet presAssocID="{A1742BAE-35DC-4220-9D65-C6E4051F1B91}" presName="sp" presStyleCnt="0"/>
      <dgm:spPr/>
    </dgm:pt>
    <dgm:pt modelId="{578688E0-6383-4801-9521-B649F1DE496F}" type="pres">
      <dgm:prSet presAssocID="{E033F7E8-C473-48D3-82A2-36B2138FD3C5}" presName="linNode" presStyleCnt="0"/>
      <dgm:spPr/>
    </dgm:pt>
    <dgm:pt modelId="{51B4007E-957D-40A9-898C-9332FE8F7DEE}" type="pres">
      <dgm:prSet presAssocID="{E033F7E8-C473-48D3-82A2-36B2138FD3C5}" presName="parentText" presStyleLbl="node1" presStyleIdx="2" presStyleCnt="5">
        <dgm:presLayoutVars>
          <dgm:chMax val="1"/>
          <dgm:bulletEnabled val="1"/>
        </dgm:presLayoutVars>
      </dgm:prSet>
      <dgm:spPr/>
      <dgm:t>
        <a:bodyPr/>
        <a:lstStyle/>
        <a:p>
          <a:endParaRPr lang="en-US"/>
        </a:p>
      </dgm:t>
    </dgm:pt>
    <dgm:pt modelId="{CEC25C67-97C2-4254-AE94-3BEA065C77F9}" type="pres">
      <dgm:prSet presAssocID="{E033F7E8-C473-48D3-82A2-36B2138FD3C5}" presName="descendantText" presStyleLbl="alignAccFollowNode1" presStyleIdx="2" presStyleCnt="5">
        <dgm:presLayoutVars>
          <dgm:bulletEnabled val="1"/>
        </dgm:presLayoutVars>
      </dgm:prSet>
      <dgm:spPr/>
      <dgm:t>
        <a:bodyPr/>
        <a:lstStyle/>
        <a:p>
          <a:endParaRPr lang="en-US"/>
        </a:p>
      </dgm:t>
    </dgm:pt>
    <dgm:pt modelId="{BFE98FC1-A2F0-41CA-B612-746BC8E7ABE1}" type="pres">
      <dgm:prSet presAssocID="{1A5A66D4-4957-452C-ACA7-B48D61E21222}" presName="sp" presStyleCnt="0"/>
      <dgm:spPr/>
    </dgm:pt>
    <dgm:pt modelId="{8D201769-6B01-47A9-BE64-65EFE2BAB78B}" type="pres">
      <dgm:prSet presAssocID="{7A614E30-BEF6-49FC-A156-C4509F0C1C36}" presName="linNode" presStyleCnt="0"/>
      <dgm:spPr/>
    </dgm:pt>
    <dgm:pt modelId="{5615AC95-1940-4864-B3F3-578EAD1EF0B1}" type="pres">
      <dgm:prSet presAssocID="{7A614E30-BEF6-49FC-A156-C4509F0C1C36}" presName="parentText" presStyleLbl="node1" presStyleIdx="3" presStyleCnt="5">
        <dgm:presLayoutVars>
          <dgm:chMax val="1"/>
          <dgm:bulletEnabled val="1"/>
        </dgm:presLayoutVars>
      </dgm:prSet>
      <dgm:spPr/>
      <dgm:t>
        <a:bodyPr/>
        <a:lstStyle/>
        <a:p>
          <a:endParaRPr lang="en-US"/>
        </a:p>
      </dgm:t>
    </dgm:pt>
    <dgm:pt modelId="{195F12C5-18D8-40D0-AA0D-1AD18BDF5982}" type="pres">
      <dgm:prSet presAssocID="{7A614E30-BEF6-49FC-A156-C4509F0C1C36}" presName="descendantText" presStyleLbl="alignAccFollowNode1" presStyleIdx="3" presStyleCnt="5">
        <dgm:presLayoutVars>
          <dgm:bulletEnabled val="1"/>
        </dgm:presLayoutVars>
      </dgm:prSet>
      <dgm:spPr/>
      <dgm:t>
        <a:bodyPr/>
        <a:lstStyle/>
        <a:p>
          <a:endParaRPr lang="en-US"/>
        </a:p>
      </dgm:t>
    </dgm:pt>
    <dgm:pt modelId="{FE105132-96BC-4A0D-B01A-A1F0B8869FC3}" type="pres">
      <dgm:prSet presAssocID="{71AFCDD8-8F33-4EFE-AE51-A7B84ECC7DC1}" presName="sp" presStyleCnt="0"/>
      <dgm:spPr/>
    </dgm:pt>
    <dgm:pt modelId="{5F867491-8923-4633-A0A2-843DF15192A6}" type="pres">
      <dgm:prSet presAssocID="{05F141D5-EDD4-4602-8B27-C310BB4FB849}" presName="linNode" presStyleCnt="0"/>
      <dgm:spPr/>
    </dgm:pt>
    <dgm:pt modelId="{180D6AA5-05BB-4EEC-8B0B-63175DFDB4B2}" type="pres">
      <dgm:prSet presAssocID="{05F141D5-EDD4-4602-8B27-C310BB4FB849}" presName="parentText" presStyleLbl="node1" presStyleIdx="4" presStyleCnt="5">
        <dgm:presLayoutVars>
          <dgm:chMax val="1"/>
          <dgm:bulletEnabled val="1"/>
        </dgm:presLayoutVars>
      </dgm:prSet>
      <dgm:spPr/>
      <dgm:t>
        <a:bodyPr/>
        <a:lstStyle/>
        <a:p>
          <a:endParaRPr lang="en-US"/>
        </a:p>
      </dgm:t>
    </dgm:pt>
    <dgm:pt modelId="{B0D8A016-DD1C-4850-8543-4A39F27B55DD}" type="pres">
      <dgm:prSet presAssocID="{05F141D5-EDD4-4602-8B27-C310BB4FB849}" presName="descendantText" presStyleLbl="alignAccFollowNode1" presStyleIdx="4" presStyleCnt="5" custLinFactNeighborX="2778">
        <dgm:presLayoutVars>
          <dgm:bulletEnabled val="1"/>
        </dgm:presLayoutVars>
      </dgm:prSet>
      <dgm:spPr/>
      <dgm:t>
        <a:bodyPr/>
        <a:lstStyle/>
        <a:p>
          <a:endParaRPr lang="en-US"/>
        </a:p>
      </dgm:t>
    </dgm:pt>
  </dgm:ptLst>
  <dgm:cxnLst>
    <dgm:cxn modelId="{125585AF-4C30-41B9-94DC-5EE95A1588ED}" type="presOf" srcId="{20F30160-D391-4F49-BB07-A7A4925B75F7}" destId="{B0D8A016-DD1C-4850-8543-4A39F27B55DD}" srcOrd="0" destOrd="0" presId="urn:microsoft.com/office/officeart/2005/8/layout/vList5"/>
    <dgm:cxn modelId="{D29A17A8-464F-48C9-ABAA-D37AD8978E37}" srcId="{405FCD41-1786-41DB-84FA-5151B73A37C9}" destId="{D51C9810-9A75-474B-A31A-8AC6000C41EE}" srcOrd="0" destOrd="0" parTransId="{69832DAF-B7FA-4F4C-BA29-FFDBB0950AFE}" sibTransId="{09E992D6-915E-4F49-84F8-1B7B4EAB2207}"/>
    <dgm:cxn modelId="{3C41EAD1-6DBB-4151-B809-C3393429ED0A}" srcId="{E033F7E8-C473-48D3-82A2-36B2138FD3C5}" destId="{C6547809-CDCC-4529-B75A-854EC45A62E6}" srcOrd="0" destOrd="0" parTransId="{C713BBBD-2B1B-4B16-996A-0F1528EE9B13}" sibTransId="{A696DF51-3011-4FA4-9FC3-A8178066112A}"/>
    <dgm:cxn modelId="{453264D0-E232-401F-833F-953BA7204472}" type="presOf" srcId="{7A614E30-BEF6-49FC-A156-C4509F0C1C36}" destId="{5615AC95-1940-4864-B3F3-578EAD1EF0B1}" srcOrd="0" destOrd="0" presId="urn:microsoft.com/office/officeart/2005/8/layout/vList5"/>
    <dgm:cxn modelId="{107649EB-A894-4CDE-B370-38486E04EAD4}" type="presOf" srcId="{4CE8DE7F-08BF-4A21-AC4E-CCA08BF03FCA}" destId="{6FB68C1C-8ADB-4415-AA9A-30152C9BC3C9}" srcOrd="0" destOrd="0" presId="urn:microsoft.com/office/officeart/2005/8/layout/vList5"/>
    <dgm:cxn modelId="{A13ABFBF-0290-4144-9894-764E94805A80}" srcId="{405FCD41-1786-41DB-84FA-5151B73A37C9}" destId="{7A614E30-BEF6-49FC-A156-C4509F0C1C36}" srcOrd="3" destOrd="0" parTransId="{D9FC7241-C68B-4070-9A74-E7102207F883}" sibTransId="{71AFCDD8-8F33-4EFE-AE51-A7B84ECC7DC1}"/>
    <dgm:cxn modelId="{B54721A1-04DE-404C-B87E-958AFDC4B5A4}" type="presOf" srcId="{58237DC2-BCD8-4060-88EC-4B03B27E12E0}" destId="{D9D0E04C-3564-43D1-BC94-3F10522C965B}" srcOrd="0" destOrd="0" presId="urn:microsoft.com/office/officeart/2005/8/layout/vList5"/>
    <dgm:cxn modelId="{BFD68FFD-641D-4DC0-AAA8-43692656C34A}" srcId="{05F141D5-EDD4-4602-8B27-C310BB4FB849}" destId="{20F30160-D391-4F49-BB07-A7A4925B75F7}" srcOrd="0" destOrd="0" parTransId="{ED84E776-4845-4087-95A3-2CBF829F1D49}" sibTransId="{51903F8A-94D6-400D-9F7E-45E80075DBB6}"/>
    <dgm:cxn modelId="{89E4CC69-5978-4BC2-9BEC-1DC901E97502}" type="presOf" srcId="{D51C9810-9A75-474B-A31A-8AC6000C41EE}" destId="{84399CC1-6D83-4F7C-B2EE-F4B2FD1D31FB}" srcOrd="0" destOrd="0" presId="urn:microsoft.com/office/officeart/2005/8/layout/vList5"/>
    <dgm:cxn modelId="{D4982657-8616-4133-BF5B-D137FE15615F}" type="presOf" srcId="{C6547809-CDCC-4529-B75A-854EC45A62E6}" destId="{CEC25C67-97C2-4254-AE94-3BEA065C77F9}" srcOrd="0" destOrd="0" presId="urn:microsoft.com/office/officeart/2005/8/layout/vList5"/>
    <dgm:cxn modelId="{504CE80D-85A2-41C6-A701-A1A31EF7128D}" srcId="{405FCD41-1786-41DB-84FA-5151B73A37C9}" destId="{4CE8DE7F-08BF-4A21-AC4E-CCA08BF03FCA}" srcOrd="1" destOrd="0" parTransId="{D305D496-2E4A-45C9-8143-CDC6735C9FF8}" sibTransId="{A1742BAE-35DC-4220-9D65-C6E4051F1B91}"/>
    <dgm:cxn modelId="{6D4C00FC-1BC5-4262-9899-BF8E8D01A226}" type="presOf" srcId="{E033F7E8-C473-48D3-82A2-36B2138FD3C5}" destId="{51B4007E-957D-40A9-898C-9332FE8F7DEE}" srcOrd="0" destOrd="0" presId="urn:microsoft.com/office/officeart/2005/8/layout/vList5"/>
    <dgm:cxn modelId="{00DD09B8-3C32-4926-974D-015D8810F9B9}" type="presOf" srcId="{C3FC2105-B744-430E-9649-A3834080E080}" destId="{195F12C5-18D8-40D0-AA0D-1AD18BDF5982}" srcOrd="0" destOrd="0" presId="urn:microsoft.com/office/officeart/2005/8/layout/vList5"/>
    <dgm:cxn modelId="{EC461195-DBB7-4B2E-B47A-CBF5D06F1E36}" srcId="{405FCD41-1786-41DB-84FA-5151B73A37C9}" destId="{E033F7E8-C473-48D3-82A2-36B2138FD3C5}" srcOrd="2" destOrd="0" parTransId="{8F7BA3D3-6483-41D2-A618-4A135D068AA6}" sibTransId="{1A5A66D4-4957-452C-ACA7-B48D61E21222}"/>
    <dgm:cxn modelId="{57B4007E-6289-4B4C-AEC6-A23B26186518}" srcId="{D51C9810-9A75-474B-A31A-8AC6000C41EE}" destId="{7F2F65E8-6291-4016-A515-84378FA4DB0B}" srcOrd="0" destOrd="0" parTransId="{10898F4B-7155-4986-805E-25666ECE89FA}" sibTransId="{8EF6A217-A679-4F58-9050-D23233F41B63}"/>
    <dgm:cxn modelId="{60AFABCE-784B-44F3-B6D7-C9D3EDF4A024}" srcId="{7A614E30-BEF6-49FC-A156-C4509F0C1C36}" destId="{C3FC2105-B744-430E-9649-A3834080E080}" srcOrd="0" destOrd="0" parTransId="{AC40DFC9-B3F7-450C-AE18-041E9081EADD}" sibTransId="{0C1E7DA4-6E0C-4A83-951A-EDD8A4FE65AE}"/>
    <dgm:cxn modelId="{33EC7025-48E9-4F93-A0FB-10FAC16FF0AD}" type="presOf" srcId="{7F2F65E8-6291-4016-A515-84378FA4DB0B}" destId="{F15A91BB-FE4B-4403-BCC6-E64A612EFD3B}" srcOrd="0" destOrd="0" presId="urn:microsoft.com/office/officeart/2005/8/layout/vList5"/>
    <dgm:cxn modelId="{39F176F5-8C9C-4DD3-AC99-72C0B1685E33}" type="presOf" srcId="{405FCD41-1786-41DB-84FA-5151B73A37C9}" destId="{A4C605C5-8975-486A-BA3C-CBCE24B8E5F0}" srcOrd="0" destOrd="0" presId="urn:microsoft.com/office/officeart/2005/8/layout/vList5"/>
    <dgm:cxn modelId="{0F23571C-7786-45C5-AD31-BACF0CAE9A44}" type="presOf" srcId="{05F141D5-EDD4-4602-8B27-C310BB4FB849}" destId="{180D6AA5-05BB-4EEC-8B0B-63175DFDB4B2}" srcOrd="0" destOrd="0" presId="urn:microsoft.com/office/officeart/2005/8/layout/vList5"/>
    <dgm:cxn modelId="{8E10F755-7F7B-459C-ACB1-95A57695C0CC}" srcId="{4CE8DE7F-08BF-4A21-AC4E-CCA08BF03FCA}" destId="{58237DC2-BCD8-4060-88EC-4B03B27E12E0}" srcOrd="0" destOrd="0" parTransId="{31B226C5-BBC4-4016-8C34-A930576FBCC1}" sibTransId="{7D0275DB-35DE-45E7-BCF2-B4E02E6E2D0C}"/>
    <dgm:cxn modelId="{9CBB1BED-8651-491A-8AB7-759425932821}" srcId="{405FCD41-1786-41DB-84FA-5151B73A37C9}" destId="{05F141D5-EDD4-4602-8B27-C310BB4FB849}" srcOrd="4" destOrd="0" parTransId="{1D793DB2-6ACD-4A84-998A-65AFB34D5303}" sibTransId="{BCAAF065-6333-4976-99A0-236A4DDB1A82}"/>
    <dgm:cxn modelId="{B5AA7299-678F-4497-9E64-898D57832772}" type="presParOf" srcId="{A4C605C5-8975-486A-BA3C-CBCE24B8E5F0}" destId="{35D4B403-ACE6-4937-96FC-A7186DA33226}" srcOrd="0" destOrd="0" presId="urn:microsoft.com/office/officeart/2005/8/layout/vList5"/>
    <dgm:cxn modelId="{067D81DD-4A90-4CD8-B793-BCE9FFCB9BBE}" type="presParOf" srcId="{35D4B403-ACE6-4937-96FC-A7186DA33226}" destId="{84399CC1-6D83-4F7C-B2EE-F4B2FD1D31FB}" srcOrd="0" destOrd="0" presId="urn:microsoft.com/office/officeart/2005/8/layout/vList5"/>
    <dgm:cxn modelId="{A5EC75A8-3C89-4FB5-8BC6-C9106D845662}" type="presParOf" srcId="{35D4B403-ACE6-4937-96FC-A7186DA33226}" destId="{F15A91BB-FE4B-4403-BCC6-E64A612EFD3B}" srcOrd="1" destOrd="0" presId="urn:microsoft.com/office/officeart/2005/8/layout/vList5"/>
    <dgm:cxn modelId="{DBE5805F-A43C-44B1-9EE4-48980A5E7B80}" type="presParOf" srcId="{A4C605C5-8975-486A-BA3C-CBCE24B8E5F0}" destId="{9ACA9F80-FFF2-4BC4-B444-521E89827D29}" srcOrd="1" destOrd="0" presId="urn:microsoft.com/office/officeart/2005/8/layout/vList5"/>
    <dgm:cxn modelId="{682EFD31-5F38-42B2-8064-67252E03E8D8}" type="presParOf" srcId="{A4C605C5-8975-486A-BA3C-CBCE24B8E5F0}" destId="{0ACF3CDE-DBD9-415C-907D-E7B37BCED746}" srcOrd="2" destOrd="0" presId="urn:microsoft.com/office/officeart/2005/8/layout/vList5"/>
    <dgm:cxn modelId="{00828749-068E-43A2-A236-294D10D6402B}" type="presParOf" srcId="{0ACF3CDE-DBD9-415C-907D-E7B37BCED746}" destId="{6FB68C1C-8ADB-4415-AA9A-30152C9BC3C9}" srcOrd="0" destOrd="0" presId="urn:microsoft.com/office/officeart/2005/8/layout/vList5"/>
    <dgm:cxn modelId="{80895167-0A93-4B18-9044-BE8C96C0A6C2}" type="presParOf" srcId="{0ACF3CDE-DBD9-415C-907D-E7B37BCED746}" destId="{D9D0E04C-3564-43D1-BC94-3F10522C965B}" srcOrd="1" destOrd="0" presId="urn:microsoft.com/office/officeart/2005/8/layout/vList5"/>
    <dgm:cxn modelId="{51A97A31-FD9C-42BD-81F1-70801363C6AC}" type="presParOf" srcId="{A4C605C5-8975-486A-BA3C-CBCE24B8E5F0}" destId="{47FF8CAC-D126-456D-824C-48E8A946C8CB}" srcOrd="3" destOrd="0" presId="urn:microsoft.com/office/officeart/2005/8/layout/vList5"/>
    <dgm:cxn modelId="{5C629F90-E660-419E-B249-1E2147CC7EE4}" type="presParOf" srcId="{A4C605C5-8975-486A-BA3C-CBCE24B8E5F0}" destId="{578688E0-6383-4801-9521-B649F1DE496F}" srcOrd="4" destOrd="0" presId="urn:microsoft.com/office/officeart/2005/8/layout/vList5"/>
    <dgm:cxn modelId="{90406817-C131-41FA-865A-8F0FD2CDCC84}" type="presParOf" srcId="{578688E0-6383-4801-9521-B649F1DE496F}" destId="{51B4007E-957D-40A9-898C-9332FE8F7DEE}" srcOrd="0" destOrd="0" presId="urn:microsoft.com/office/officeart/2005/8/layout/vList5"/>
    <dgm:cxn modelId="{D5BB71F3-CBD0-4305-BFD5-18B8647B4B8A}" type="presParOf" srcId="{578688E0-6383-4801-9521-B649F1DE496F}" destId="{CEC25C67-97C2-4254-AE94-3BEA065C77F9}" srcOrd="1" destOrd="0" presId="urn:microsoft.com/office/officeart/2005/8/layout/vList5"/>
    <dgm:cxn modelId="{1861418B-F867-40D9-A6B9-52C36FF8D715}" type="presParOf" srcId="{A4C605C5-8975-486A-BA3C-CBCE24B8E5F0}" destId="{BFE98FC1-A2F0-41CA-B612-746BC8E7ABE1}" srcOrd="5" destOrd="0" presId="urn:microsoft.com/office/officeart/2005/8/layout/vList5"/>
    <dgm:cxn modelId="{5086FF1E-7B88-4EC1-8968-0FE97743AD9E}" type="presParOf" srcId="{A4C605C5-8975-486A-BA3C-CBCE24B8E5F0}" destId="{8D201769-6B01-47A9-BE64-65EFE2BAB78B}" srcOrd="6" destOrd="0" presId="urn:microsoft.com/office/officeart/2005/8/layout/vList5"/>
    <dgm:cxn modelId="{352F3272-0BB6-4D00-8260-A162015CA70B}" type="presParOf" srcId="{8D201769-6B01-47A9-BE64-65EFE2BAB78B}" destId="{5615AC95-1940-4864-B3F3-578EAD1EF0B1}" srcOrd="0" destOrd="0" presId="urn:microsoft.com/office/officeart/2005/8/layout/vList5"/>
    <dgm:cxn modelId="{4B2AC20D-380E-4932-BAE9-1C7F140E1854}" type="presParOf" srcId="{8D201769-6B01-47A9-BE64-65EFE2BAB78B}" destId="{195F12C5-18D8-40D0-AA0D-1AD18BDF5982}" srcOrd="1" destOrd="0" presId="urn:microsoft.com/office/officeart/2005/8/layout/vList5"/>
    <dgm:cxn modelId="{A9D44F33-1C0A-4EC6-A72A-E1995FEAE33E}" type="presParOf" srcId="{A4C605C5-8975-486A-BA3C-CBCE24B8E5F0}" destId="{FE105132-96BC-4A0D-B01A-A1F0B8869FC3}" srcOrd="7" destOrd="0" presId="urn:microsoft.com/office/officeart/2005/8/layout/vList5"/>
    <dgm:cxn modelId="{D1FE76E6-1F30-442F-883B-C5BF7D8143AB}" type="presParOf" srcId="{A4C605C5-8975-486A-BA3C-CBCE24B8E5F0}" destId="{5F867491-8923-4633-A0A2-843DF15192A6}" srcOrd="8" destOrd="0" presId="urn:microsoft.com/office/officeart/2005/8/layout/vList5"/>
    <dgm:cxn modelId="{4D055EF9-2EBA-493E-BE9E-6610ED5DDA5B}" type="presParOf" srcId="{5F867491-8923-4633-A0A2-843DF15192A6}" destId="{180D6AA5-05BB-4EEC-8B0B-63175DFDB4B2}" srcOrd="0" destOrd="0" presId="urn:microsoft.com/office/officeart/2005/8/layout/vList5"/>
    <dgm:cxn modelId="{096E29A7-1330-468D-8AA2-AC08705ED418}" type="presParOf" srcId="{5F867491-8923-4633-A0A2-843DF15192A6}" destId="{B0D8A016-DD1C-4850-8543-4A39F27B55D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5" Type="http://schemas.openxmlformats.org/officeDocument/2006/relationships/image" Target="../media/image17.wmf"/><Relationship Id="rId4"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0.42277</cdr:x>
      <cdr:y>0.92241</cdr:y>
    </cdr:from>
    <cdr:to>
      <cdr:x>0.48531</cdr:x>
      <cdr:y>1</cdr:y>
    </cdr:to>
    <cdr:sp macro="" textlink="">
      <cdr:nvSpPr>
        <cdr:cNvPr id="2" name="TextBox 6"/>
        <cdr:cNvSpPr txBox="1"/>
      </cdr:nvSpPr>
      <cdr:spPr>
        <a:xfrm xmlns:a="http://schemas.openxmlformats.org/drawingml/2006/main">
          <a:off x="3467378" y="3293210"/>
          <a:ext cx="512961" cy="276999"/>
        </a:xfrm>
        <a:prstGeom xmlns:a="http://schemas.openxmlformats.org/drawingml/2006/main" prst="rect">
          <a:avLst/>
        </a:prstGeom>
        <a:noFill xmlns:a="http://schemas.openxmlformats.org/drawingml/2006/main"/>
      </cdr:spPr>
      <cdr:txBody>
        <a:bodyPr xmlns:a="http://schemas.openxmlformats.org/drawingml/2006/main" wrap="none" lIns="0" tIns="0" rIns="0" bIns="0" rtlCol="0" anchorCtr="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dirty="0">
              <a:solidFill>
                <a:schemeClr val="bg1"/>
              </a:solidFill>
              <a:latin typeface="Arial" panose="020B0604020202020204" pitchFamily="34" charset="0"/>
              <a:cs typeface="Arial" panose="020B0604020202020204" pitchFamily="34" charset="0"/>
            </a:rPr>
            <a:t>2015</a:t>
          </a:r>
        </a:p>
      </cdr:txBody>
    </cdr:sp>
  </cdr:relSizeAnchor>
  <cdr:relSizeAnchor xmlns:cdr="http://schemas.openxmlformats.org/drawingml/2006/chartDrawing">
    <cdr:from>
      <cdr:x>0.82848</cdr:x>
      <cdr:y>0.92241</cdr:y>
    </cdr:from>
    <cdr:to>
      <cdr:x>0.89102</cdr:x>
      <cdr:y>1</cdr:y>
    </cdr:to>
    <cdr:sp macro="" textlink="">
      <cdr:nvSpPr>
        <cdr:cNvPr id="3" name="TextBox 6"/>
        <cdr:cNvSpPr txBox="1"/>
      </cdr:nvSpPr>
      <cdr:spPr>
        <a:xfrm xmlns:a="http://schemas.openxmlformats.org/drawingml/2006/main">
          <a:off x="6794837" y="3293210"/>
          <a:ext cx="512961" cy="276999"/>
        </a:xfrm>
        <a:prstGeom xmlns:a="http://schemas.openxmlformats.org/drawingml/2006/main" prst="rect">
          <a:avLst/>
        </a:prstGeom>
        <a:noFill xmlns:a="http://schemas.openxmlformats.org/drawingml/2006/main"/>
      </cdr:spPr>
      <cdr:txBody>
        <a:bodyPr xmlns:a="http://schemas.openxmlformats.org/drawingml/2006/main" wrap="none" lIns="0" tIns="0" rIns="0" bIns="0" rtlCol="0" anchorCtr="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800" dirty="0">
              <a:solidFill>
                <a:schemeClr val="bg1"/>
              </a:solidFill>
              <a:latin typeface="Arial" panose="020B0604020202020204" pitchFamily="34" charset="0"/>
              <a:cs typeface="Arial" panose="020B0604020202020204" pitchFamily="34" charset="0"/>
            </a:rPr>
            <a:t>2016</a:t>
          </a:r>
        </a:p>
      </cdr:txBody>
    </cdr:sp>
  </cdr:relSizeAnchor>
</c:userShapes>
</file>

<file path=ppt/drawings/drawing2.xml><?xml version="1.0" encoding="utf-8"?>
<c:userShapes xmlns:c="http://schemas.openxmlformats.org/drawingml/2006/chart">
  <cdr:relSizeAnchor xmlns:cdr="http://schemas.openxmlformats.org/drawingml/2006/chartDrawing">
    <cdr:from>
      <cdr:x>0.2443</cdr:x>
      <cdr:y>0.16964</cdr:y>
    </cdr:from>
    <cdr:to>
      <cdr:x>0.29501</cdr:x>
      <cdr:y>0.241</cdr:y>
    </cdr:to>
    <cdr:sp macro="" textlink="">
      <cdr:nvSpPr>
        <cdr:cNvPr id="2" name="Rectangle 1"/>
        <cdr:cNvSpPr/>
      </cdr:nvSpPr>
      <cdr:spPr>
        <a:xfrm xmlns:a="http://schemas.openxmlformats.org/drawingml/2006/main">
          <a:off x="825963" y="396253"/>
          <a:ext cx="171450" cy="16668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0.71248</cdr:x>
      <cdr:y>0.16964</cdr:y>
    </cdr:from>
    <cdr:to>
      <cdr:x>0.76319</cdr:x>
      <cdr:y>0.241</cdr:y>
    </cdr:to>
    <cdr:sp macro="" textlink="">
      <cdr:nvSpPr>
        <cdr:cNvPr id="3" name="Rectangle 2"/>
        <cdr:cNvSpPr/>
      </cdr:nvSpPr>
      <cdr:spPr>
        <a:xfrm xmlns:a="http://schemas.openxmlformats.org/drawingml/2006/main">
          <a:off x="2408887" y="396253"/>
          <a:ext cx="171450" cy="16668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0.2443</cdr:x>
      <cdr:y>0.16964</cdr:y>
    </cdr:from>
    <cdr:to>
      <cdr:x>0.29501</cdr:x>
      <cdr:y>0.241</cdr:y>
    </cdr:to>
    <cdr:sp macro="" textlink="">
      <cdr:nvSpPr>
        <cdr:cNvPr id="2" name="Rectangle 1"/>
        <cdr:cNvSpPr/>
      </cdr:nvSpPr>
      <cdr:spPr>
        <a:xfrm xmlns:a="http://schemas.openxmlformats.org/drawingml/2006/main">
          <a:off x="825963" y="396253"/>
          <a:ext cx="171450" cy="16668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0.71248</cdr:x>
      <cdr:y>0.16964</cdr:y>
    </cdr:from>
    <cdr:to>
      <cdr:x>0.76319</cdr:x>
      <cdr:y>0.241</cdr:y>
    </cdr:to>
    <cdr:sp macro="" textlink="">
      <cdr:nvSpPr>
        <cdr:cNvPr id="3" name="Rectangle 2"/>
        <cdr:cNvSpPr/>
      </cdr:nvSpPr>
      <cdr:spPr>
        <a:xfrm xmlns:a="http://schemas.openxmlformats.org/drawingml/2006/main">
          <a:off x="2408887" y="396253"/>
          <a:ext cx="171450" cy="16668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1652"/>
          </a:xfrm>
          <a:prstGeom prst="rect">
            <a:avLst/>
          </a:prstGeom>
        </p:spPr>
        <p:txBody>
          <a:bodyPr vert="horz" lIns="59354" tIns="29677" rIns="59354" bIns="29677" rtlCol="0"/>
          <a:lstStyle>
            <a:lvl1pPr algn="l">
              <a:defRPr sz="800"/>
            </a:lvl1pPr>
          </a:lstStyle>
          <a:p>
            <a:endParaRPr lang="en-US"/>
          </a:p>
        </p:txBody>
      </p:sp>
      <p:sp>
        <p:nvSpPr>
          <p:cNvPr id="3" name="Date Placeholder 2"/>
          <p:cNvSpPr>
            <a:spLocks noGrp="1"/>
          </p:cNvSpPr>
          <p:nvPr>
            <p:ph type="dt" idx="1"/>
          </p:nvPr>
        </p:nvSpPr>
        <p:spPr>
          <a:xfrm>
            <a:off x="4023258" y="0"/>
            <a:ext cx="3077739" cy="511652"/>
          </a:xfrm>
          <a:prstGeom prst="rect">
            <a:avLst/>
          </a:prstGeom>
        </p:spPr>
        <p:txBody>
          <a:bodyPr vert="horz" lIns="59354" tIns="29677" rIns="59354" bIns="29677" rtlCol="0"/>
          <a:lstStyle>
            <a:lvl1pPr algn="r">
              <a:defRPr sz="800"/>
            </a:lvl1pPr>
          </a:lstStyle>
          <a:p>
            <a:fld id="{24071AE4-368B-4C7D-9260-87E404A8AB7B}" type="datetimeFigureOut">
              <a:rPr lang="en-US" smtClean="0"/>
              <a:t>3/27/2017</a:t>
            </a:fld>
            <a:endParaRPr lang="en-US"/>
          </a:p>
        </p:txBody>
      </p:sp>
      <p:sp>
        <p:nvSpPr>
          <p:cNvPr id="4" name="Slide Image Placeholder 3"/>
          <p:cNvSpPr>
            <a:spLocks noGrp="1" noRot="1" noChangeAspect="1"/>
          </p:cNvSpPr>
          <p:nvPr>
            <p:ph type="sldImg" idx="2"/>
          </p:nvPr>
        </p:nvSpPr>
        <p:spPr>
          <a:xfrm>
            <a:off x="674688" y="768350"/>
            <a:ext cx="5753100" cy="3836988"/>
          </a:xfrm>
          <a:prstGeom prst="rect">
            <a:avLst/>
          </a:prstGeom>
          <a:noFill/>
          <a:ln w="12700">
            <a:solidFill>
              <a:prstClr val="black"/>
            </a:solidFill>
          </a:ln>
        </p:spPr>
        <p:txBody>
          <a:bodyPr vert="horz" lIns="59354" tIns="29677" rIns="59354" bIns="29677" rtlCol="0" anchor="ctr"/>
          <a:lstStyle/>
          <a:p>
            <a:endParaRPr lang="en-US"/>
          </a:p>
        </p:txBody>
      </p:sp>
      <p:sp>
        <p:nvSpPr>
          <p:cNvPr id="5" name="Notes Placeholder 4"/>
          <p:cNvSpPr>
            <a:spLocks noGrp="1"/>
          </p:cNvSpPr>
          <p:nvPr>
            <p:ph type="body" sz="quarter" idx="3"/>
          </p:nvPr>
        </p:nvSpPr>
        <p:spPr>
          <a:xfrm>
            <a:off x="710248" y="4860687"/>
            <a:ext cx="5681980" cy="4604862"/>
          </a:xfrm>
          <a:prstGeom prst="rect">
            <a:avLst/>
          </a:prstGeom>
        </p:spPr>
        <p:txBody>
          <a:bodyPr vert="horz" lIns="59354" tIns="29677" rIns="59354" bIns="296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719775"/>
            <a:ext cx="3077739" cy="511652"/>
          </a:xfrm>
          <a:prstGeom prst="rect">
            <a:avLst/>
          </a:prstGeom>
        </p:spPr>
        <p:txBody>
          <a:bodyPr vert="horz" lIns="59354" tIns="29677" rIns="59354" bIns="29677" rtlCol="0" anchor="b"/>
          <a:lstStyle>
            <a:lvl1pPr algn="l">
              <a:defRPr sz="800"/>
            </a:lvl1pPr>
          </a:lstStyle>
          <a:p>
            <a:endParaRPr lang="en-US"/>
          </a:p>
        </p:txBody>
      </p:sp>
      <p:sp>
        <p:nvSpPr>
          <p:cNvPr id="7" name="Slide Number Placeholder 6"/>
          <p:cNvSpPr>
            <a:spLocks noGrp="1"/>
          </p:cNvSpPr>
          <p:nvPr>
            <p:ph type="sldNum" sz="quarter" idx="5"/>
          </p:nvPr>
        </p:nvSpPr>
        <p:spPr>
          <a:xfrm>
            <a:off x="4023258" y="9719775"/>
            <a:ext cx="3077739" cy="511652"/>
          </a:xfrm>
          <a:prstGeom prst="rect">
            <a:avLst/>
          </a:prstGeom>
        </p:spPr>
        <p:txBody>
          <a:bodyPr vert="horz" lIns="59354" tIns="29677" rIns="59354" bIns="29677" rtlCol="0" anchor="b"/>
          <a:lstStyle>
            <a:lvl1pPr algn="r">
              <a:defRPr sz="800"/>
            </a:lvl1pPr>
          </a:lstStyle>
          <a:p>
            <a:fld id="{CD8BED6B-1323-4740-BE4D-7F2F217F4C59}" type="slidenum">
              <a:rPr lang="en-US" smtClean="0"/>
              <a:t>‹#›</a:t>
            </a:fld>
            <a:endParaRPr lang="en-US"/>
          </a:p>
        </p:txBody>
      </p:sp>
    </p:spTree>
    <p:extLst>
      <p:ext uri="{BB962C8B-B14F-4D97-AF65-F5344CB8AC3E}">
        <p14:creationId xmlns:p14="http://schemas.microsoft.com/office/powerpoint/2010/main" val="3170195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D060ED-7B70-4989-B6CA-582EE7E70F65}" type="slidenum">
              <a:rPr lang="en-US" smtClean="0">
                <a:solidFill>
                  <a:srgbClr val="000000"/>
                </a:solidFill>
              </a:rPr>
              <a:pPr>
                <a:defRPr/>
              </a:pPr>
              <a:t>1</a:t>
            </a:fld>
            <a:endParaRPr lang="en-US">
              <a:solidFill>
                <a:srgbClr val="000000"/>
              </a:solidFill>
            </a:endParaRPr>
          </a:p>
        </p:txBody>
      </p:sp>
    </p:spTree>
    <p:extLst>
      <p:ext uri="{BB962C8B-B14F-4D97-AF65-F5344CB8AC3E}">
        <p14:creationId xmlns:p14="http://schemas.microsoft.com/office/powerpoint/2010/main" val="3522101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299466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556" indent="-172556" defTabSz="920294">
              <a:lnSpc>
                <a:spcPct val="150000"/>
              </a:lnSpc>
              <a:buFont typeface="Arial" panose="020B0604020202020204" pitchFamily="34" charset="0"/>
              <a:buChar char="•"/>
            </a:pPr>
            <a:r>
              <a:rPr lang="en-US" sz="1600" cap="all" dirty="0"/>
              <a:t>$583 billion in revenue, and employs more than 7 million [America Truck Association]</a:t>
            </a:r>
          </a:p>
          <a:p>
            <a:pPr marL="172556" indent="-172556" defTabSz="920294">
              <a:lnSpc>
                <a:spcPct val="150000"/>
              </a:lnSpc>
              <a:buFont typeface="Arial" panose="020B0604020202020204" pitchFamily="34" charset="0"/>
              <a:buChar char="•"/>
            </a:pPr>
            <a:r>
              <a:rPr lang="en-US" sz="1600" cap="all" dirty="0"/>
              <a:t>TRUCK TONNAGE: Following steep rise in 2015, tonnage was flat in 2016 [Bureau of Transportation Statistics]</a:t>
            </a:r>
          </a:p>
          <a:p>
            <a:pPr marL="172556" indent="-172556" defTabSz="920294">
              <a:lnSpc>
                <a:spcPct val="150000"/>
              </a:lnSpc>
              <a:buFont typeface="Arial" panose="020B0604020202020204" pitchFamily="34" charset="0"/>
              <a:buChar char="•"/>
            </a:pPr>
            <a:endParaRPr lang="en-US" sz="1600" cap="all" dirty="0"/>
          </a:p>
          <a:p>
            <a:pPr marL="172556" indent="-172556" defTabSz="920294">
              <a:lnSpc>
                <a:spcPct val="150000"/>
              </a:lnSpc>
              <a:buFont typeface="Arial" panose="020B0604020202020204" pitchFamily="34" charset="0"/>
              <a:buChar char="•"/>
            </a:pPr>
            <a:r>
              <a:rPr lang="en-US" sz="1600" cap="all" dirty="0"/>
              <a:t>[CLICK]</a:t>
            </a:r>
          </a:p>
          <a:p>
            <a:pPr marL="172556" indent="-172556" defTabSz="920294">
              <a:lnSpc>
                <a:spcPct val="150000"/>
              </a:lnSpc>
              <a:buFont typeface="Arial" panose="020B0604020202020204" pitchFamily="34" charset="0"/>
              <a:buChar char="•"/>
            </a:pPr>
            <a:r>
              <a:rPr lang="en-US" sz="1600" cap="all" dirty="0"/>
              <a:t>AND HAS CONTINUED FLAT IN THE FIRST HALF OF 2016</a:t>
            </a:r>
          </a:p>
          <a:p>
            <a:pPr marL="172556" indent="-172556" defTabSz="920294">
              <a:lnSpc>
                <a:spcPct val="150000"/>
              </a:lnSpc>
              <a:buFont typeface="Arial" panose="020B0604020202020204" pitchFamily="34" charset="0"/>
              <a:buChar char="•"/>
            </a:pPr>
            <a:endParaRPr lang="en-US" sz="1600" cap="all" dirty="0"/>
          </a:p>
          <a:p>
            <a:pPr marL="172556" indent="-172556" defTabSz="920294">
              <a:lnSpc>
                <a:spcPct val="150000"/>
              </a:lnSpc>
              <a:buFont typeface="Arial" panose="020B0604020202020204" pitchFamily="34" charset="0"/>
              <a:buChar char="•"/>
            </a:pPr>
            <a:r>
              <a:rPr lang="en-US" sz="1600" cap="all" dirty="0"/>
              <a:t>[CLICK]</a:t>
            </a:r>
          </a:p>
          <a:p>
            <a:pPr marL="172556" indent="-172556" defTabSz="920294">
              <a:lnSpc>
                <a:spcPct val="150000"/>
              </a:lnSpc>
              <a:buFont typeface="Arial" panose="020B0604020202020204" pitchFamily="34" charset="0"/>
              <a:buChar char="•"/>
            </a:pPr>
            <a:r>
              <a:rPr lang="en-US" sz="1600" cap="all" dirty="0"/>
              <a:t>WHILE A JULY UPTICK COULD PORTEND A RECOVERY, most discussions reflect improvement, but at a moderate pace</a:t>
            </a:r>
          </a:p>
          <a:p>
            <a:endParaRPr lang="en-US" sz="1600"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700037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556" indent="-172556" defTabSz="920294">
              <a:lnSpc>
                <a:spcPct val="150000"/>
              </a:lnSpc>
              <a:buFont typeface="Arial" panose="020B0604020202020204" pitchFamily="34" charset="0"/>
              <a:buChar char="•"/>
            </a:pPr>
            <a:r>
              <a:rPr lang="en-US" sz="1600" cap="all" dirty="0"/>
              <a:t>$583 billion in revenue, and employs more than 7 million [America Truck Association]</a:t>
            </a:r>
          </a:p>
          <a:p>
            <a:pPr marL="172556" indent="-172556" defTabSz="920294">
              <a:lnSpc>
                <a:spcPct val="150000"/>
              </a:lnSpc>
              <a:buFont typeface="Arial" panose="020B0604020202020204" pitchFamily="34" charset="0"/>
              <a:buChar char="•"/>
            </a:pPr>
            <a:r>
              <a:rPr lang="en-US" sz="1600" cap="all" dirty="0"/>
              <a:t>TRUCK TONNAGE: Following steep rise in 2015, tonnage was flat in 2016 [Bureau of Transportation Statistics]</a:t>
            </a:r>
          </a:p>
          <a:p>
            <a:pPr marL="172556" indent="-172556" defTabSz="920294">
              <a:lnSpc>
                <a:spcPct val="150000"/>
              </a:lnSpc>
              <a:buFont typeface="Arial" panose="020B0604020202020204" pitchFamily="34" charset="0"/>
              <a:buChar char="•"/>
            </a:pPr>
            <a:endParaRPr lang="en-US" sz="1600" cap="all" dirty="0"/>
          </a:p>
          <a:p>
            <a:pPr marL="172556" indent="-172556" defTabSz="920294">
              <a:lnSpc>
                <a:spcPct val="150000"/>
              </a:lnSpc>
              <a:buFont typeface="Arial" panose="020B0604020202020204" pitchFamily="34" charset="0"/>
              <a:buChar char="•"/>
            </a:pPr>
            <a:r>
              <a:rPr lang="en-US" sz="1600" cap="all" dirty="0"/>
              <a:t>[CLICK]</a:t>
            </a:r>
          </a:p>
          <a:p>
            <a:pPr marL="172556" indent="-172556" defTabSz="920294">
              <a:lnSpc>
                <a:spcPct val="150000"/>
              </a:lnSpc>
              <a:buFont typeface="Arial" panose="020B0604020202020204" pitchFamily="34" charset="0"/>
              <a:buChar char="•"/>
            </a:pPr>
            <a:r>
              <a:rPr lang="en-US" sz="1600" cap="all" dirty="0"/>
              <a:t>AND HAS CONTINUED FLAT IN THE FIRST HALF OF 2016</a:t>
            </a:r>
          </a:p>
          <a:p>
            <a:pPr marL="172556" indent="-172556" defTabSz="920294">
              <a:lnSpc>
                <a:spcPct val="150000"/>
              </a:lnSpc>
              <a:buFont typeface="Arial" panose="020B0604020202020204" pitchFamily="34" charset="0"/>
              <a:buChar char="•"/>
            </a:pPr>
            <a:endParaRPr lang="en-US" sz="1600" cap="all" dirty="0"/>
          </a:p>
          <a:p>
            <a:pPr marL="172556" indent="-172556" defTabSz="920294">
              <a:lnSpc>
                <a:spcPct val="150000"/>
              </a:lnSpc>
              <a:buFont typeface="Arial" panose="020B0604020202020204" pitchFamily="34" charset="0"/>
              <a:buChar char="•"/>
            </a:pPr>
            <a:r>
              <a:rPr lang="en-US" sz="1600" cap="all" dirty="0"/>
              <a:t>[CLICK]</a:t>
            </a:r>
          </a:p>
          <a:p>
            <a:pPr marL="172556" indent="-172556" defTabSz="920294">
              <a:lnSpc>
                <a:spcPct val="150000"/>
              </a:lnSpc>
              <a:buFont typeface="Arial" panose="020B0604020202020204" pitchFamily="34" charset="0"/>
              <a:buChar char="•"/>
            </a:pPr>
            <a:r>
              <a:rPr lang="en-US" sz="1600" cap="all" dirty="0"/>
              <a:t>WHILE A JULY UPTICK COULD PORTEND A RECOVERY, most discussions reflect improvement, but at a moderate pace</a:t>
            </a:r>
          </a:p>
          <a:p>
            <a:endParaRPr lang="en-US" sz="1600"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791718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556" indent="-172556">
              <a:buFont typeface="Arial" panose="020B0604020202020204" pitchFamily="34" charset="0"/>
              <a:buChar char="•"/>
            </a:pPr>
            <a:r>
              <a:rPr lang="en-US" sz="1400" cap="all" dirty="0"/>
              <a:t>2015 characterized by overcapacity on soft tonnage, driving down rates after years of rising prices. </a:t>
            </a:r>
          </a:p>
          <a:p>
            <a:pPr marL="172556" marR="0" indent="-1725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cap="all" dirty="0"/>
              <a:t>Began weak and declined as year progressed</a:t>
            </a:r>
          </a:p>
          <a:p>
            <a:pPr marL="172556" marR="0" indent="-17255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cap="all" dirty="0"/>
              <a:t>While 2016 YTD spot rates are still averaging 10% below 2015, rates have increased relative to first quarter lows</a:t>
            </a:r>
          </a:p>
          <a:p>
            <a:pPr marL="172556" indent="-172556">
              <a:buFont typeface="Arial" panose="020B0604020202020204" pitchFamily="34" charset="0"/>
              <a:buChar char="•"/>
            </a:pPr>
            <a:endParaRPr lang="en-US" sz="1400" cap="all" dirty="0"/>
          </a:p>
          <a:p>
            <a:pPr marL="172556" indent="-172556" defTabSz="920294">
              <a:buFont typeface="Arial" panose="020B0604020202020204" pitchFamily="34" charset="0"/>
              <a:buChar char="•"/>
            </a:pPr>
            <a:r>
              <a:rPr lang="en-US" sz="1400" cap="all" dirty="0"/>
              <a:t>TRUCK ORDERS: Carriers looking to adjust capacity reduced investment in new equipment as Class 8 net orders fell 24% from 376,000 units in 2014 to 284,000 units in 2015 [FTR Associates] YTD orders are running 40% lower than 2015</a:t>
            </a:r>
          </a:p>
          <a:p>
            <a:pPr marL="172556" indent="-172556">
              <a:buFont typeface="Arial" panose="020B0604020202020204" pitchFamily="34" charset="0"/>
              <a:buChar char="•"/>
            </a:pPr>
            <a:endParaRPr lang="en-US" sz="1400" cap="all" dirty="0"/>
          </a:p>
          <a:p>
            <a:pPr marL="172556" indent="-172556">
              <a:buFont typeface="Arial" panose="020B0604020202020204" pitchFamily="34" charset="0"/>
              <a:buChar char="•"/>
            </a:pPr>
            <a:r>
              <a:rPr lang="en-US" sz="1400" cap="all" dirty="0"/>
              <a:t>SPECIALIZED TRUCKING: </a:t>
            </a:r>
          </a:p>
          <a:p>
            <a:pPr marL="632702" lvl="1" indent="-172556">
              <a:buFont typeface="Arial" panose="020B0604020202020204" pitchFamily="34" charset="0"/>
              <a:buChar char="•"/>
            </a:pPr>
            <a:r>
              <a:rPr lang="en-US" sz="1400" u="sng" cap="all" dirty="0"/>
              <a:t>DEDICATED a bright spot</a:t>
            </a:r>
            <a:r>
              <a:rPr lang="en-US" sz="1400" cap="all" dirty="0"/>
              <a:t>. Efficiency and service in complex networks</a:t>
            </a:r>
          </a:p>
          <a:p>
            <a:pPr marL="632702" lvl="1" indent="-172556">
              <a:buFont typeface="Arial" panose="020B0604020202020204" pitchFamily="34" charset="0"/>
              <a:buChar char="•"/>
            </a:pPr>
            <a:r>
              <a:rPr lang="en-US" sz="1400" u="sng" cap="all" dirty="0"/>
              <a:t>LTL: Mixed</a:t>
            </a:r>
            <a:r>
              <a:rPr lang="en-US" sz="1400" cap="all" dirty="0"/>
              <a:t>. Several large saw declines in revenue and tonnage, while others maintained and slightly grew. Stable pricing and many investing in dimensional scanning to help </a:t>
            </a:r>
            <a:r>
              <a:rPr lang="en-US" sz="1400" u="sng" cap="all" dirty="0"/>
              <a:t>maintain pricing discipline. While rates are holding, tonnage remains soft</a:t>
            </a:r>
          </a:p>
          <a:p>
            <a:pPr marL="172556" indent="-172556">
              <a:buFont typeface="Arial" panose="020B0604020202020204" pitchFamily="34" charset="0"/>
              <a:buChar char="•"/>
            </a:pPr>
            <a:endParaRPr lang="en-US" sz="1400" u="sng" cap="all" dirty="0"/>
          </a:p>
          <a:p>
            <a:pPr marL="172556" indent="-172556">
              <a:buFont typeface="Arial" panose="020B0604020202020204" pitchFamily="34" charset="0"/>
              <a:buChar char="•"/>
            </a:pPr>
            <a:r>
              <a:rPr lang="en-US" sz="1400" cap="all" dirty="0"/>
              <a:t>On topic of DRIVER SHORTAGE: </a:t>
            </a:r>
            <a:r>
              <a:rPr lang="en-US" sz="1400" u="sng" cap="all" dirty="0"/>
              <a:t>Despite softening, competition for drivers is intense</a:t>
            </a:r>
            <a:r>
              <a:rPr lang="en-US" sz="1400" cap="all" dirty="0"/>
              <a:t>. Since 2010 demand for drivers has risen from 1.5 million to approaching 1.7 million today [Bureau of Labor Statistics]. </a:t>
            </a:r>
          </a:p>
          <a:p>
            <a:pPr marL="632702" lvl="1" indent="-172556">
              <a:buFont typeface="Arial" panose="020B0604020202020204" pitchFamily="34" charset="0"/>
              <a:buChar char="•"/>
            </a:pPr>
            <a:r>
              <a:rPr lang="en-US" sz="1400" u="sng" cap="all" dirty="0"/>
              <a:t>While BLS reflects a 2% wage increase, interviews suggest higher wages than reported</a:t>
            </a:r>
            <a:r>
              <a:rPr lang="en-US" sz="1400" cap="all" dirty="0"/>
              <a:t>.</a:t>
            </a:r>
          </a:p>
          <a:p>
            <a:pPr marL="632702" lvl="1" indent="-172556">
              <a:buFont typeface="Arial" panose="020B0604020202020204" pitchFamily="34" charset="0"/>
              <a:buChar char="•"/>
            </a:pPr>
            <a:r>
              <a:rPr lang="en-US" sz="1400" cap="all" dirty="0"/>
              <a:t>Drug testing, electronic logging, and other factors will put pressure on labor pool</a:t>
            </a:r>
          </a:p>
          <a:p>
            <a:pPr marL="632702" lvl="1" indent="-172556">
              <a:buFont typeface="Arial" panose="020B0604020202020204" pitchFamily="34" charset="0"/>
              <a:buChar char="•"/>
            </a:pPr>
            <a:r>
              <a:rPr lang="en-US" sz="1400" cap="all" dirty="0"/>
              <a:t>To appease drivers, carriers increasingly prioritizing “friendly” freight and shippers</a:t>
            </a:r>
          </a:p>
          <a:p>
            <a:pPr marL="0" indent="0" defTabSz="920294">
              <a:buFont typeface="Arial" panose="020B0604020202020204" pitchFamily="34" charset="0"/>
              <a:buNone/>
            </a:pPr>
            <a:endParaRPr lang="en-US" sz="1400" cap="all" dirty="0"/>
          </a:p>
          <a:p>
            <a:pPr marL="172556" indent="-172556" defTabSz="920294">
              <a:buFont typeface="Arial" panose="020B0604020202020204" pitchFamily="34" charset="0"/>
              <a:buChar char="•"/>
            </a:pPr>
            <a:r>
              <a:rPr lang="en-US" sz="1400" cap="all" dirty="0"/>
              <a:t>FUEL: US on-highway diesel fuel prices, declined nearly 30% during 2015 from $3.137 to $2.237 per gallon according to EIA – average $2.71. forecasting  (</a:t>
            </a:r>
            <a:r>
              <a:rPr lang="en-US" sz="1400" cap="all" dirty="0" err="1"/>
              <a:t>september</a:t>
            </a:r>
            <a:r>
              <a:rPr lang="en-US" sz="1400" cap="all" dirty="0"/>
              <a:t> report) $2.31 in 2016 and $2.70 in 2017</a:t>
            </a:r>
          </a:p>
          <a:p>
            <a:pPr marL="172556" indent="-172556" defTabSz="920294">
              <a:buFont typeface="Arial" panose="020B0604020202020204" pitchFamily="34" charset="0"/>
              <a:buChar char="•"/>
            </a:pPr>
            <a:endParaRPr lang="en-US" sz="1400" cap="all" dirty="0"/>
          </a:p>
          <a:p>
            <a:pPr marL="172556" indent="-172556">
              <a:buFont typeface="Arial" panose="020B0604020202020204" pitchFamily="34" charset="0"/>
              <a:buChar char="•"/>
            </a:pPr>
            <a:endParaRPr lang="en-US" sz="1400" cap="all" dirty="0"/>
          </a:p>
          <a:p>
            <a:endParaRPr lang="en-US" sz="1400" cap="all"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51244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52CBF1D7-82A5-4E65-8E8C-9AF9373259A5}" type="slidenum">
              <a:rPr lang="en-US" smtClean="0">
                <a:solidFill>
                  <a:srgbClr val="000000"/>
                </a:solidFill>
              </a:rPr>
              <a:pPr/>
              <a:t>22</a:t>
            </a:fld>
            <a:endParaRPr lang="en-US">
              <a:solidFill>
                <a:srgbClr val="000000"/>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157163" y="4470400"/>
            <a:ext cx="6772275" cy="4233863"/>
          </a:xfrm>
          <a:noFill/>
          <a:ln/>
        </p:spPr>
        <p:txBody>
          <a:bodyPr/>
          <a:lstStyle/>
          <a:p>
            <a:pPr eaLnBrk="1" hangingPunct="1"/>
            <a:r>
              <a:rPr lang="en-US"/>
              <a:t>From “CPFR emerges as the next Movement in Supply Chain Management” by Joseph C. Andraski, VICS-CPFR, and OMI International</a:t>
            </a:r>
          </a:p>
          <a:p>
            <a:pPr eaLnBrk="1" hangingPunct="1"/>
            <a:r>
              <a:rPr lang="en-US"/>
              <a:t>Obstacles to Collaboration Persist [Extract]</a:t>
            </a:r>
          </a:p>
          <a:p>
            <a:pPr eaLnBrk="1" hangingPunct="1">
              <a:buFontTx/>
              <a:buChar char="•"/>
            </a:pPr>
            <a:r>
              <a:rPr lang="en-US"/>
              <a:t>Lack of internal alignment with regard to corporate goals and objectives that support a company/s commitments to its stakeholders and shareholders.</a:t>
            </a:r>
          </a:p>
          <a:p>
            <a:pPr eaLnBrk="1" hangingPunct="1">
              <a:buFontTx/>
              <a:buChar char="•"/>
            </a:pPr>
            <a:r>
              <a:rPr lang="en-US"/>
              <a:t>Compensation that promotes a silo mentality</a:t>
            </a:r>
          </a:p>
          <a:p>
            <a:pPr eaLnBrk="1" hangingPunct="1">
              <a:buFontTx/>
              <a:buChar char="•"/>
            </a:pPr>
            <a:r>
              <a:rPr lang="en-US"/>
              <a:t>Non-existent change management skills</a:t>
            </a:r>
          </a:p>
          <a:p>
            <a:pPr eaLnBrk="1" hangingPunct="1">
              <a:buFontTx/>
              <a:buChar char="•"/>
            </a:pPr>
            <a:r>
              <a:rPr lang="en-US"/>
              <a:t>Tunnel vision</a:t>
            </a:r>
          </a:p>
          <a:p>
            <a:pPr eaLnBrk="1" hangingPunct="1">
              <a:buFontTx/>
              <a:buChar char="•"/>
            </a:pPr>
            <a:r>
              <a:rPr lang="en-US"/>
              <a:t>“not invented here” mentality</a:t>
            </a:r>
          </a:p>
          <a:p>
            <a:pPr eaLnBrk="1" hangingPunct="1">
              <a:buFontTx/>
              <a:buChar char="•"/>
            </a:pPr>
            <a:r>
              <a:rPr lang="en-US"/>
              <a:t>Internally focused organizational silos</a:t>
            </a:r>
          </a:p>
          <a:p>
            <a:pPr eaLnBrk="1" hangingPunct="1">
              <a:buFontTx/>
              <a:buChar char="•"/>
            </a:pPr>
            <a:r>
              <a:rPr lang="en-US"/>
              <a:t>Legacy systems</a:t>
            </a:r>
          </a:p>
          <a:p>
            <a:pPr eaLnBrk="1" hangingPunct="1">
              <a:buFontTx/>
              <a:buChar char="•"/>
            </a:pPr>
            <a:r>
              <a:rPr lang="en-US"/>
              <a:t>Leadership focused on Wall Street and making the numbers regardless of the expense to the long term prospects of the company. </a:t>
            </a:r>
          </a:p>
          <a:p>
            <a:pPr eaLnBrk="1" hangingPunct="1">
              <a:buFontTx/>
              <a:buChar char="•"/>
            </a:pPr>
            <a:r>
              <a:rPr lang="en-US"/>
              <a:t>Personal comfort zones</a:t>
            </a:r>
          </a:p>
          <a:p>
            <a:pPr eaLnBrk="1" hangingPunct="1">
              <a:buFontTx/>
              <a:buChar char="•"/>
            </a:pPr>
            <a:r>
              <a:rPr lang="en-US"/>
              <a:t>“my business is different and its unique characteristics demand that the status quo must be maintained.” </a:t>
            </a:r>
          </a:p>
        </p:txBody>
      </p:sp>
    </p:spTree>
    <p:extLst>
      <p:ext uri="{BB962C8B-B14F-4D97-AF65-F5344CB8AC3E}">
        <p14:creationId xmlns:p14="http://schemas.microsoft.com/office/powerpoint/2010/main" val="555582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556" indent="-172556">
              <a:lnSpc>
                <a:spcPct val="150000"/>
              </a:lnSpc>
              <a:buFont typeface="Arial" panose="020B0604020202020204" pitchFamily="34" charset="0"/>
              <a:buChar char="•"/>
            </a:pPr>
            <a:r>
              <a:rPr lang="en-US" sz="1600" cap="all" dirty="0"/>
              <a:t>$82 billion industry (including courier and messenger)</a:t>
            </a:r>
          </a:p>
          <a:p>
            <a:pPr marL="172556" indent="-172556">
              <a:lnSpc>
                <a:spcPct val="150000"/>
              </a:lnSpc>
              <a:buFont typeface="Arial" panose="020B0604020202020204" pitchFamily="34" charset="0"/>
              <a:buChar char="•"/>
            </a:pPr>
            <a:r>
              <a:rPr lang="en-US" sz="1600" cap="all" dirty="0"/>
              <a:t>FedEx, UPS, and USPS dominate</a:t>
            </a:r>
          </a:p>
          <a:p>
            <a:pPr marL="172556" indent="-172556">
              <a:lnSpc>
                <a:spcPct val="150000"/>
              </a:lnSpc>
              <a:buFont typeface="Arial" panose="020B0604020202020204" pitchFamily="34" charset="0"/>
              <a:buChar char="•"/>
            </a:pPr>
            <a:r>
              <a:rPr lang="en-US" sz="1600" cap="all" dirty="0"/>
              <a:t>Two broad types of service – time-definite (e.g., next day) and deferred (ground)</a:t>
            </a:r>
          </a:p>
          <a:p>
            <a:pPr marL="172556" indent="-172556">
              <a:lnSpc>
                <a:spcPct val="150000"/>
              </a:lnSpc>
              <a:buFont typeface="Arial" panose="020B0604020202020204" pitchFamily="34" charset="0"/>
              <a:buChar char="•"/>
            </a:pPr>
            <a:r>
              <a:rPr lang="en-US" sz="1600" cap="all" dirty="0"/>
              <a:t>8% growth in 2015</a:t>
            </a:r>
          </a:p>
          <a:p>
            <a:pPr marL="632702" lvl="1" indent="-172556">
              <a:lnSpc>
                <a:spcPct val="150000"/>
              </a:lnSpc>
              <a:buFont typeface="Arial" panose="020B0604020202020204" pitchFamily="34" charset="0"/>
              <a:buChar char="•"/>
            </a:pPr>
            <a:r>
              <a:rPr lang="en-US" sz="1600" cap="all" dirty="0"/>
              <a:t>FedEx ground +9%; UPS ground +3%</a:t>
            </a:r>
          </a:p>
          <a:p>
            <a:pPr marL="632702" lvl="1" indent="-172556">
              <a:lnSpc>
                <a:spcPct val="150000"/>
              </a:lnSpc>
              <a:buFont typeface="Arial" panose="020B0604020202020204" pitchFamily="34" charset="0"/>
              <a:buChar char="•"/>
            </a:pPr>
            <a:r>
              <a:rPr lang="en-US" sz="1600" cap="all" dirty="0"/>
              <a:t>Express for both flat</a:t>
            </a:r>
          </a:p>
          <a:p>
            <a:pPr marL="632702" lvl="1" indent="-172556" defTabSz="920294">
              <a:lnSpc>
                <a:spcPct val="150000"/>
              </a:lnSpc>
              <a:buFont typeface="Arial" panose="020B0604020202020204" pitchFamily="34" charset="0"/>
              <a:buChar char="•"/>
            </a:pPr>
            <a:r>
              <a:rPr lang="en-US" sz="1600" u="sng" cap="all" dirty="0"/>
              <a:t>USPS saw shipment volume grow 14% in 2015</a:t>
            </a:r>
          </a:p>
          <a:p>
            <a:pPr marL="632702" lvl="1" indent="-172556" defTabSz="920294">
              <a:lnSpc>
                <a:spcPct val="150000"/>
              </a:lnSpc>
              <a:buFont typeface="Arial" panose="020B0604020202020204" pitchFamily="34" charset="0"/>
              <a:buChar char="•"/>
            </a:pPr>
            <a:endParaRPr lang="en-US" sz="1600" cap="all" dirty="0"/>
          </a:p>
          <a:p>
            <a:pPr marL="172556" indent="-172556">
              <a:lnSpc>
                <a:spcPct val="150000"/>
              </a:lnSpc>
              <a:buFont typeface="Arial" panose="020B0604020202020204" pitchFamily="34" charset="0"/>
              <a:buChar char="•"/>
            </a:pPr>
            <a:r>
              <a:rPr lang="en-US" sz="1600" cap="all" dirty="0"/>
              <a:t>Reason is </a:t>
            </a:r>
            <a:r>
              <a:rPr lang="en-US" sz="1600" b="1" cap="all" dirty="0"/>
              <a:t>explosion in B2C ecommerce and </a:t>
            </a:r>
            <a:r>
              <a:rPr lang="en-US" sz="1600" b="1" cap="all" dirty="0" err="1"/>
              <a:t>omnichannel</a:t>
            </a:r>
            <a:r>
              <a:rPr lang="en-US" sz="1600" b="1" cap="all" dirty="0"/>
              <a:t> retail </a:t>
            </a:r>
            <a:r>
              <a:rPr lang="en-US" sz="1600" cap="all" dirty="0"/>
              <a:t>which </a:t>
            </a:r>
            <a:r>
              <a:rPr lang="en-US" sz="1600" u="sng" cap="all" dirty="0"/>
              <a:t>Grew 14.6% in 2015</a:t>
            </a:r>
            <a:r>
              <a:rPr lang="en-US" sz="1600" cap="all" dirty="0"/>
              <a:t> (Department of Commerce), rising to 7.3% of total retail</a:t>
            </a:r>
          </a:p>
          <a:p>
            <a:pPr marL="172556" indent="-172556">
              <a:lnSpc>
                <a:spcPct val="150000"/>
              </a:lnSpc>
              <a:buFont typeface="Arial" panose="020B0604020202020204" pitchFamily="34" charset="0"/>
              <a:buChar char="•"/>
            </a:pPr>
            <a:r>
              <a:rPr lang="en-US" sz="1600" cap="all" dirty="0"/>
              <a:t>Trend </a:t>
            </a:r>
            <a:r>
              <a:rPr lang="en-US" sz="1600" u="sng" cap="all" dirty="0"/>
              <a:t>continuing as q2 ecommerce grew 15.8% over prior year, and jumped to 8.1% of total retail</a:t>
            </a:r>
          </a:p>
          <a:p>
            <a:pPr marL="172556" indent="-172556">
              <a:lnSpc>
                <a:spcPct val="150000"/>
              </a:lnSpc>
              <a:buFont typeface="Arial" panose="020B0604020202020204" pitchFamily="34" charset="0"/>
              <a:buChar char="•"/>
            </a:pPr>
            <a:endParaRPr lang="en-US" sz="1600" cap="all" dirty="0"/>
          </a:p>
          <a:p>
            <a:pPr marL="172556" indent="-172556">
              <a:lnSpc>
                <a:spcPct val="150000"/>
              </a:lnSpc>
              <a:buFont typeface="Arial" panose="020B0604020202020204" pitchFamily="34" charset="0"/>
              <a:buChar char="•"/>
            </a:pPr>
            <a:r>
              <a:rPr lang="en-US" sz="1600" cap="all" dirty="0"/>
              <a:t>CHALLENGE: As a rule, </a:t>
            </a:r>
            <a:r>
              <a:rPr lang="en-US" sz="1600" u="sng" cap="all" dirty="0"/>
              <a:t>B2C shipments generate lower revenue per shipment than average and have higher operating costs associated with residential deliveries</a:t>
            </a:r>
            <a:r>
              <a:rPr lang="en-US" sz="1600" cap="all" dirty="0"/>
              <a:t>. </a:t>
            </a:r>
          </a:p>
          <a:p>
            <a:pPr marL="632702" lvl="1" indent="-172556">
              <a:lnSpc>
                <a:spcPct val="150000"/>
              </a:lnSpc>
              <a:buFont typeface="Arial" panose="020B0604020202020204" pitchFamily="34" charset="0"/>
              <a:buChar char="•"/>
            </a:pPr>
            <a:r>
              <a:rPr lang="en-US" sz="1600" cap="all" dirty="0"/>
              <a:t>Increasing number of retailers pushing on same-day from local stores, diverting volume from the market leaders.</a:t>
            </a:r>
          </a:p>
          <a:p>
            <a:pPr marL="632702" lvl="1" indent="-172556">
              <a:lnSpc>
                <a:spcPct val="150000"/>
              </a:lnSpc>
              <a:buFont typeface="Arial" panose="020B0604020202020204" pitchFamily="34" charset="0"/>
              <a:buChar char="•"/>
            </a:pPr>
            <a:r>
              <a:rPr lang="en-US" sz="1600" cap="all" dirty="0"/>
              <a:t>Consumer </a:t>
            </a:r>
            <a:r>
              <a:rPr lang="en-US" sz="1600" b="1" cap="all" dirty="0"/>
              <a:t>returns</a:t>
            </a:r>
            <a:r>
              <a:rPr lang="en-US" sz="1600" cap="all" dirty="0"/>
              <a:t> also a challenge, challenging delivery density of leaders</a:t>
            </a:r>
          </a:p>
          <a:p>
            <a:pPr marL="632702" lvl="1" indent="-172556">
              <a:lnSpc>
                <a:spcPct val="150000"/>
              </a:lnSpc>
              <a:buFont typeface="Arial" panose="020B0604020202020204" pitchFamily="34" charset="0"/>
              <a:buChar char="•"/>
            </a:pPr>
            <a:r>
              <a:rPr lang="en-US" sz="1600" cap="all" dirty="0"/>
              <a:t>However, may play into strength of USPS  </a:t>
            </a:r>
          </a:p>
          <a:p>
            <a:pPr marL="172556" indent="-172556">
              <a:lnSpc>
                <a:spcPct val="150000"/>
              </a:lnSpc>
              <a:buFont typeface="Arial" panose="020B0604020202020204" pitchFamily="34" charset="0"/>
              <a:buChar char="•"/>
            </a:pPr>
            <a:endParaRPr lang="en-US" sz="1600" cap="all" dirty="0"/>
          </a:p>
          <a:p>
            <a:pPr marL="172556" indent="-172556">
              <a:lnSpc>
                <a:spcPct val="150000"/>
              </a:lnSpc>
              <a:buFont typeface="Arial" panose="020B0604020202020204" pitchFamily="34" charset="0"/>
              <a:buChar char="•"/>
            </a:pPr>
            <a:r>
              <a:rPr lang="en-US" sz="1600" cap="all" dirty="0"/>
              <a:t>Area of dramatic innovation ACTIONS TO ADDRESS:</a:t>
            </a:r>
          </a:p>
          <a:p>
            <a:pPr marL="632702" lvl="1" indent="-172556">
              <a:lnSpc>
                <a:spcPct val="150000"/>
              </a:lnSpc>
              <a:buFont typeface="Arial" panose="020B0604020202020204" pitchFamily="34" charset="0"/>
              <a:buChar char="•"/>
            </a:pPr>
            <a:r>
              <a:rPr lang="en-US" sz="1600" cap="all" dirty="0"/>
              <a:t>Investing in robotics/automation, routing software, and partnerships with USPS – FedEx </a:t>
            </a:r>
            <a:r>
              <a:rPr lang="en-US" sz="1600" cap="all" dirty="0" err="1"/>
              <a:t>SmartPost</a:t>
            </a:r>
            <a:r>
              <a:rPr lang="en-US" sz="1600" cap="all" dirty="0"/>
              <a:t> and USPS </a:t>
            </a:r>
            <a:r>
              <a:rPr lang="en-US" sz="1600" cap="all" dirty="0" err="1"/>
              <a:t>SurePost</a:t>
            </a:r>
            <a:endParaRPr lang="en-US" sz="1600" cap="all" dirty="0"/>
          </a:p>
          <a:p>
            <a:pPr marL="632702" lvl="1" indent="-172556">
              <a:lnSpc>
                <a:spcPct val="150000"/>
              </a:lnSpc>
              <a:buFont typeface="Arial" panose="020B0604020202020204" pitchFamily="34" charset="0"/>
              <a:buChar char="•"/>
            </a:pPr>
            <a:r>
              <a:rPr lang="en-US" sz="1600" cap="all" dirty="0"/>
              <a:t>FedEx’s Delivery Manager and UPS Access Point and My Choice</a:t>
            </a:r>
          </a:p>
          <a:p>
            <a:pPr marL="632702" lvl="1" indent="-172556">
              <a:lnSpc>
                <a:spcPct val="150000"/>
              </a:lnSpc>
              <a:buFont typeface="Arial" panose="020B0604020202020204" pitchFamily="34" charset="0"/>
              <a:buChar char="•"/>
            </a:pPr>
            <a:r>
              <a:rPr lang="en-US" sz="1600" strike="sngStrike" cap="all" dirty="0"/>
              <a:t>And both looking to increase scope of services, FedEx purchase of GENCO and UPS Coyote Logistics</a:t>
            </a:r>
          </a:p>
          <a:p>
            <a:pPr marL="632702" lvl="1" indent="-172556">
              <a:lnSpc>
                <a:spcPct val="150000"/>
              </a:lnSpc>
              <a:buFont typeface="Arial" panose="020B0604020202020204" pitchFamily="34" charset="0"/>
              <a:buChar char="•"/>
            </a:pPr>
            <a:r>
              <a:rPr lang="en-US" sz="1600" cap="all" dirty="0"/>
              <a:t>UPS invested in same-day start-up </a:t>
            </a:r>
            <a:r>
              <a:rPr lang="en-US" sz="1600" cap="all" dirty="0" err="1"/>
              <a:t>Deliv</a:t>
            </a:r>
            <a:r>
              <a:rPr lang="en-US" sz="1600" cap="all" dirty="0"/>
              <a:t>, similar to </a:t>
            </a:r>
            <a:r>
              <a:rPr lang="en-US" sz="1600" cap="all" dirty="0" err="1"/>
              <a:t>Postmates</a:t>
            </a:r>
            <a:r>
              <a:rPr lang="en-US" sz="1600" cap="all" dirty="0"/>
              <a:t>, crowd sources last-mile</a:t>
            </a:r>
          </a:p>
          <a:p>
            <a:pPr marL="632702" lvl="1" indent="-172556">
              <a:lnSpc>
                <a:spcPct val="150000"/>
              </a:lnSpc>
              <a:buFont typeface="Arial" panose="020B0604020202020204" pitchFamily="34" charset="0"/>
              <a:buChar char="•"/>
            </a:pPr>
            <a:r>
              <a:rPr lang="en-US" sz="1600" cap="all" dirty="0"/>
              <a:t>Uber testing last mile</a:t>
            </a:r>
          </a:p>
          <a:p>
            <a:pPr marL="632702" lvl="1" indent="-172556">
              <a:lnSpc>
                <a:spcPct val="150000"/>
              </a:lnSpc>
              <a:buFont typeface="Arial" panose="020B0604020202020204" pitchFamily="34" charset="0"/>
              <a:buChar char="•"/>
            </a:pPr>
            <a:r>
              <a:rPr lang="en-US" sz="1600" cap="all" dirty="0"/>
              <a:t>Retailers testing self-delivery</a:t>
            </a:r>
          </a:p>
          <a:p>
            <a:pPr marL="632702" lvl="1" indent="-172556">
              <a:lnSpc>
                <a:spcPct val="150000"/>
              </a:lnSpc>
              <a:buFont typeface="Arial" panose="020B0604020202020204" pitchFamily="34" charset="0"/>
              <a:buChar char="•"/>
            </a:pPr>
            <a:r>
              <a:rPr lang="en-US" sz="1600" strike="sngStrike" cap="all" dirty="0"/>
              <a:t>Amazon… into logistics</a:t>
            </a:r>
          </a:p>
          <a:p>
            <a:pPr>
              <a:lnSpc>
                <a:spcPct val="150000"/>
              </a:lnSpc>
            </a:pPr>
            <a:endParaRPr lang="en-US" sz="1600" cap="all"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7171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pPr>
                <a:defRPr/>
              </a:pPr>
              <a:t>24</a:t>
            </a:fld>
            <a:endParaRPr lang="en-US" dirty="0"/>
          </a:p>
        </p:txBody>
      </p:sp>
    </p:spTree>
    <p:extLst>
      <p:ext uri="{BB962C8B-B14F-4D97-AF65-F5344CB8AC3E}">
        <p14:creationId xmlns:p14="http://schemas.microsoft.com/office/powerpoint/2010/main" val="1061024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592" indent="-287592">
              <a:lnSpc>
                <a:spcPct val="150000"/>
              </a:lnSpc>
              <a:buFont typeface="Arial" panose="020B0604020202020204" pitchFamily="34" charset="0"/>
              <a:buChar char="•"/>
            </a:pPr>
            <a:r>
              <a:rPr lang="en-US" sz="1600" cap="all" dirty="0"/>
              <a:t>140,000 mile US rail system is the largest in the world</a:t>
            </a:r>
          </a:p>
          <a:p>
            <a:pPr marL="287592" indent="-287592">
              <a:lnSpc>
                <a:spcPct val="150000"/>
              </a:lnSpc>
              <a:buFont typeface="Arial" panose="020B0604020202020204" pitchFamily="34" charset="0"/>
              <a:buChar char="•"/>
            </a:pPr>
            <a:r>
              <a:rPr lang="en-US" sz="1600" cap="all" dirty="0"/>
              <a:t>$80 billion in revenue in 2015, AN 8.9% DECLINE OVER 2014</a:t>
            </a:r>
          </a:p>
          <a:p>
            <a:pPr marL="287592" indent="-287592">
              <a:lnSpc>
                <a:spcPct val="150000"/>
              </a:lnSpc>
              <a:buFont typeface="Arial" panose="020B0604020202020204" pitchFamily="34" charset="0"/>
              <a:buChar char="•"/>
            </a:pPr>
            <a:r>
              <a:rPr lang="en-US" sz="1600" cap="all" dirty="0"/>
              <a:t>Employees 185,000 peoples [Association of American Railroads]</a:t>
            </a:r>
          </a:p>
          <a:p>
            <a:pPr marL="287592" indent="-287592">
              <a:lnSpc>
                <a:spcPct val="150000"/>
              </a:lnSpc>
              <a:buFont typeface="Arial" panose="020B0604020202020204" pitchFamily="34" charset="0"/>
              <a:buChar char="•"/>
            </a:pPr>
            <a:r>
              <a:rPr lang="en-US" sz="1600" cap="all" dirty="0"/>
              <a:t>Highly concentrated, 7 Class I railroads generate 95% of revenue. And responsible for the maintenance and capital of the networks they operate</a:t>
            </a:r>
          </a:p>
          <a:p>
            <a:pPr marL="287592" indent="-287592">
              <a:lnSpc>
                <a:spcPct val="150000"/>
              </a:lnSpc>
              <a:buFont typeface="Arial" panose="020B0604020202020204" pitchFamily="34" charset="0"/>
              <a:buChar char="•"/>
            </a:pPr>
            <a:endParaRPr lang="en-US" sz="1600" cap="all" dirty="0"/>
          </a:p>
          <a:p>
            <a:pPr marL="287592" indent="-287592">
              <a:lnSpc>
                <a:spcPct val="150000"/>
              </a:lnSpc>
              <a:buFont typeface="Arial" panose="020B0604020202020204" pitchFamily="34" charset="0"/>
              <a:buChar char="•"/>
            </a:pPr>
            <a:r>
              <a:rPr lang="en-US" sz="1600" cap="all" dirty="0"/>
              <a:t>After growth of 4.5% in 2014, rail volume declined 2.5% in 2015, largely due to decline in coal and crude by rail</a:t>
            </a:r>
          </a:p>
          <a:p>
            <a:pPr marL="287592" indent="-287592">
              <a:lnSpc>
                <a:spcPct val="150000"/>
              </a:lnSpc>
              <a:buFont typeface="Arial" panose="020B0604020202020204" pitchFamily="34" charset="0"/>
              <a:buChar char="•"/>
            </a:pPr>
            <a:r>
              <a:rPr lang="en-US" sz="1600" cap="all" dirty="0"/>
              <a:t>Decline in coal accelerated and it is clear that coal has lost importance, as the share of coal-fired electricity generation has fallen from 56% in 2000  to 33% in 2015</a:t>
            </a:r>
          </a:p>
          <a:p>
            <a:pPr marL="287592" indent="-287592">
              <a:lnSpc>
                <a:spcPct val="150000"/>
              </a:lnSpc>
              <a:buFont typeface="Arial" panose="020B0604020202020204" pitchFamily="34" charset="0"/>
              <a:buChar char="•"/>
            </a:pPr>
            <a:endParaRPr lang="en-US" sz="1600" cap="all" dirty="0"/>
          </a:p>
          <a:p>
            <a:pPr marL="287592" indent="-287592">
              <a:lnSpc>
                <a:spcPct val="150000"/>
              </a:lnSpc>
              <a:buFont typeface="Arial" panose="020B0604020202020204" pitchFamily="34" charset="0"/>
              <a:buChar char="•"/>
            </a:pPr>
            <a:r>
              <a:rPr lang="en-US" sz="1600" cap="all" dirty="0"/>
              <a:t>Intermodal growth stalled as many shippers, faced with lower fuel surcharges and lower base rates opted to move goods by truck rather than rail</a:t>
            </a:r>
          </a:p>
          <a:p>
            <a:pPr marL="287592" indent="-287592">
              <a:lnSpc>
                <a:spcPct val="150000"/>
              </a:lnSpc>
              <a:buFont typeface="Arial" panose="020B0604020202020204" pitchFamily="34" charset="0"/>
              <a:buChar char="•"/>
            </a:pPr>
            <a:endParaRPr lang="en-US" sz="1600" cap="all" dirty="0"/>
          </a:p>
          <a:p>
            <a:pPr marL="287592" indent="-287592">
              <a:lnSpc>
                <a:spcPct val="150000"/>
              </a:lnSpc>
              <a:buFont typeface="Arial" panose="020B0604020202020204" pitchFamily="34" charset="0"/>
              <a:buChar char="•"/>
            </a:pPr>
            <a:r>
              <a:rPr lang="en-US" sz="1600" cap="all" dirty="0" err="1"/>
              <a:t>Ytd</a:t>
            </a:r>
            <a:r>
              <a:rPr lang="en-US" sz="1600" cap="all" dirty="0"/>
              <a:t> both trends continue as coal carloads are 27% below and intermodal is 3% year ago</a:t>
            </a:r>
          </a:p>
          <a:p>
            <a:endParaRPr lang="en-US"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846182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1462549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556" indent="-172556">
              <a:lnSpc>
                <a:spcPct val="150000"/>
              </a:lnSpc>
              <a:buFont typeface="Arial" panose="020B0604020202020204" pitchFamily="34" charset="0"/>
              <a:buChar char="•"/>
            </a:pPr>
            <a:r>
              <a:rPr lang="en-US" sz="1400" dirty="0"/>
              <a:t>WITH 2.1% GROWTH IN 2015, AIRFREIGHT WAS VALUED AT $67 BILLION IN 2015</a:t>
            </a:r>
          </a:p>
          <a:p>
            <a:pPr marL="172556" indent="-172556">
              <a:lnSpc>
                <a:spcPct val="150000"/>
              </a:lnSpc>
              <a:buFont typeface="Arial" panose="020B0604020202020204" pitchFamily="34" charset="0"/>
              <a:buChar char="•"/>
            </a:pPr>
            <a:r>
              <a:rPr lang="en-US" sz="1400" dirty="0"/>
              <a:t>FOR SHIPPERS IN HIGH VALUE AND TIME SENSITIVE INDUSTRIES, INTERNATIONAL AIRFRIEGHT IS A CRITICAL LINK IN THEIR SUPPLY CHAIN. STRICTLY DOMESTIC AIRFREIGHT IS OF MARGINAL SIZE AND IMPORTANCE TO SHIPPERS</a:t>
            </a:r>
          </a:p>
          <a:p>
            <a:pPr marL="172556" indent="-172556">
              <a:lnSpc>
                <a:spcPct val="150000"/>
              </a:lnSpc>
              <a:buFont typeface="Arial" panose="020B0604020202020204" pitchFamily="34" charset="0"/>
              <a:buChar char="•"/>
            </a:pPr>
            <a:r>
              <a:rPr lang="en-US" sz="1400" dirty="0"/>
              <a:t>WITH DEMAND RELATIVELY SLUGGISH AND OVERCAPCITY EXACERBATED BY THE SHIFT TO WIDE-BODY AIRCRAFT BY BOTH CARGO AND PASSENGER, OVERCAPACITY IS DEPRESSING RATES, AS REFLECTED IN THE DREWRY AIR FREIGHT INDEX FROM SHANGHAI TO LOS ANGELES, WHICH DROPPED 37% BETWEEN JANUARY 2015 AND JANUARY 2016</a:t>
            </a:r>
          </a:p>
          <a:p>
            <a:pPr marL="172556" indent="-172556" defTabSz="914261">
              <a:lnSpc>
                <a:spcPct val="150000"/>
              </a:lnSpc>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172556" indent="-172556" defTabSz="914261">
              <a:lnSpc>
                <a:spcPct val="150000"/>
              </a:lnSpc>
              <a:buFont typeface="Arial" panose="020B0604020202020204" pitchFamily="34" charset="0"/>
              <a:buChar char="•"/>
              <a:defRPr/>
            </a:pPr>
            <a:r>
              <a:rPr lang="en-US" sz="1400" cap="all" dirty="0">
                <a:latin typeface="Arial" panose="020B0604020202020204" pitchFamily="34" charset="0"/>
                <a:cs typeface="Arial" panose="020B0604020202020204" pitchFamily="34" charset="0"/>
              </a:rPr>
              <a:t>Capacity imbalance is present across global regions and airfreight types – hazardous materials such as batteries</a:t>
            </a:r>
          </a:p>
          <a:p>
            <a:pPr marL="172556" indent="-172556">
              <a:buFont typeface="Arial" panose="020B0604020202020204" pitchFamily="34" charset="0"/>
              <a:buChar char="•"/>
            </a:pPr>
            <a:endParaRPr lang="en-US" sz="1400"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06711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6043">
              <a:defRPr/>
            </a:pPr>
            <a:fld id="{F4AA1B79-15EF-4A7B-848C-2EC48990A2E2}" type="slidenum">
              <a:rPr lang="en-US" smtClean="0">
                <a:solidFill>
                  <a:srgbClr val="000000"/>
                </a:solidFill>
                <a:latin typeface="Times New Roman" pitchFamily="18" charset="0"/>
              </a:rPr>
              <a:pPr defTabSz="926043">
                <a:defRPr/>
              </a:pPr>
              <a:t>3</a:t>
            </a:fld>
            <a:endParaRPr lang="en-US" dirty="0">
              <a:solidFill>
                <a:srgbClr val="000000"/>
              </a:solidFill>
              <a:latin typeface="Times New Roman" pitchFamily="18" charset="0"/>
            </a:endParaRPr>
          </a:p>
        </p:txBody>
      </p:sp>
      <p:sp>
        <p:nvSpPr>
          <p:cNvPr id="24579" name="Rectangle 2"/>
          <p:cNvSpPr>
            <a:spLocks noGrp="1" noRot="1" noChangeAspect="1" noChangeArrowheads="1" noTextEdit="1"/>
          </p:cNvSpPr>
          <p:nvPr>
            <p:ph type="sldImg"/>
          </p:nvPr>
        </p:nvSpPr>
        <p:spPr bwMode="auto">
          <a:xfrm>
            <a:off x="863600" y="698500"/>
            <a:ext cx="5232400" cy="3489325"/>
          </a:xfrm>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xfrm>
            <a:off x="695484" y="4421824"/>
            <a:ext cx="5563870" cy="4190711"/>
          </a:xfrm>
          <a:solidFill>
            <a:srgbClr val="FFFFFF"/>
          </a:solidFill>
          <a:ln>
            <a:solidFill>
              <a:srgbClr val="000000"/>
            </a:solidFill>
            <a:miter lim="800000"/>
            <a:headEnd/>
            <a:tailEnd/>
          </a:ln>
        </p:spPr>
        <p:txBody>
          <a:bodyPr wrap="square" lIns="88495" tIns="44246" rIns="88495" bIns="44246" numCol="1" anchor="t" anchorCtr="0" compatLnSpc="1">
            <a:prstTxWarp prst="textNoShape">
              <a:avLst/>
            </a:prstTxWarp>
          </a:bodyPr>
          <a:lstStyle/>
          <a:p>
            <a:pPr eaLnBrk="1" hangingPunct="1">
              <a:spcBef>
                <a:spcPct val="0"/>
              </a:spcBef>
            </a:pPr>
            <a:r>
              <a:rPr lang="en-US"/>
              <a:t>The goal is to create learning…. </a:t>
            </a:r>
          </a:p>
          <a:p>
            <a:pPr eaLnBrk="1" hangingPunct="1">
              <a:spcBef>
                <a:spcPct val="0"/>
              </a:spcBef>
            </a:pPr>
            <a:r>
              <a:rPr lang="en-US"/>
              <a:t>Discuss how customized content is developed from beginning/meeting with J&amp;J before content is created. </a:t>
            </a:r>
          </a:p>
        </p:txBody>
      </p:sp>
    </p:spTree>
    <p:extLst>
      <p:ext uri="{BB962C8B-B14F-4D97-AF65-F5344CB8AC3E}">
        <p14:creationId xmlns:p14="http://schemas.microsoft.com/office/powerpoint/2010/main" val="564879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1326326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Note also the value of international freight will more than triple (the volume of freight by tonnage will more than double) between 2040 and 2012.</a:t>
            </a:r>
            <a:endParaRPr lang="en-US" dirty="0"/>
          </a:p>
        </p:txBody>
      </p:sp>
      <p:sp>
        <p:nvSpPr>
          <p:cNvPr id="4" name="Slide Number Placeholder 3"/>
          <p:cNvSpPr>
            <a:spLocks noGrp="1"/>
          </p:cNvSpPr>
          <p:nvPr>
            <p:ph type="sldNum" sz="quarter" idx="10"/>
          </p:nvPr>
        </p:nvSpPr>
        <p:spPr/>
        <p:txBody>
          <a:bodyPr/>
          <a:lstStyle/>
          <a:p>
            <a:fld id="{D8FEA562-CCA0-4800-92FD-38E2DE78F1E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689526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556" indent="-172556">
              <a:buFont typeface="Arial" panose="020B0604020202020204" pitchFamily="34" charset="0"/>
              <a:buChar char="•"/>
            </a:pPr>
            <a:r>
              <a:rPr lang="en-US" sz="1600" dirty="0"/>
              <a:t>WATER AND PORTSEXPENDITURES</a:t>
            </a:r>
            <a:r>
              <a:rPr lang="en-US" sz="1600" baseline="0" dirty="0"/>
              <a:t> </a:t>
            </a:r>
            <a:r>
              <a:rPr lang="en-US" sz="1600" dirty="0"/>
              <a:t>REGISTERED OVER $47.6 BILLION, A 2.1% INCREASE OVER 2014</a:t>
            </a:r>
          </a:p>
          <a:p>
            <a:pPr marL="172556" indent="-172556">
              <a:buFont typeface="Arial" panose="020B0604020202020204" pitchFamily="34" charset="0"/>
              <a:buChar char="•"/>
            </a:pPr>
            <a:r>
              <a:rPr lang="en-US" sz="1600" dirty="0"/>
              <a:t>PORT STRIKES ARE AN INCREDIBLE DISRUPTOR WHICH RIPPLE ACROSS THE TRANSPORTATION LANDSCAPE AND IN 2015 FUELED GROWTH IN EAST</a:t>
            </a:r>
            <a:r>
              <a:rPr lang="en-US" sz="1600" baseline="0" dirty="0"/>
              <a:t> COAST PORTS.</a:t>
            </a:r>
            <a:endParaRPr lang="en-US" sz="1600" dirty="0"/>
          </a:p>
          <a:p>
            <a:pPr marL="172556" indent="-172556">
              <a:buFont typeface="Arial" panose="020B0604020202020204" pitchFamily="34" charset="0"/>
              <a:buChar char="•"/>
            </a:pPr>
            <a:r>
              <a:rPr lang="en-US" sz="1600" dirty="0"/>
              <a:t>IN 2016 TREND REVERSING A BIT YTD WITH WEST COAST TRAFFIC UP 3% WHILE EAST COAST IS OFF 3%</a:t>
            </a:r>
          </a:p>
          <a:p>
            <a:pPr marL="172556" indent="-172556">
              <a:buFont typeface="Arial" panose="020B0604020202020204" pitchFamily="34" charset="0"/>
              <a:buChar char="•"/>
            </a:pPr>
            <a:endParaRPr lang="en-US" sz="1600" dirty="0"/>
          </a:p>
          <a:p>
            <a:pPr marL="172556" indent="-172556">
              <a:buFont typeface="Arial" panose="020B0604020202020204" pitchFamily="34" charset="0"/>
              <a:buChar char="•"/>
            </a:pPr>
            <a:r>
              <a:rPr lang="en-US" sz="1600" dirty="0"/>
              <a:t>WITH ONLY MODEST GROWTH BUT SIGNIFICANT OVERCAPACITY, CONTAINERIZED SHIPPING RATES WERE DEPRESSED IN 2015 AND HAVE REACHED HISTORIC LOWS IN 2016 </a:t>
            </a:r>
          </a:p>
          <a:p>
            <a:pPr marL="183537" indent="-183537">
              <a:buFont typeface="Arial" panose="020B0604020202020204" pitchFamily="34" charset="0"/>
              <a:buChar char="•"/>
            </a:pPr>
            <a:r>
              <a:rPr lang="en-US" sz="1300" cap="all" dirty="0"/>
              <a:t>Today, the supply of ships and their capacity is completely out of whack with demand. China’s economy has slowed and US GROWTH CAN ABSORB THE EXCESS CAPACITY IN THE NEAR TERM</a:t>
            </a:r>
          </a:p>
          <a:p>
            <a:pPr marL="183537" indent="-183537">
              <a:buFont typeface="Arial" panose="020B0604020202020204" pitchFamily="34" charset="0"/>
              <a:buChar char="•"/>
            </a:pPr>
            <a:r>
              <a:rPr lang="en-US" sz="1300" cap="all" dirty="0"/>
              <a:t>HANJIN IS LIKELY NOT THE ONLY DISRUPTION TO BE EXPECTED</a:t>
            </a:r>
          </a:p>
          <a:p>
            <a:pPr marL="0" indent="0">
              <a:buFont typeface="Arial" panose="020B0604020202020204" pitchFamily="34" charset="0"/>
              <a:buNone/>
            </a:pPr>
            <a:endParaRPr lang="en-US" sz="1600" dirty="0"/>
          </a:p>
          <a:p>
            <a:pPr marL="172556" indent="-172556">
              <a:buFont typeface="Arial" panose="020B0604020202020204" pitchFamily="34" charset="0"/>
              <a:buChar char="•"/>
            </a:pPr>
            <a:r>
              <a:rPr lang="en-US" sz="1600" dirty="0"/>
              <a:t>WHILE A STRONG DOLLAR WILL DAMPEN EXPORTS, IT SHOULD HAVE FAVORABLE IMPACT ON IMPORTS</a:t>
            </a:r>
          </a:p>
          <a:p>
            <a:pPr marL="172556" indent="-172556">
              <a:buFont typeface="Arial" panose="020B0604020202020204" pitchFamily="34" charset="0"/>
              <a:buChar char="•"/>
            </a:pPr>
            <a:endParaRPr lang="en-US" sz="1600" dirty="0"/>
          </a:p>
          <a:p>
            <a:pPr marL="172556" indent="-172556">
              <a:buFont typeface="Arial" panose="020B0604020202020204" pitchFamily="34" charset="0"/>
              <a:buChar char="•"/>
            </a:pPr>
            <a:r>
              <a:rPr lang="en-US" sz="1600" dirty="0"/>
              <a:t>IN SOME OF THE BIGGEST NEWS THIS YEAR  THE PANAMA CANAL EXPANSION IN</a:t>
            </a:r>
            <a:r>
              <a:rPr lang="en-US" sz="1600" baseline="0" dirty="0"/>
              <a:t> JUNE. HOWEVER, THE IMPACT IS STILL BEING DEBATED WITH MOST DISCUSSIONS TENDING MODEST FAVORABILITY TO EAST COAST PORTS</a:t>
            </a:r>
            <a:endParaRPr lang="en-US" sz="1600"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888640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305" indent="-233305">
              <a:lnSpc>
                <a:spcPct val="90000"/>
              </a:lnSpc>
              <a:spcBef>
                <a:spcPts val="906"/>
              </a:spcBef>
              <a:buClr>
                <a:srgbClr val="9B1717"/>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Freight forwarders contract as much as 90% of air cargo capacity and 50% of water cargo capacity worldwide</a:t>
            </a:r>
          </a:p>
          <a:p>
            <a:pPr marL="233305" indent="-233305">
              <a:lnSpc>
                <a:spcPct val="90000"/>
              </a:lnSpc>
              <a:spcBef>
                <a:spcPts val="906"/>
              </a:spcBef>
              <a:buClr>
                <a:srgbClr val="9B1717"/>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Today, 25 global forwarders and thousands of small firms compete to fill excess capacity in air and water</a:t>
            </a:r>
          </a:p>
          <a:p>
            <a:pPr marL="233305" indent="-233305">
              <a:lnSpc>
                <a:spcPct val="90000"/>
              </a:lnSpc>
              <a:spcBef>
                <a:spcPts val="906"/>
              </a:spcBef>
              <a:buClr>
                <a:srgbClr val="9B1717"/>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Shippers are putting every lane out for bid to multiple suppliers, creating intense price competition</a:t>
            </a:r>
          </a:p>
          <a:p>
            <a:pPr marL="172582" indent="-172582">
              <a:buFont typeface="Arial" panose="020B0604020202020204" pitchFamily="34" charset="0"/>
              <a:buChar char="•"/>
            </a:pPr>
            <a:endParaRPr lang="en-US" sz="1600" cap="all" dirty="0"/>
          </a:p>
          <a:p>
            <a:pPr marL="172582" indent="-172582">
              <a:buFont typeface="Arial" panose="020B0604020202020204" pitchFamily="34" charset="0"/>
              <a:buChar char="•"/>
            </a:pPr>
            <a:r>
              <a:rPr lang="en-US" sz="1600" cap="all" dirty="0"/>
              <a:t>NET IMPACT OF INTERNATIONAL FREIGHT FORWARDERS ON USBLC IS WELL UNDER $10 BILLION</a:t>
            </a:r>
          </a:p>
          <a:p>
            <a:pPr marL="172582" indent="-172582">
              <a:buFont typeface="Arial" panose="020B0604020202020204" pitchFamily="34" charset="0"/>
              <a:buChar char="•"/>
            </a:pPr>
            <a:endParaRPr lang="en-US" sz="1600" cap="all" dirty="0"/>
          </a:p>
        </p:txBody>
      </p:sp>
      <p:sp>
        <p:nvSpPr>
          <p:cNvPr id="4" name="Slide Number Placeholder 3"/>
          <p:cNvSpPr>
            <a:spLocks noGrp="1"/>
          </p:cNvSpPr>
          <p:nvPr>
            <p:ph type="sldNum" sz="quarter" idx="10"/>
          </p:nvPr>
        </p:nvSpPr>
        <p:spPr/>
        <p:txBody>
          <a:bodyPr/>
          <a:lstStyle/>
          <a:p>
            <a:fld id="{CD8BED6B-1323-4740-BE4D-7F2F217F4C59}" type="slidenum">
              <a:rPr lang="en-US" smtClean="0"/>
              <a:t>31</a:t>
            </a:fld>
            <a:endParaRPr lang="en-US" dirty="0"/>
          </a:p>
        </p:txBody>
      </p:sp>
    </p:spTree>
    <p:extLst>
      <p:ext uri="{BB962C8B-B14F-4D97-AF65-F5344CB8AC3E}">
        <p14:creationId xmlns:p14="http://schemas.microsoft.com/office/powerpoint/2010/main" val="2404518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269" indent="-233269">
              <a:lnSpc>
                <a:spcPct val="150000"/>
              </a:lnSpc>
              <a:spcBef>
                <a:spcPts val="906"/>
              </a:spcBef>
              <a:buClr>
                <a:srgbClr val="9B1717"/>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Approximately 11% of US logistics spend in 2015 was outsourced to 3PLs</a:t>
            </a:r>
          </a:p>
          <a:p>
            <a:pPr marL="233269" indent="-233269">
              <a:lnSpc>
                <a:spcPct val="150000"/>
              </a:lnSpc>
              <a:spcBef>
                <a:spcPts val="906"/>
              </a:spcBef>
              <a:buClr>
                <a:srgbClr val="9B1717"/>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The US 3PL market has grown by roughly 7% annually since 2009</a:t>
            </a:r>
          </a:p>
          <a:p>
            <a:pPr marL="233269" indent="-233269">
              <a:lnSpc>
                <a:spcPct val="150000"/>
              </a:lnSpc>
              <a:spcBef>
                <a:spcPts val="906"/>
              </a:spcBef>
              <a:buClr>
                <a:srgbClr val="9B1717"/>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Technology will continue to play a significant role with two trends: (1) the concept of a lead logistics provider enabled by a “control tower,” and (2) a cloud-based transportation management system</a:t>
            </a:r>
          </a:p>
          <a:p>
            <a:pPr marL="233269" indent="-233269">
              <a:lnSpc>
                <a:spcPct val="150000"/>
              </a:lnSpc>
              <a:spcBef>
                <a:spcPts val="906"/>
              </a:spcBef>
              <a:buClr>
                <a:srgbClr val="9B1717"/>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As 3pl market grows, top providers are refining positioning to become one stop shops and targeting specific industries</a:t>
            </a:r>
          </a:p>
          <a:p>
            <a:pPr marL="233269" indent="-233269">
              <a:lnSpc>
                <a:spcPct val="150000"/>
              </a:lnSpc>
              <a:spcBef>
                <a:spcPts val="906"/>
              </a:spcBef>
              <a:buClr>
                <a:srgbClr val="9B1717"/>
              </a:buClr>
              <a:buFont typeface="Arial" panose="020B0604020202020204" pitchFamily="34" charset="0"/>
              <a:buChar char="•"/>
            </a:pPr>
            <a:r>
              <a:rPr lang="en-US" sz="1600" cap="all" dirty="0">
                <a:latin typeface="Arial" panose="020B0604020202020204" pitchFamily="34" charset="0"/>
                <a:cs typeface="Arial" panose="020B0604020202020204" pitchFamily="34" charset="0"/>
              </a:rPr>
              <a:t>In support of these goals, </a:t>
            </a:r>
            <a:r>
              <a:rPr lang="en-US" sz="1600" cap="all" dirty="0" err="1">
                <a:latin typeface="Arial" panose="020B0604020202020204" pitchFamily="34" charset="0"/>
                <a:cs typeface="Arial" panose="020B0604020202020204" pitchFamily="34" charset="0"/>
              </a:rPr>
              <a:t>armstrong</a:t>
            </a:r>
            <a:r>
              <a:rPr lang="en-US" sz="1600" cap="all" dirty="0">
                <a:latin typeface="Arial" panose="020B0604020202020204" pitchFamily="34" charset="0"/>
                <a:cs typeface="Arial" panose="020B0604020202020204" pitchFamily="34" charset="0"/>
              </a:rPr>
              <a:t> &amp; associates reported that </a:t>
            </a:r>
            <a:r>
              <a:rPr lang="en-US" sz="1600" cap="all" dirty="0" err="1">
                <a:latin typeface="Arial" panose="020B0604020202020204" pitchFamily="34" charset="0"/>
                <a:cs typeface="Arial" panose="020B0604020202020204" pitchFamily="34" charset="0"/>
              </a:rPr>
              <a:t>m&amp;A</a:t>
            </a:r>
            <a:r>
              <a:rPr lang="en-US" sz="1600" cap="all" dirty="0">
                <a:latin typeface="Arial" panose="020B0604020202020204" pitchFamily="34" charset="0"/>
                <a:cs typeface="Arial" panose="020B0604020202020204" pitchFamily="34" charset="0"/>
              </a:rPr>
              <a:t> spending reached nearly $18.9B in 2015</a:t>
            </a:r>
          </a:p>
          <a:p>
            <a:endParaRPr lang="en-US" sz="1600" cap="all"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575087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WHILE</a:t>
            </a:r>
            <a:r>
              <a:rPr lang="en-US" sz="1600" baseline="0" dirty="0"/>
              <a:t> CAN NOT PREDICT THE FUTURE, USING SCENARIO PLANNING WE CAN EXPLORE THE KEY DRIVERS OF CHANGE AND THE RANGE OF FUTURES THESE DRIVERS MAY RESULT IN</a:t>
            </a:r>
          </a:p>
          <a:p>
            <a:pPr marL="171450" indent="-171450">
              <a:buFont typeface="Arial" panose="020B0604020202020204" pitchFamily="34" charset="0"/>
              <a:buChar char="•"/>
            </a:pPr>
            <a:r>
              <a:rPr lang="en-US" sz="1600" baseline="0" dirty="0"/>
              <a:t>EXPLORING THESE FUTURES WE CAN BEGIN TO DEVELOP STRATEGIES TO BE SUCESSFUL UNDER VARIOUS SCENARIOS, AND IDEALLY AS AN INDUSTRY UNDERTAKE ACTIONS TO INCREASE THE LIKELIHOOD OF OUR DESIRED FUTURE STATE</a:t>
            </a:r>
          </a:p>
          <a:p>
            <a:pPr marL="171450" indent="-171450">
              <a:buFont typeface="Arial" panose="020B0604020202020204" pitchFamily="34" charset="0"/>
              <a:buChar char="•"/>
            </a:pPr>
            <a:r>
              <a:rPr lang="en-US" sz="1600" baseline="0" dirty="0"/>
              <a:t>WITH THAT IN MIND WE RECENTLY INITIATED AN EFFORT TO EXPLORE POTENTIAL FUTURE SCENARIOS</a:t>
            </a:r>
          </a:p>
          <a:p>
            <a:pPr marL="171450" indent="-171450">
              <a:buFont typeface="Arial" panose="020B0604020202020204" pitchFamily="34" charset="0"/>
              <a:buChar char="•"/>
            </a:pPr>
            <a:endParaRPr lang="en-US" sz="1600" baseline="0" dirty="0"/>
          </a:p>
          <a:p>
            <a:pPr marL="171450" indent="-171450">
              <a:buFont typeface="Arial" panose="020B0604020202020204" pitchFamily="34" charset="0"/>
              <a:buChar char="•"/>
            </a:pPr>
            <a:r>
              <a:rPr lang="en-US" sz="1600" baseline="0" dirty="0"/>
              <a:t>BEGAN WITH 4 DIMENSIONS – MACROECONOMIC TRENDS, CONSUMER REQUIREMENTS, TECHNOLOGY ADOPTION, AND OPERATIONAL CONSTRAINTS</a:t>
            </a:r>
          </a:p>
          <a:p>
            <a:pPr marL="171450" indent="-171450">
              <a:buFont typeface="Arial" panose="020B0604020202020204" pitchFamily="34" charset="0"/>
              <a:buChar char="•"/>
            </a:pPr>
            <a:r>
              <a:rPr lang="en-US" sz="1600" baseline="0" dirty="0"/>
              <a:t>ULTIMATELY FOCUSING ON TECHNOLOGY ADOPTION AND OPERATIONAL CONSTRAINTS AS THE MOST RELEVANT DRIVERS CHANGE – PARTICULARLY THOSE WHERE WE AS AN INDUSTRY HAVE THE GREATEST OPPORTUNITY TO INFLUENCE</a:t>
            </a:r>
          </a:p>
          <a:p>
            <a:pPr marL="171450" indent="-171450">
              <a:buFont typeface="Arial" panose="020B0604020202020204" pitchFamily="34" charset="0"/>
              <a:buChar char="•"/>
            </a:pPr>
            <a:endParaRPr lang="en-US" sz="1600" baseline="0" dirty="0"/>
          </a:p>
          <a:p>
            <a:pPr marL="231775" indent="-231775">
              <a:lnSpc>
                <a:spcPct val="90000"/>
              </a:lnSpc>
              <a:spcBef>
                <a:spcPts val="900"/>
              </a:spcBef>
              <a:buClr>
                <a:srgbClr val="9B1717"/>
              </a:buClr>
              <a:buFont typeface="Arial" panose="020B0604020202020204" pitchFamily="34" charset="0"/>
              <a:buChar char="•"/>
            </a:pPr>
            <a:r>
              <a:rPr lang="en-US" sz="1600" b="1" cap="all" baseline="0" dirty="0">
                <a:latin typeface="Arial" panose="020B0604020202020204" pitchFamily="34" charset="0"/>
                <a:cs typeface="Arial" panose="020B0604020202020204" pitchFamily="34" charset="0"/>
              </a:rPr>
              <a:t>Technology adoption: </a:t>
            </a:r>
            <a:r>
              <a:rPr lang="en-US" sz="1600" cap="all" baseline="0" dirty="0">
                <a:latin typeface="Arial" panose="020B0604020202020204" pitchFamily="34" charset="0"/>
                <a:cs typeface="Arial" panose="020B0604020202020204" pitchFamily="34" charset="0"/>
              </a:rPr>
              <a:t>the pace and breakthrough nature of technological innovation will heavily impact supply chain assets, processes, and people</a:t>
            </a:r>
          </a:p>
          <a:p>
            <a:pPr marL="231775" indent="-231775">
              <a:lnSpc>
                <a:spcPct val="90000"/>
              </a:lnSpc>
              <a:spcBef>
                <a:spcPts val="900"/>
              </a:spcBef>
              <a:buClr>
                <a:srgbClr val="9B1717"/>
              </a:buClr>
              <a:buFont typeface="Arial" panose="020B0604020202020204" pitchFamily="34" charset="0"/>
              <a:buChar char="•"/>
            </a:pPr>
            <a:r>
              <a:rPr lang="en-US" sz="1600" b="1" cap="all" baseline="0" dirty="0">
                <a:latin typeface="Arial" panose="020B0604020202020204" pitchFamily="34" charset="0"/>
                <a:cs typeface="Arial" panose="020B0604020202020204" pitchFamily="34" charset="0"/>
              </a:rPr>
              <a:t>Operational constraints:</a:t>
            </a:r>
            <a:r>
              <a:rPr lang="en-US" sz="1600" cap="all" baseline="0" dirty="0">
                <a:latin typeface="Arial" panose="020B0604020202020204" pitchFamily="34" charset="0"/>
                <a:cs typeface="Arial" panose="020B0604020202020204" pitchFamily="34" charset="0"/>
              </a:rPr>
              <a:t> regulations and resource scarcity will influence the scope, scale, reach, and ability to perform transportation and logistics activities </a:t>
            </a:r>
          </a:p>
          <a:p>
            <a:pPr marL="171450" indent="-171450">
              <a:buFont typeface="Arial" panose="020B0604020202020204" pitchFamily="34" charset="0"/>
              <a:buChar char="•"/>
            </a:pPr>
            <a:endParaRPr lang="en-US" sz="1600" dirty="0"/>
          </a:p>
        </p:txBody>
      </p:sp>
      <p:sp>
        <p:nvSpPr>
          <p:cNvPr id="4" name="Slide Number Placeholder 3"/>
          <p:cNvSpPr>
            <a:spLocks noGrp="1"/>
          </p:cNvSpPr>
          <p:nvPr>
            <p:ph type="sldNum" sz="quarter" idx="10"/>
          </p:nvPr>
        </p:nvSpPr>
        <p:spPr/>
        <p:txBody>
          <a:bodyPr/>
          <a:lstStyle/>
          <a:p>
            <a:fld id="{CD8BED6B-1323-4740-BE4D-7F2F217F4C59}" type="slidenum">
              <a:rPr lang="en-US" smtClean="0"/>
              <a:t>33</a:t>
            </a:fld>
            <a:endParaRPr lang="en-US" dirty="0"/>
          </a:p>
        </p:txBody>
      </p:sp>
    </p:spTree>
    <p:extLst>
      <p:ext uri="{BB962C8B-B14F-4D97-AF65-F5344CB8AC3E}">
        <p14:creationId xmlns:p14="http://schemas.microsoft.com/office/powerpoint/2010/main" val="1265072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Scenario 1: </a:t>
            </a:r>
            <a:r>
              <a:rPr lang="en-US" sz="1200" b="1" dirty="0" err="1">
                <a:latin typeface="Arial" panose="020B0604020202020204" pitchFamily="34" charset="0"/>
                <a:cs typeface="Arial" panose="020B0604020202020204" pitchFamily="34" charset="0"/>
              </a:rPr>
              <a:t>Cruisin</a:t>
            </a:r>
            <a:r>
              <a:rPr lang="en-US" sz="1200" b="1" dirty="0">
                <a:latin typeface="Arial" panose="020B0604020202020204" pitchFamily="34" charset="0"/>
                <a:cs typeface="Arial" panose="020B0604020202020204" pitchFamily="34" charset="0"/>
              </a:rPr>
              <a:t>’ Down the Highway </a:t>
            </a:r>
            <a:r>
              <a:rPr lang="en-US" sz="1200" dirty="0">
                <a:latin typeface="Arial" panose="020B0604020202020204" pitchFamily="34" charset="0"/>
                <a:cs typeface="Arial" panose="020B0604020202020204" pitchFamily="34" charset="0"/>
              </a:rPr>
              <a:t>– The technology market is truly open. Major motor carriers are able to deploy fully autonomous commercial vehicles for cross-country transport, helping to alleviate congestion. Supply chains are fully integrated. Shippers have more choice of supply and can capture value through better pricing and higher service. Regulators understand and trust technology.</a:t>
            </a:r>
          </a:p>
          <a:p>
            <a:endParaRPr lang="en-US" dirty="0"/>
          </a:p>
        </p:txBody>
      </p:sp>
      <p:sp>
        <p:nvSpPr>
          <p:cNvPr id="4" name="Slide Number Placeholder 3"/>
          <p:cNvSpPr>
            <a:spLocks noGrp="1"/>
          </p:cNvSpPr>
          <p:nvPr>
            <p:ph type="sldNum" sz="quarter" idx="10"/>
          </p:nvPr>
        </p:nvSpPr>
        <p:spPr/>
        <p:txBody>
          <a:bodyPr/>
          <a:lstStyle/>
          <a:p>
            <a:fld id="{CD8BED6B-1323-4740-BE4D-7F2F217F4C59}" type="slidenum">
              <a:rPr lang="en-US" smtClean="0"/>
              <a:t>34</a:t>
            </a:fld>
            <a:endParaRPr lang="en-US" dirty="0"/>
          </a:p>
        </p:txBody>
      </p:sp>
    </p:spTree>
    <p:extLst>
      <p:ext uri="{BB962C8B-B14F-4D97-AF65-F5344CB8AC3E}">
        <p14:creationId xmlns:p14="http://schemas.microsoft.com/office/powerpoint/2010/main" val="4281864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Scenario 2: Stop Signs and Red Lights </a:t>
            </a:r>
            <a:r>
              <a:rPr lang="en-US" sz="1200" dirty="0">
                <a:latin typeface="Arial" panose="020B0604020202020204" pitchFamily="34" charset="0"/>
                <a:cs typeface="Arial" panose="020B0604020202020204" pitchFamily="34" charset="0"/>
              </a:rPr>
              <a:t>- Fierce operational constraints, including a devastating driver shortage, high fuel prices, and regulatory barriers to new technologies such as autonomous vehicles and robotics, deeply affect the transportation industry. Due to regulations, only the strongest and most easily adoptable technologies flourish—and only in the hands of those able to invest for the long term.</a:t>
            </a:r>
          </a:p>
          <a:p>
            <a:endParaRPr lang="en-US" dirty="0"/>
          </a:p>
        </p:txBody>
      </p:sp>
      <p:sp>
        <p:nvSpPr>
          <p:cNvPr id="4" name="Slide Number Placeholder 3"/>
          <p:cNvSpPr>
            <a:spLocks noGrp="1"/>
          </p:cNvSpPr>
          <p:nvPr>
            <p:ph type="sldNum" sz="quarter" idx="10"/>
          </p:nvPr>
        </p:nvSpPr>
        <p:spPr/>
        <p:txBody>
          <a:bodyPr/>
          <a:lstStyle/>
          <a:p>
            <a:fld id="{CD8BED6B-1323-4740-BE4D-7F2F217F4C59}" type="slidenum">
              <a:rPr lang="en-US" smtClean="0"/>
              <a:t>35</a:t>
            </a:fld>
            <a:endParaRPr lang="en-US" dirty="0"/>
          </a:p>
        </p:txBody>
      </p:sp>
    </p:spTree>
    <p:extLst>
      <p:ext uri="{BB962C8B-B14F-4D97-AF65-F5344CB8AC3E}">
        <p14:creationId xmlns:p14="http://schemas.microsoft.com/office/powerpoint/2010/main" val="1423903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Scenario 3: Middle of the Road </a:t>
            </a:r>
            <a:r>
              <a:rPr lang="en-US" sz="1200" dirty="0">
                <a:latin typeface="Arial" panose="020B0604020202020204" pitchFamily="34" charset="0"/>
                <a:cs typeface="Arial" panose="020B0604020202020204" pitchFamily="34" charset="0"/>
              </a:rPr>
              <a:t>- Status quo. Automation capabilities improve incrementally, even with an unconstrained environment. Warehousing facilities are regional or central, as shippers maximize the use of transport to keep total ownership costs down. Customers have a few more choices, but no distinctive competitor emerges. Regulators are business-friendly and rational</a:t>
            </a:r>
            <a:endParaRPr lang="en-US" dirty="0"/>
          </a:p>
        </p:txBody>
      </p:sp>
      <p:sp>
        <p:nvSpPr>
          <p:cNvPr id="4" name="Slide Number Placeholder 3"/>
          <p:cNvSpPr>
            <a:spLocks noGrp="1"/>
          </p:cNvSpPr>
          <p:nvPr>
            <p:ph type="sldNum" sz="quarter" idx="10"/>
          </p:nvPr>
        </p:nvSpPr>
        <p:spPr/>
        <p:txBody>
          <a:bodyPr/>
          <a:lstStyle/>
          <a:p>
            <a:fld id="{CD8BED6B-1323-4740-BE4D-7F2F217F4C59}" type="slidenum">
              <a:rPr lang="en-US" smtClean="0"/>
              <a:t>36</a:t>
            </a:fld>
            <a:endParaRPr lang="en-US" dirty="0"/>
          </a:p>
        </p:txBody>
      </p:sp>
    </p:spTree>
    <p:extLst>
      <p:ext uri="{BB962C8B-B14F-4D97-AF65-F5344CB8AC3E}">
        <p14:creationId xmlns:p14="http://schemas.microsoft.com/office/powerpoint/2010/main" val="2572335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Scenario 4: Dead End Street </a:t>
            </a:r>
            <a:r>
              <a:rPr lang="en-US" sz="1200" dirty="0">
                <a:latin typeface="Arial" panose="020B0604020202020204" pitchFamily="34" charset="0"/>
                <a:cs typeface="Arial" panose="020B0604020202020204" pitchFamily="34" charset="0"/>
              </a:rPr>
              <a:t>- Regulators are inflexible and hinder the entrepreneurial spirit of the US market. The limited technological advancement and increased cost of regulatory compliance shakes out supply markets, creating higher costs for consumers with limited service differentiation. Great expectations remain unmet</a:t>
            </a:r>
            <a:endParaRPr lang="en-US" dirty="0"/>
          </a:p>
        </p:txBody>
      </p:sp>
      <p:sp>
        <p:nvSpPr>
          <p:cNvPr id="4" name="Slide Number Placeholder 3"/>
          <p:cNvSpPr>
            <a:spLocks noGrp="1"/>
          </p:cNvSpPr>
          <p:nvPr>
            <p:ph type="sldNum" sz="quarter" idx="10"/>
          </p:nvPr>
        </p:nvSpPr>
        <p:spPr/>
        <p:txBody>
          <a:bodyPr/>
          <a:lstStyle/>
          <a:p>
            <a:fld id="{CD8BED6B-1323-4740-BE4D-7F2F217F4C59}" type="slidenum">
              <a:rPr lang="en-US" smtClean="0"/>
              <a:t>37</a:t>
            </a:fld>
            <a:endParaRPr lang="en-US" dirty="0"/>
          </a:p>
        </p:txBody>
      </p:sp>
    </p:spTree>
    <p:extLst>
      <p:ext uri="{BB962C8B-B14F-4D97-AF65-F5344CB8AC3E}">
        <p14:creationId xmlns:p14="http://schemas.microsoft.com/office/powerpoint/2010/main" val="429912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xfrm>
            <a:off x="833438" y="696913"/>
            <a:ext cx="5157787" cy="3440112"/>
          </a:xfrm>
          <a:ln/>
        </p:spPr>
      </p:sp>
    </p:spTree>
    <p:extLst>
      <p:ext uri="{BB962C8B-B14F-4D97-AF65-F5344CB8AC3E}">
        <p14:creationId xmlns:p14="http://schemas.microsoft.com/office/powerpoint/2010/main" val="2995860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822325" y="690563"/>
            <a:ext cx="5181600" cy="3454400"/>
          </a:xfrm>
          <a:ln/>
        </p:spPr>
      </p:sp>
      <p:sp>
        <p:nvSpPr>
          <p:cNvPr id="552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Times" pitchFamily="18" charset="0"/>
            </a:endParaRPr>
          </a:p>
        </p:txBody>
      </p:sp>
      <p:sp>
        <p:nvSpPr>
          <p:cNvPr id="10244" name="Slide Number Placeholder 3"/>
          <p:cNvSpPr>
            <a:spLocks noGrp="1"/>
          </p:cNvSpPr>
          <p:nvPr>
            <p:ph type="sldNum" sz="quarter" idx="5"/>
          </p:nvPr>
        </p:nvSpPr>
        <p:spPr/>
        <p:txBody>
          <a:bodyPr/>
          <a:lstStyle/>
          <a:p>
            <a:pPr>
              <a:defRPr/>
            </a:pPr>
            <a:fld id="{DEE64F84-104C-4963-8027-DF9623071FC7}" type="slidenum">
              <a:rPr lang="en-US" smtClean="0">
                <a:solidFill>
                  <a:srgbClr val="000000"/>
                </a:solidFill>
                <a:latin typeface="Times" pitchFamily="18" charset="0"/>
              </a:rPr>
              <a:pPr>
                <a:defRPr/>
              </a:pPr>
              <a:t>38</a:t>
            </a:fld>
            <a:endParaRPr lang="en-US">
              <a:solidFill>
                <a:srgbClr val="000000"/>
              </a:solidFill>
              <a:latin typeface="Times" pitchFamily="18" charset="0"/>
            </a:endParaRPr>
          </a:p>
        </p:txBody>
      </p:sp>
    </p:spTree>
    <p:extLst>
      <p:ext uri="{BB962C8B-B14F-4D97-AF65-F5344CB8AC3E}">
        <p14:creationId xmlns:p14="http://schemas.microsoft.com/office/powerpoint/2010/main" val="214699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0563"/>
            <a:ext cx="5181600" cy="34544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8D116D-3366-4E25-9E64-4A1BE5B3D7F0}" type="slidenum">
              <a:rPr lang="en-US" smtClean="0"/>
              <a:pPr>
                <a:defRPr/>
              </a:pPr>
              <a:t>39</a:t>
            </a:fld>
            <a:endParaRPr lang="en-US"/>
          </a:p>
        </p:txBody>
      </p:sp>
    </p:spTree>
    <p:extLst>
      <p:ext uri="{BB962C8B-B14F-4D97-AF65-F5344CB8AC3E}">
        <p14:creationId xmlns:p14="http://schemas.microsoft.com/office/powerpoint/2010/main" val="2808582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pPr>
                <a:defRPr/>
              </a:pPr>
              <a:t>49</a:t>
            </a:fld>
            <a:endParaRPr lang="en-US" dirty="0"/>
          </a:p>
        </p:txBody>
      </p:sp>
    </p:spTree>
    <p:extLst>
      <p:ext uri="{BB962C8B-B14F-4D97-AF65-F5344CB8AC3E}">
        <p14:creationId xmlns:p14="http://schemas.microsoft.com/office/powerpoint/2010/main" val="1885298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pPr>
                <a:defRPr/>
              </a:pPr>
              <a:t>50</a:t>
            </a:fld>
            <a:endParaRPr lang="en-US" dirty="0"/>
          </a:p>
        </p:txBody>
      </p:sp>
    </p:spTree>
    <p:extLst>
      <p:ext uri="{BB962C8B-B14F-4D97-AF65-F5344CB8AC3E}">
        <p14:creationId xmlns:p14="http://schemas.microsoft.com/office/powerpoint/2010/main" val="701774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pPr>
                <a:defRPr/>
              </a:pPr>
              <a:t>51</a:t>
            </a:fld>
            <a:endParaRPr lang="en-US" dirty="0"/>
          </a:p>
        </p:txBody>
      </p:sp>
    </p:spTree>
    <p:extLst>
      <p:ext uri="{BB962C8B-B14F-4D97-AF65-F5344CB8AC3E}">
        <p14:creationId xmlns:p14="http://schemas.microsoft.com/office/powerpoint/2010/main" val="986369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pPr>
                <a:defRPr/>
              </a:pPr>
              <a:t>52</a:t>
            </a:fld>
            <a:endParaRPr lang="en-US" dirty="0"/>
          </a:p>
        </p:txBody>
      </p:sp>
    </p:spTree>
    <p:extLst>
      <p:ext uri="{BB962C8B-B14F-4D97-AF65-F5344CB8AC3E}">
        <p14:creationId xmlns:p14="http://schemas.microsoft.com/office/powerpoint/2010/main" val="1484560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354">
              <a:defRPr>
                <a:solidFill>
                  <a:schemeClr val="tx1"/>
                </a:solidFill>
                <a:latin typeface="Arial" charset="0"/>
              </a:defRPr>
            </a:lvl1pPr>
            <a:lvl2pPr marL="749894" indent="-288421" defTabSz="929354">
              <a:defRPr>
                <a:solidFill>
                  <a:schemeClr val="tx1"/>
                </a:solidFill>
                <a:latin typeface="Arial" charset="0"/>
              </a:defRPr>
            </a:lvl2pPr>
            <a:lvl3pPr marL="1153681" indent="-230737" defTabSz="929354">
              <a:defRPr>
                <a:solidFill>
                  <a:schemeClr val="tx1"/>
                </a:solidFill>
                <a:latin typeface="Arial" charset="0"/>
              </a:defRPr>
            </a:lvl3pPr>
            <a:lvl4pPr marL="1615155" indent="-230737" defTabSz="929354">
              <a:defRPr>
                <a:solidFill>
                  <a:schemeClr val="tx1"/>
                </a:solidFill>
                <a:latin typeface="Arial" charset="0"/>
              </a:defRPr>
            </a:lvl4pPr>
            <a:lvl5pPr marL="2076626" indent="-230737" defTabSz="929354">
              <a:defRPr>
                <a:solidFill>
                  <a:schemeClr val="tx1"/>
                </a:solidFill>
                <a:latin typeface="Arial" charset="0"/>
              </a:defRPr>
            </a:lvl5pPr>
            <a:lvl6pPr marL="2538099" indent="-230737" defTabSz="929354" eaLnBrk="0" fontAlgn="base" hangingPunct="0">
              <a:spcBef>
                <a:spcPct val="0"/>
              </a:spcBef>
              <a:spcAft>
                <a:spcPct val="0"/>
              </a:spcAft>
              <a:defRPr>
                <a:solidFill>
                  <a:schemeClr val="tx1"/>
                </a:solidFill>
                <a:latin typeface="Arial" charset="0"/>
              </a:defRPr>
            </a:lvl6pPr>
            <a:lvl7pPr marL="2999572" indent="-230737" defTabSz="929354" eaLnBrk="0" fontAlgn="base" hangingPunct="0">
              <a:spcBef>
                <a:spcPct val="0"/>
              </a:spcBef>
              <a:spcAft>
                <a:spcPct val="0"/>
              </a:spcAft>
              <a:defRPr>
                <a:solidFill>
                  <a:schemeClr val="tx1"/>
                </a:solidFill>
                <a:latin typeface="Arial" charset="0"/>
              </a:defRPr>
            </a:lvl7pPr>
            <a:lvl8pPr marL="3461043" indent="-230737" defTabSz="929354" eaLnBrk="0" fontAlgn="base" hangingPunct="0">
              <a:spcBef>
                <a:spcPct val="0"/>
              </a:spcBef>
              <a:spcAft>
                <a:spcPct val="0"/>
              </a:spcAft>
              <a:defRPr>
                <a:solidFill>
                  <a:schemeClr val="tx1"/>
                </a:solidFill>
                <a:latin typeface="Arial" charset="0"/>
              </a:defRPr>
            </a:lvl8pPr>
            <a:lvl9pPr marL="3922516" indent="-230737" defTabSz="929354" eaLnBrk="0" fontAlgn="base" hangingPunct="0">
              <a:spcBef>
                <a:spcPct val="0"/>
              </a:spcBef>
              <a:spcAft>
                <a:spcPct val="0"/>
              </a:spcAft>
              <a:defRPr>
                <a:solidFill>
                  <a:schemeClr val="tx1"/>
                </a:solidFill>
                <a:latin typeface="Arial" charset="0"/>
              </a:defRPr>
            </a:lvl9pPr>
          </a:lstStyle>
          <a:p>
            <a:fld id="{E9F9BF0E-53F9-4843-A470-1248380967AF}" type="slidenum">
              <a:rPr lang="en-US" altLang="en-US" smtClean="0">
                <a:latin typeface="Times New Roman" pitchFamily="18" charset="0"/>
              </a:rPr>
              <a:pPr/>
              <a:t>53</a:t>
            </a:fld>
            <a:endParaRPr lang="en-US" altLang="en-US" dirty="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75" tIns="46487" rIns="92975" bIns="46487"/>
          <a:lstStyle/>
          <a:p>
            <a:r>
              <a:rPr lang="en-US" altLang="en-US" b="1" dirty="0"/>
              <a:t>(Past)</a:t>
            </a:r>
            <a:r>
              <a:rPr lang="en-US" altLang="en-US" dirty="0"/>
              <a:t> The very rapid labor force growth over the 1970s reflected two dramatic changes:  the baby-boom generation reached working age, and it became more common for women to work outside the home.</a:t>
            </a:r>
          </a:p>
          <a:p>
            <a:r>
              <a:rPr lang="en-US" altLang="en-US" dirty="0"/>
              <a:t>Since the 1970s, the labor force has continued to grow, but at a slower rate.  </a:t>
            </a:r>
          </a:p>
          <a:p>
            <a:endParaRPr lang="en-US" altLang="en-US" dirty="0"/>
          </a:p>
          <a:p>
            <a:r>
              <a:rPr lang="en-US" altLang="en-US" b="1" dirty="0"/>
              <a:t>(Future)</a:t>
            </a:r>
            <a:r>
              <a:rPr lang="en-US" altLang="en-US" dirty="0"/>
              <a:t> A substantial slowdown in the pace of labor force growth is projected for the years 2015-25, as the baby-boom generation retires.</a:t>
            </a:r>
          </a:p>
          <a:p>
            <a:endParaRPr lang="en-US" altLang="en-US" dirty="0"/>
          </a:p>
        </p:txBody>
      </p:sp>
    </p:spTree>
    <p:extLst>
      <p:ext uri="{BB962C8B-B14F-4D97-AF65-F5344CB8AC3E}">
        <p14:creationId xmlns:p14="http://schemas.microsoft.com/office/powerpoint/2010/main" val="1597540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pPr>
                <a:defRPr/>
              </a:pPr>
              <a:t>54</a:t>
            </a:fld>
            <a:endParaRPr lang="en-US" dirty="0"/>
          </a:p>
        </p:txBody>
      </p:sp>
    </p:spTree>
    <p:extLst>
      <p:ext uri="{BB962C8B-B14F-4D97-AF65-F5344CB8AC3E}">
        <p14:creationId xmlns:p14="http://schemas.microsoft.com/office/powerpoint/2010/main" val="1841844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6ADA2-AC17-4C86-B5B7-86BFEB4BAA43}" type="slidenum">
              <a:rPr lang="en-US">
                <a:solidFill>
                  <a:srgbClr val="000000"/>
                </a:solidFill>
              </a:rPr>
              <a:pPr/>
              <a:t>59</a:t>
            </a:fld>
            <a:endParaRPr lang="en-US" dirty="0">
              <a:solidFill>
                <a:srgbClr val="000000"/>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27001" y="4422137"/>
            <a:ext cx="5100838" cy="4188153"/>
          </a:xfrm>
        </p:spPr>
        <p:txBody>
          <a:bodyPr/>
          <a:lstStyle/>
          <a:p>
            <a:endParaRPr lang="en-US" dirty="0"/>
          </a:p>
        </p:txBody>
      </p:sp>
    </p:spTree>
    <p:extLst>
      <p:ext uri="{BB962C8B-B14F-4D97-AF65-F5344CB8AC3E}">
        <p14:creationId xmlns:p14="http://schemas.microsoft.com/office/powerpoint/2010/main" val="1122409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D060ED-7B70-4989-B6CA-582EE7E70F65}" type="slidenum">
              <a:rPr lang="en-US" smtClean="0"/>
              <a:pPr>
                <a:defRPr/>
              </a:pPr>
              <a:t>61</a:t>
            </a:fld>
            <a:endParaRPr lang="en-US" dirty="0"/>
          </a:p>
        </p:txBody>
      </p:sp>
    </p:spTree>
    <p:extLst>
      <p:ext uri="{BB962C8B-B14F-4D97-AF65-F5344CB8AC3E}">
        <p14:creationId xmlns:p14="http://schemas.microsoft.com/office/powerpoint/2010/main" val="418941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FEA562-CCA0-4800-92FD-38E2DE78F1E2}" type="slidenum">
              <a:rPr lang="en-US" smtClean="0"/>
              <a:t>9</a:t>
            </a:fld>
            <a:endParaRPr lang="en-US"/>
          </a:p>
        </p:txBody>
      </p:sp>
    </p:spTree>
    <p:extLst>
      <p:ext uri="{BB962C8B-B14F-4D97-AF65-F5344CB8AC3E}">
        <p14:creationId xmlns:p14="http://schemas.microsoft.com/office/powerpoint/2010/main" val="2321246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a:lstStyle/>
          <a:p>
            <a:fld id="{097D3AA1-A29B-4B9C-B873-76CBCA59C628}" type="slidenum">
              <a:rPr lang="en-US" smtClean="0">
                <a:solidFill>
                  <a:srgbClr val="000000"/>
                </a:solidFill>
                <a:ea typeface="ＭＳ Ｐゴシック" pitchFamily="34" charset="-128"/>
              </a:rPr>
              <a:pPr/>
              <a:t>72</a:t>
            </a:fld>
            <a:endParaRPr lang="en-US" dirty="0">
              <a:solidFill>
                <a:srgbClr val="000000"/>
              </a:solidFill>
              <a:ea typeface="ＭＳ Ｐゴシック" pitchFamily="34" charset="-128"/>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a:lstStyle/>
          <a:p>
            <a:pPr eaLnBrk="1" hangingPunct="1">
              <a:spcBef>
                <a:spcPct val="0"/>
              </a:spcBef>
            </a:pPr>
            <a:endParaRPr lang="en-US" dirty="0">
              <a:ea typeface="ＭＳ Ｐゴシック" pitchFamily="34" charset="-128"/>
            </a:endParaRPr>
          </a:p>
        </p:txBody>
      </p:sp>
    </p:spTree>
    <p:extLst>
      <p:ext uri="{BB962C8B-B14F-4D97-AF65-F5344CB8AC3E}">
        <p14:creationId xmlns:p14="http://schemas.microsoft.com/office/powerpoint/2010/main" val="2746774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73085C1-2741-4FA2-B560-7E1C3BFF2AF4}" type="slidenum">
              <a:rPr lang="en-US" smtClean="0">
                <a:latin typeface="Arial" pitchFamily="34" charset="0"/>
                <a:cs typeface="Arial" pitchFamily="34" charset="0"/>
              </a:rPr>
              <a:pPr/>
              <a:t>73</a:t>
            </a:fld>
            <a:endParaRPr lang="en-US" dirty="0">
              <a:latin typeface="Arial" pitchFamily="34" charset="0"/>
              <a:cs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50298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8175" y="760413"/>
            <a:ext cx="5692775" cy="3795712"/>
          </a:xfrm>
        </p:spPr>
      </p:sp>
      <p:sp>
        <p:nvSpPr>
          <p:cNvPr id="3" name="Notes Placeholder 2"/>
          <p:cNvSpPr>
            <a:spLocks noGrp="1"/>
          </p:cNvSpPr>
          <p:nvPr>
            <p:ph type="body" idx="1"/>
          </p:nvPr>
        </p:nvSpPr>
        <p:spPr/>
        <p:txBody>
          <a:bodyPr>
            <a:normAutofit/>
          </a:bodyPr>
          <a:lstStyle/>
          <a:p>
            <a:endParaRPr lang="en-US" sz="1400" dirty="0"/>
          </a:p>
        </p:txBody>
      </p:sp>
    </p:spTree>
    <p:extLst>
      <p:ext uri="{BB962C8B-B14F-4D97-AF65-F5344CB8AC3E}">
        <p14:creationId xmlns:p14="http://schemas.microsoft.com/office/powerpoint/2010/main" val="4064101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272" indent="-111272">
              <a:lnSpc>
                <a:spcPct val="150000"/>
              </a:lnSpc>
              <a:buFont typeface="Arial" panose="020B0604020202020204" pitchFamily="34" charset="0"/>
              <a:buChar char="•"/>
            </a:pPr>
            <a:r>
              <a:rPr lang="en-US" sz="1600" dirty="0"/>
              <a:t>IN 2015 USBLC </a:t>
            </a:r>
            <a:r>
              <a:rPr lang="en-US" sz="1600" u="sng" dirty="0"/>
              <a:t>GREW 2.6% TO $1.4 TRILLION</a:t>
            </a:r>
          </a:p>
          <a:p>
            <a:pPr marL="111272" indent="-111272">
              <a:lnSpc>
                <a:spcPct val="150000"/>
              </a:lnSpc>
              <a:buFont typeface="Arial" panose="020B0604020202020204" pitchFamily="34" charset="0"/>
              <a:buChar char="•"/>
            </a:pPr>
            <a:r>
              <a:rPr lang="en-US" sz="1600" dirty="0"/>
              <a:t>THIS IS A SIGNIFICANTLY SLOWER PACE </a:t>
            </a:r>
            <a:r>
              <a:rPr lang="en-US" sz="1600" b="1" dirty="0"/>
              <a:t>[CLICK] </a:t>
            </a:r>
            <a:r>
              <a:rPr lang="en-US" sz="1600" dirty="0"/>
              <a:t>THAN THE </a:t>
            </a:r>
            <a:r>
              <a:rPr lang="en-US" sz="1600" u="sng" dirty="0"/>
              <a:t>5.1% ANNUAL RATE FROM 2010 TO 2014</a:t>
            </a:r>
          </a:p>
          <a:p>
            <a:pPr marL="111272" indent="-111272">
              <a:lnSpc>
                <a:spcPct val="150000"/>
              </a:lnSpc>
              <a:buFont typeface="Arial" panose="020B0604020202020204" pitchFamily="34" charset="0"/>
              <a:buChar char="•"/>
            </a:pPr>
            <a:r>
              <a:rPr lang="en-US" sz="1600" dirty="0"/>
              <a:t>AS WE’LL GET INTO, THIS IS LARGELY THE RESULT OF TRENDS IN VOLUMES AND RATES  ACROSS VARIOUS MODES</a:t>
            </a:r>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7862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1272" indent="-111272">
              <a:lnSpc>
                <a:spcPct val="150000"/>
              </a:lnSpc>
              <a:buFont typeface="Arial" panose="020B0604020202020204" pitchFamily="34" charset="0"/>
              <a:buChar char="•"/>
            </a:pPr>
            <a:r>
              <a:rPr lang="en-US" sz="1600" dirty="0"/>
              <a:t>AS NOMINAL GDP GREW 3.5%, USBLC </a:t>
            </a:r>
            <a:r>
              <a:rPr lang="en-US" sz="1600" u="sng" dirty="0"/>
              <a:t>DECLINED 6 BASIS POINTS TO 7.85% OF GDP</a:t>
            </a:r>
          </a:p>
          <a:p>
            <a:pPr marL="111272" indent="-111272">
              <a:lnSpc>
                <a:spcPct val="150000"/>
              </a:lnSpc>
              <a:buFont typeface="Arial" panose="020B0604020202020204" pitchFamily="34" charset="0"/>
              <a:buChar char="•"/>
            </a:pPr>
            <a:r>
              <a:rPr lang="en-US" sz="1600" dirty="0"/>
              <a:t>CONTINUING TO HOVER AT </a:t>
            </a:r>
            <a:r>
              <a:rPr lang="en-US" sz="1600" u="sng" dirty="0"/>
              <a:t>5 YEAR TREND OF ~ 7.9% OF GDP</a:t>
            </a:r>
          </a:p>
          <a:p>
            <a:pPr marL="111272" indent="-111272">
              <a:lnSpc>
                <a:spcPct val="150000"/>
              </a:lnSpc>
              <a:buFont typeface="Arial" panose="020B0604020202020204" pitchFamily="34" charset="0"/>
              <a:buChar char="•"/>
            </a:pPr>
            <a:r>
              <a:rPr lang="en-US" sz="1600" dirty="0"/>
              <a:t>WHILE THIS REFLECTS AN IMPROVEMENT IN LOGISTICS EFFICIENCY (COST RATIO), IT IS IMPORTANT TO EXPLORE THE VARIOUS FACTORS UNDERPINNING USBLC COST CHANGES</a:t>
            </a:r>
          </a:p>
          <a:p>
            <a:endParaRPr lang="en-US"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78684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556" indent="-172556">
              <a:lnSpc>
                <a:spcPct val="150000"/>
              </a:lnSpc>
              <a:buFont typeface="Arial" panose="020B0604020202020204" pitchFamily="34" charset="0"/>
              <a:buChar char="•"/>
            </a:pPr>
            <a:r>
              <a:rPr lang="en-US" sz="1600" cap="all" dirty="0"/>
              <a:t>As an opening point it is important to distinguish</a:t>
            </a:r>
          </a:p>
          <a:p>
            <a:pPr marL="632702" lvl="1" indent="-172556">
              <a:lnSpc>
                <a:spcPct val="150000"/>
              </a:lnSpc>
              <a:buFont typeface="Arial" panose="020B0604020202020204" pitchFamily="34" charset="0"/>
              <a:buChar char="•"/>
            </a:pPr>
            <a:r>
              <a:rPr lang="en-US" sz="1600" cap="all" dirty="0"/>
              <a:t>Total business inventory (TBI): the absolute value of inventory held</a:t>
            </a:r>
          </a:p>
          <a:p>
            <a:pPr marL="632702" lvl="1" indent="-172556">
              <a:lnSpc>
                <a:spcPct val="150000"/>
              </a:lnSpc>
              <a:buFont typeface="Arial" panose="020B0604020202020204" pitchFamily="34" charset="0"/>
              <a:buChar char="•"/>
            </a:pPr>
            <a:r>
              <a:rPr lang="en-US" sz="1600" cap="all" dirty="0"/>
              <a:t>Inventory carrying costs (ICC): reflects the cost of holding inventory; the sum of storage costs, cost of capital (Total business inventory value * weighted average cost capital (WACC)) &lt;&lt; e.g., the cost to finance inventory&gt;&gt;, and other costs (insurance, obsolescence, etc.).</a:t>
            </a:r>
          </a:p>
          <a:p>
            <a:pPr marL="172556" indent="-172556">
              <a:lnSpc>
                <a:spcPct val="150000"/>
              </a:lnSpc>
              <a:buFont typeface="Arial" panose="020B0604020202020204" pitchFamily="34" charset="0"/>
              <a:buChar char="•"/>
            </a:pPr>
            <a:endParaRPr lang="en-US" sz="1600" cap="all" dirty="0"/>
          </a:p>
          <a:p>
            <a:pPr marL="172556" indent="-172556">
              <a:lnSpc>
                <a:spcPct val="150000"/>
              </a:lnSpc>
              <a:buFont typeface="Arial" panose="020B0604020202020204" pitchFamily="34" charset="0"/>
              <a:buChar char="•"/>
            </a:pPr>
            <a:r>
              <a:rPr lang="en-US" sz="1600" cap="all" dirty="0"/>
              <a:t>Inventory levels had been rising @ ~5% (’09 to ’14), but </a:t>
            </a:r>
            <a:r>
              <a:rPr lang="en-US" sz="1600" u="sng" cap="all" dirty="0"/>
              <a:t>DECLINED 2% IN ’15 </a:t>
            </a:r>
            <a:r>
              <a:rPr lang="en-US" sz="1600" cap="all" dirty="0"/>
              <a:t>(</a:t>
            </a:r>
            <a:r>
              <a:rPr lang="en-US" sz="1600" i="1" cap="all" dirty="0"/>
              <a:t>NOTE THIS IS A DOWNWARD REVISION FROM THE REPORT EARLIER THIS YEAR</a:t>
            </a:r>
            <a:r>
              <a:rPr lang="en-US" sz="1600" cap="all" dirty="0"/>
              <a:t>). DECLINE DRIVEN BY TWO SECTORS, FARMING AND NONDURABLE GOODS</a:t>
            </a:r>
          </a:p>
          <a:p>
            <a:pPr marL="172556" indent="-172556">
              <a:lnSpc>
                <a:spcPct val="150000"/>
              </a:lnSpc>
              <a:buFont typeface="Arial" panose="020B0604020202020204" pitchFamily="34" charset="0"/>
              <a:buChar char="•"/>
            </a:pPr>
            <a:r>
              <a:rPr lang="en-US" sz="1600" cap="all" dirty="0"/>
              <a:t>Early in the year there was discussion that this inventory trend was portending a negative turn in the economy</a:t>
            </a:r>
          </a:p>
          <a:p>
            <a:pPr marL="172556" indent="-172556">
              <a:lnSpc>
                <a:spcPct val="150000"/>
              </a:lnSpc>
              <a:buFont typeface="Arial" panose="020B0604020202020204" pitchFamily="34" charset="0"/>
              <a:buChar char="•"/>
            </a:pPr>
            <a:r>
              <a:rPr lang="en-US" sz="1600" cap="all" dirty="0"/>
              <a:t>However, What we believe is that this reflects an increased focus on cash and a total cost perspective to supply chain decisions </a:t>
            </a:r>
          </a:p>
          <a:p>
            <a:pPr marL="172556" indent="-172556">
              <a:lnSpc>
                <a:spcPct val="150000"/>
              </a:lnSpc>
              <a:buFont typeface="Arial" panose="020B0604020202020204" pitchFamily="34" charset="0"/>
              <a:buChar char="•"/>
            </a:pPr>
            <a:endParaRPr lang="en-US" sz="1600" cap="all" dirty="0"/>
          </a:p>
          <a:p>
            <a:pPr marL="172556" indent="-172556">
              <a:lnSpc>
                <a:spcPct val="150000"/>
              </a:lnSpc>
              <a:buFont typeface="Arial" panose="020B0604020202020204" pitchFamily="34" charset="0"/>
              <a:buChar char="•"/>
            </a:pPr>
            <a:r>
              <a:rPr lang="en-US" sz="1600" cap="all" dirty="0"/>
              <a:t>over the prior 5 years (2010 to 2014), inventory levels (TBI) grew at an annual rate of 5.4%. This was faster than the rate of GDP growth during the same period. As a result </a:t>
            </a:r>
            <a:r>
              <a:rPr lang="en-US" sz="1600" u="sng" cap="all" dirty="0"/>
              <a:t>TBI grew from 13.6% of GDP to 14.5% of GDP</a:t>
            </a:r>
            <a:r>
              <a:rPr lang="en-US" sz="1600" cap="all" dirty="0"/>
              <a:t>. </a:t>
            </a:r>
          </a:p>
          <a:p>
            <a:pPr marL="172556" indent="-172556">
              <a:lnSpc>
                <a:spcPct val="150000"/>
              </a:lnSpc>
              <a:buFont typeface="Arial" panose="020B0604020202020204" pitchFamily="34" charset="0"/>
              <a:buChar char="•"/>
            </a:pPr>
            <a:r>
              <a:rPr lang="en-US" sz="1600" cap="all" dirty="0"/>
              <a:t>If you recall my earlier comments, 2010 to 2014 was period of declining </a:t>
            </a:r>
            <a:r>
              <a:rPr lang="en-US" sz="1600" cap="all" dirty="0" err="1"/>
              <a:t>wacc</a:t>
            </a:r>
            <a:r>
              <a:rPr lang="en-US" sz="1600" cap="all" dirty="0"/>
              <a:t>. Conclusion, inventory was cheap and companies focused on minimizing other cost elements (e.g., manufacturing costs, transportation)</a:t>
            </a:r>
          </a:p>
          <a:p>
            <a:pPr marL="172556" indent="-172556">
              <a:lnSpc>
                <a:spcPct val="150000"/>
              </a:lnSpc>
              <a:buFont typeface="Arial" panose="020B0604020202020204" pitchFamily="34" charset="0"/>
              <a:buChar char="•"/>
            </a:pPr>
            <a:r>
              <a:rPr lang="en-US" sz="1600" cap="all" dirty="0"/>
              <a:t>However, in 2015 as transportation costs declined and inventory became more expensive, companies pulled back on inventory; levels flattened – despite continued GDP growth, and </a:t>
            </a:r>
            <a:r>
              <a:rPr lang="en-US" sz="1600" u="sng" cap="all" dirty="0"/>
              <a:t>TBI as % of GDP declined to 14.0%; harkening back to pre-Great Recession levels,</a:t>
            </a:r>
            <a:r>
              <a:rPr lang="en-US" sz="1600" cap="all" dirty="0"/>
              <a:t> </a:t>
            </a:r>
          </a:p>
          <a:p>
            <a:pPr marL="172556" indent="-172556">
              <a:lnSpc>
                <a:spcPct val="150000"/>
              </a:lnSpc>
              <a:buFont typeface="Arial" panose="020B0604020202020204" pitchFamily="34" charset="0"/>
              <a:buChar char="•"/>
            </a:pPr>
            <a:r>
              <a:rPr lang="en-US" sz="1600" cap="all" dirty="0"/>
              <a:t>[CLICK] THIS DOWNWARD TREND CONTINUED IN THE FIRST HALF OF 2016</a:t>
            </a:r>
          </a:p>
          <a:p>
            <a:pPr marL="172556" indent="-172556">
              <a:lnSpc>
                <a:spcPct val="150000"/>
              </a:lnSpc>
              <a:buFont typeface="Arial" panose="020B0604020202020204" pitchFamily="34" charset="0"/>
              <a:buChar char="•"/>
            </a:pPr>
            <a:r>
              <a:rPr lang="en-US" sz="1600" cap="all" dirty="0"/>
              <a:t>Looking forward: Increasing costs to hold inventory (WACC and warehousing), coupled with uncertainty regarding the US economy will result in companies continuing to become more efficient (lean) in their deployment of inventory and we would expect inventory levels (TBI) to remain flat or trend down as a percent of GDP. PARTICULARLY IF MOTOR VEHICLE INVENTORY, ONE OF THE FEW SECTORS REFLECTING INCREASED INVENTORY, PULLS BACK</a:t>
            </a:r>
          </a:p>
          <a:p>
            <a:pPr marL="172556" indent="-172556">
              <a:lnSpc>
                <a:spcPct val="150000"/>
              </a:lnSpc>
              <a:buFont typeface="Arial" panose="020B0604020202020204" pitchFamily="34" charset="0"/>
              <a:buChar char="•"/>
            </a:pPr>
            <a:endParaRPr lang="en-US" sz="1600" cap="all" dirty="0"/>
          </a:p>
          <a:p>
            <a:pPr marL="172556" indent="-172556">
              <a:lnSpc>
                <a:spcPct val="150000"/>
              </a:lnSpc>
              <a:buFont typeface="Arial" panose="020B0604020202020204" pitchFamily="34" charset="0"/>
              <a:buChar char="•"/>
            </a:pPr>
            <a:r>
              <a:rPr lang="en-US" sz="1600" cap="all" dirty="0"/>
              <a:t>However, any upward pressure on WACC (e.g., Fed Rate) and warehousing costs (WHICH REMAIN STRONG ON INCREASED ABSORPTION WITH RATES UP 6.6% YEAR-OVER-YEAR)  will likely offset this reduction and net an increase in ICC as % GDP</a:t>
            </a:r>
          </a:p>
          <a:p>
            <a:pPr marL="172556" indent="-172556">
              <a:lnSpc>
                <a:spcPct val="150000"/>
              </a:lnSpc>
              <a:buFont typeface="Arial" panose="020B0604020202020204" pitchFamily="34" charset="0"/>
              <a:buChar char="•"/>
            </a:pPr>
            <a:r>
              <a:rPr lang="en-US" sz="1600" cap="all" dirty="0"/>
              <a:t>Successful companies will overcome </a:t>
            </a:r>
            <a:r>
              <a:rPr lang="en-US" sz="1600" cap="all" dirty="0" err="1"/>
              <a:t>siloed</a:t>
            </a:r>
            <a:r>
              <a:rPr lang="en-US" sz="1600" cap="all" dirty="0"/>
              <a:t> metrics and focus on total landed cost (materials plus manufacturing plus transportation plus inventory carrying costs) to ensure they make the right tradeoffs in a volatile market</a:t>
            </a:r>
          </a:p>
          <a:p>
            <a:pPr marL="172556" indent="-172556">
              <a:lnSpc>
                <a:spcPct val="150000"/>
              </a:lnSpc>
              <a:buFont typeface="Arial" panose="020B0604020202020204" pitchFamily="34" charset="0"/>
              <a:buChar char="•"/>
            </a:pPr>
            <a:endParaRPr lang="en-US" sz="1600" cap="all" dirty="0"/>
          </a:p>
          <a:p>
            <a:pPr>
              <a:lnSpc>
                <a:spcPct val="150000"/>
              </a:lnSpc>
            </a:pPr>
            <a:endParaRPr lang="en-US" sz="1600" cap="all" dirty="0"/>
          </a:p>
          <a:p>
            <a:pPr>
              <a:lnSpc>
                <a:spcPct val="150000"/>
              </a:lnSpc>
            </a:pPr>
            <a:endParaRPr lang="en-US" sz="1600" cap="all" dirty="0"/>
          </a:p>
        </p:txBody>
      </p:sp>
      <p:sp>
        <p:nvSpPr>
          <p:cNvPr id="4" name="Slide Number Placeholder 3"/>
          <p:cNvSpPr>
            <a:spLocks noGrp="1"/>
          </p:cNvSpPr>
          <p:nvPr>
            <p:ph type="sldNum" sz="quarter" idx="10"/>
          </p:nvPr>
        </p:nvSpPr>
        <p:spPr/>
        <p:txBody>
          <a:bodyPr/>
          <a:lstStyle/>
          <a:p>
            <a:fld id="{CD8BED6B-1323-4740-BE4D-7F2F217F4C59}"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536768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972A075-FBD7-45CA-9814-323F6578F524}"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182559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7.emf"/><Relationship Id="rId4" Type="http://schemas.openxmlformats.org/officeDocument/2006/relationships/oleObject" Target="../embeddings/oleObject6.bin"/></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7.emf"/><Relationship Id="rId4" Type="http://schemas.openxmlformats.org/officeDocument/2006/relationships/oleObject" Target="../embeddings/oleObject4.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43000" y="3149600"/>
            <a:ext cx="12954000" cy="1092607"/>
          </a:xfrm>
          <a:prstGeom prst="rect">
            <a:avLst/>
          </a:prstGeom>
        </p:spPr>
        <p:txBody>
          <a:bodyPr wrap="square" lIns="0" tIns="0" rIns="0" bIns="0">
            <a:spAutoFit/>
          </a:bodyPr>
          <a:lstStyle>
            <a:lvl1pPr>
              <a:defRPr/>
            </a:lvl1pPr>
          </a:lstStyle>
          <a:p>
            <a:endParaRPr lang="en-US" dirty="0"/>
          </a:p>
        </p:txBody>
      </p:sp>
      <p:sp>
        <p:nvSpPr>
          <p:cNvPr id="3" name="Holder 3"/>
          <p:cNvSpPr>
            <a:spLocks noGrp="1"/>
          </p:cNvSpPr>
          <p:nvPr>
            <p:ph type="subTitle" idx="4"/>
          </p:nvPr>
        </p:nvSpPr>
        <p:spPr>
          <a:xfrm>
            <a:off x="2286000" y="5689600"/>
            <a:ext cx="10668000" cy="276999"/>
          </a:xfrm>
          <a:prstGeom prst="rect">
            <a:avLst/>
          </a:prstGeom>
        </p:spPr>
        <p:txBody>
          <a:bodyPr wrap="square" lIns="0" tIns="0" rIns="0" bIns="0">
            <a:spAutoFit/>
          </a:bodyPr>
          <a:lstStyle>
            <a:lvl1pPr>
              <a:defRPr/>
            </a:lvl1pPr>
          </a:lstStyle>
          <a:p>
            <a:endParaRPr lang="en-US" dirty="0"/>
          </a:p>
        </p:txBody>
      </p:sp>
      <p:sp>
        <p:nvSpPr>
          <p:cNvPr id="4" name="Holder 4"/>
          <p:cNvSpPr>
            <a:spLocks noGrp="1"/>
          </p:cNvSpPr>
          <p:nvPr>
            <p:ph type="ftr" sz="quarter" idx="5"/>
          </p:nvPr>
        </p:nvSpPr>
        <p:spPr>
          <a:xfrm>
            <a:off x="749312" y="8798702"/>
            <a:ext cx="1329055" cy="489584"/>
          </a:xfrm>
          <a:prstGeom prst="rect">
            <a:avLst/>
          </a:prstGeom>
        </p:spPr>
        <p:txBody>
          <a:bodyPr lIns="0" tIns="0" rIns="0" bIns="0"/>
          <a:lstStyle>
            <a:lvl1pPr>
              <a:defRPr sz="3650" b="1" i="0">
                <a:solidFill>
                  <a:schemeClr val="bg1"/>
                </a:solidFill>
                <a:latin typeface="Graphik Bold"/>
                <a:cs typeface="Graphik Bold"/>
              </a:defRPr>
            </a:lvl1pPr>
          </a:lstStyle>
          <a:p>
            <a:pPr marL="12700">
              <a:lnSpc>
                <a:spcPts val="3850"/>
              </a:lnSpc>
            </a:pPr>
            <a:r>
              <a:rPr lang="en-US" dirty="0"/>
              <a:t>#</a:t>
            </a:r>
            <a:r>
              <a:rPr lang="en-US" spc="15" dirty="0" err="1"/>
              <a:t>S</a:t>
            </a:r>
            <a:r>
              <a:rPr lang="en-US" dirty="0" err="1"/>
              <a:t>ofL</a:t>
            </a:r>
            <a:endParaRPr lang="en-US" dirty="0"/>
          </a:p>
        </p:txBody>
      </p:sp>
      <p:sp>
        <p:nvSpPr>
          <p:cNvPr id="5" name="Holder 5"/>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3/27/2017</a:t>
            </a:fld>
            <a:endParaRPr lang="en-US" dirty="0"/>
          </a:p>
        </p:txBody>
      </p:sp>
      <p:sp>
        <p:nvSpPr>
          <p:cNvPr id="6" name="Holder 6"/>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43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E411EC6A-8515-4316-957C-DB93F04305C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2547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59"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8407826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32000"/>
            <a:ext cx="13716000" cy="74506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436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pitchFamily="34" charset="0"/>
                <a:cs typeface="Arial" pitchFamily="34" charset="0"/>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vl1pPr>
          </a:lstStyle>
          <a:p>
            <a:pPr>
              <a:defRPr/>
            </a:pPr>
            <a:fld id="{084F4514-83B7-4473-AA72-FC251713BF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9860618"/>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a:cs typeface="Arial"/>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atin typeface="Arial"/>
                <a:cs typeface="Arial"/>
              </a:defRPr>
            </a:lvl1pPr>
          </a:lstStyle>
          <a:p>
            <a:pPr>
              <a:defRPr/>
            </a:pPr>
            <a:fld id="{084F4514-83B7-4473-AA72-FC251713BF1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16650158"/>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903111"/>
            <a:ext cx="12954000" cy="1693333"/>
          </a:xfrm>
        </p:spPr>
        <p:txBody>
          <a:bodyPr/>
          <a:lstStyle>
            <a:lvl1pPr>
              <a:defRPr>
                <a:latin typeface="Arial"/>
                <a:cs typeface="Arial"/>
              </a:defRPr>
            </a:lvl1pPr>
          </a:lstStyle>
          <a:p>
            <a:r>
              <a:rPr lang="en-US"/>
              <a:t>Click to edit Master title style</a:t>
            </a:r>
          </a:p>
        </p:txBody>
      </p:sp>
      <p:sp>
        <p:nvSpPr>
          <p:cNvPr id="3" name="Table Placeholder 2"/>
          <p:cNvSpPr>
            <a:spLocks noGrp="1"/>
          </p:cNvSpPr>
          <p:nvPr>
            <p:ph type="tbl" idx="1"/>
          </p:nvPr>
        </p:nvSpPr>
        <p:spPr>
          <a:xfrm>
            <a:off x="1143000" y="2935111"/>
            <a:ext cx="12954000" cy="6096000"/>
          </a:xfrm>
        </p:spPr>
        <p:txBody>
          <a:bodyPr/>
          <a:lstStyle>
            <a:lvl1pPr>
              <a:defRPr>
                <a:latin typeface="Arial"/>
                <a:cs typeface="Arial"/>
              </a:defRPr>
            </a:lvl1pPr>
          </a:lstStyle>
          <a:p>
            <a:pPr lvl="0"/>
            <a:endParaRPr lang="en-US" noProof="0" dirty="0"/>
          </a:p>
        </p:txBody>
      </p:sp>
      <p:sp>
        <p:nvSpPr>
          <p:cNvPr id="4" name="Date Placeholder 3"/>
          <p:cNvSpPr>
            <a:spLocks noGrp="1"/>
          </p:cNvSpPr>
          <p:nvPr>
            <p:ph type="dt" sz="half" idx="10"/>
          </p:nvPr>
        </p:nvSpPr>
        <p:spPr>
          <a:xfrm>
            <a:off x="1143000" y="9256889"/>
            <a:ext cx="3175000" cy="677333"/>
          </a:xfrm>
          <a:prstGeom prst="rect">
            <a:avLst/>
          </a:prstGeom>
        </p:spPr>
        <p:txBody>
          <a:bodyPr vert="horz" wrap="square" lIns="91440" tIns="45720" rIns="91440" bIns="45720" numCol="1" anchor="t" anchorCtr="0" compatLnSpc="1">
            <a:prstTxWarp prst="textNoShape">
              <a:avLst/>
            </a:prstTxWarp>
          </a:bodyPr>
          <a:lstStyle>
            <a:lvl1pPr>
              <a:defRPr sz="1333" b="0" i="1">
                <a:solidFill>
                  <a:srgbClr val="FFFFFF"/>
                </a:solidFill>
                <a:latin typeface="Arial"/>
                <a:cs typeface="Arial"/>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pPr>
              <a:defRPr/>
            </a:pPr>
            <a:fld id="{2A37752C-5620-446A-A2CB-33C3F65F2B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67487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56186"/>
            <a:ext cx="12954000" cy="2177815"/>
          </a:xfrm>
        </p:spPr>
        <p:txBody>
          <a:bodyPr/>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2286000" y="5757334"/>
            <a:ext cx="10668000" cy="2596444"/>
          </a:xfrm>
        </p:spPr>
        <p:txBody>
          <a:bodyPr/>
          <a:lstStyle>
            <a:lvl1pPr marL="0" indent="0" algn="ctr">
              <a:buNone/>
              <a:defRPr>
                <a:latin typeface="Arial"/>
                <a:cs typeface="Arial"/>
              </a:defRPr>
            </a:lvl1pPr>
            <a:lvl2pPr marL="677342" indent="0" algn="ctr">
              <a:buNone/>
              <a:defRPr/>
            </a:lvl2pPr>
            <a:lvl3pPr marL="1354684" indent="0" algn="ctr">
              <a:buNone/>
              <a:defRPr/>
            </a:lvl3pPr>
            <a:lvl4pPr marL="2032025" indent="0" algn="ctr">
              <a:buNone/>
              <a:defRPr/>
            </a:lvl4pPr>
            <a:lvl5pPr marL="2709367" indent="0" algn="ctr">
              <a:buNone/>
              <a:defRPr/>
            </a:lvl5pPr>
            <a:lvl6pPr marL="3386709" indent="0" algn="ctr">
              <a:buNone/>
              <a:defRPr/>
            </a:lvl6pPr>
            <a:lvl7pPr marL="4064051" indent="0" algn="ctr">
              <a:buNone/>
              <a:defRPr/>
            </a:lvl7pPr>
            <a:lvl8pPr marL="4741393" indent="0" algn="ctr">
              <a:buNone/>
              <a:defRPr/>
            </a:lvl8pPr>
            <a:lvl9pPr marL="541873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7409CFE7-2663-4B6B-ADB9-BB8ED952039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8061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B77FDB91-0127-4451-9CD9-ECC5E5EACD7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614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6528741"/>
            <a:ext cx="12954000" cy="2017889"/>
          </a:xfrm>
        </p:spPr>
        <p:txBody>
          <a:bodyPr anchor="t"/>
          <a:lstStyle>
            <a:lvl1pPr algn="l">
              <a:defRPr sz="5926" b="1" cap="a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1203855" y="4306242"/>
            <a:ext cx="12954000" cy="2222499"/>
          </a:xfrm>
        </p:spPr>
        <p:txBody>
          <a:bodyPr anchor="b"/>
          <a:lstStyle>
            <a:lvl1pPr marL="0" indent="0">
              <a:buNone/>
              <a:defRPr sz="2963">
                <a:latin typeface="Arial"/>
                <a:cs typeface="Arial"/>
              </a:defRPr>
            </a:lvl1pPr>
            <a:lvl2pPr marL="677342" indent="0">
              <a:buNone/>
              <a:defRPr sz="2667"/>
            </a:lvl2pPr>
            <a:lvl3pPr marL="1354684" indent="0">
              <a:buNone/>
              <a:defRPr sz="2370"/>
            </a:lvl3pPr>
            <a:lvl4pPr marL="2032025" indent="0">
              <a:buNone/>
              <a:defRPr sz="2074"/>
            </a:lvl4pPr>
            <a:lvl5pPr marL="2709367" indent="0">
              <a:buNone/>
              <a:defRPr sz="2074"/>
            </a:lvl5pPr>
            <a:lvl6pPr marL="3386709" indent="0">
              <a:buNone/>
              <a:defRPr sz="2074"/>
            </a:lvl6pPr>
            <a:lvl7pPr marL="4064051" indent="0">
              <a:buNone/>
              <a:defRPr sz="2074"/>
            </a:lvl7pPr>
            <a:lvl8pPr marL="4741393" indent="0">
              <a:buNone/>
              <a:defRPr sz="2074"/>
            </a:lvl8pPr>
            <a:lvl9pPr marL="5418734" indent="0">
              <a:buNone/>
              <a:defRPr sz="2074"/>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9917DE38-ACE8-4F3E-8AFD-B98B9705C25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42319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43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E411EC6A-8515-4316-957C-DB93F04305C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41711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06871"/>
            <a:ext cx="13716000" cy="1693333"/>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762000" y="2274241"/>
            <a:ext cx="6733647"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4" name="Content Placeholder 3"/>
          <p:cNvSpPr>
            <a:spLocks noGrp="1"/>
          </p:cNvSpPr>
          <p:nvPr>
            <p:ph sz="half" idx="2"/>
          </p:nvPr>
        </p:nvSpPr>
        <p:spPr>
          <a:xfrm>
            <a:off x="762000" y="3222037"/>
            <a:ext cx="6733647"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2274241"/>
            <a:ext cx="6736292"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6" name="Content Placeholder 5"/>
          <p:cNvSpPr>
            <a:spLocks noGrp="1"/>
          </p:cNvSpPr>
          <p:nvPr>
            <p:ph sz="quarter" idx="4"/>
          </p:nvPr>
        </p:nvSpPr>
        <p:spPr>
          <a:xfrm>
            <a:off x="7741709" y="3222037"/>
            <a:ext cx="6736292"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atin typeface="Arial"/>
                <a:cs typeface="Arial"/>
              </a:defRPr>
            </a:lvl1pPr>
          </a:lstStyle>
          <a:p>
            <a:pPr>
              <a:defRPr/>
            </a:pPr>
            <a:fld id="{DCE7A3CB-466D-43F4-9C9C-491A3CC8AB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0541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06871"/>
            <a:ext cx="13716000" cy="1693333"/>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762000" y="2274241"/>
            <a:ext cx="6733647"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4" name="Content Placeholder 3"/>
          <p:cNvSpPr>
            <a:spLocks noGrp="1"/>
          </p:cNvSpPr>
          <p:nvPr>
            <p:ph sz="half" idx="2"/>
          </p:nvPr>
        </p:nvSpPr>
        <p:spPr>
          <a:xfrm>
            <a:off x="762000" y="3222037"/>
            <a:ext cx="6733647"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2274241"/>
            <a:ext cx="6736292"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6" name="Content Placeholder 5"/>
          <p:cNvSpPr>
            <a:spLocks noGrp="1"/>
          </p:cNvSpPr>
          <p:nvPr>
            <p:ph sz="quarter" idx="4"/>
          </p:nvPr>
        </p:nvSpPr>
        <p:spPr>
          <a:xfrm>
            <a:off x="7741709" y="3222037"/>
            <a:ext cx="6736292"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atin typeface="Arial"/>
                <a:cs typeface="Arial"/>
              </a:defRPr>
            </a:lvl1pPr>
          </a:lstStyle>
          <a:p>
            <a:pPr>
              <a:defRPr/>
            </a:pPr>
            <a:fld id="{DCE7A3CB-466D-43F4-9C9C-491A3CC8AB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29941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atin typeface="Arial"/>
                <a:cs typeface="Arial"/>
              </a:defRPr>
            </a:lvl1pPr>
          </a:lstStyle>
          <a:p>
            <a:pPr>
              <a:defRPr/>
            </a:pPr>
            <a:fld id="{BA449DFD-9A07-4E1D-AB4F-703FE1515AB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10737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atin typeface="Arial"/>
                <a:cs typeface="Arial"/>
              </a:defRPr>
            </a:lvl1pPr>
          </a:lstStyle>
          <a:p>
            <a:pPr>
              <a:defRPr/>
            </a:pPr>
            <a:fld id="{C01086A5-F1D4-4C95-8365-2903671FE94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34645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404518"/>
            <a:ext cx="5013855" cy="1721556"/>
          </a:xfrm>
        </p:spPr>
        <p:txBody>
          <a:bodyPr anchor="b"/>
          <a:lstStyle>
            <a:lvl1pPr algn="l">
              <a:defRPr sz="2963" b="1">
                <a:latin typeface="Arial"/>
                <a:cs typeface="Arial"/>
              </a:defRPr>
            </a:lvl1pPr>
          </a:lstStyle>
          <a:p>
            <a:r>
              <a:rPr lang="en-US"/>
              <a:t>Click to edit Master title style</a:t>
            </a:r>
          </a:p>
        </p:txBody>
      </p:sp>
      <p:sp>
        <p:nvSpPr>
          <p:cNvPr id="3" name="Content Placeholder 2"/>
          <p:cNvSpPr>
            <a:spLocks noGrp="1"/>
          </p:cNvSpPr>
          <p:nvPr>
            <p:ph idx="1"/>
          </p:nvPr>
        </p:nvSpPr>
        <p:spPr>
          <a:xfrm>
            <a:off x="5958417" y="404519"/>
            <a:ext cx="8519583" cy="8671279"/>
          </a:xfrm>
        </p:spPr>
        <p:txBody>
          <a:bodyPr/>
          <a:lstStyle>
            <a:lvl1pPr>
              <a:defRPr sz="4741">
                <a:latin typeface="Arial"/>
                <a:cs typeface="Arial"/>
              </a:defRPr>
            </a:lvl1pPr>
            <a:lvl2pPr>
              <a:defRPr sz="4148">
                <a:latin typeface="Arial"/>
                <a:cs typeface="Arial"/>
              </a:defRPr>
            </a:lvl2pPr>
            <a:lvl3pPr>
              <a:defRPr sz="3556">
                <a:latin typeface="Arial"/>
                <a:cs typeface="Arial"/>
              </a:defRPr>
            </a:lvl3pPr>
            <a:lvl4pPr>
              <a:defRPr sz="2963">
                <a:latin typeface="Arial"/>
                <a:cs typeface="Arial"/>
              </a:defRPr>
            </a:lvl4pPr>
            <a:lvl5pPr>
              <a:defRPr sz="2963">
                <a:latin typeface="Arial"/>
                <a:cs typeface="Arial"/>
              </a:defRPr>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2126075"/>
            <a:ext cx="5013855" cy="6949723"/>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0BBB119E-A7BC-425B-9247-4F8BB4B85F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66215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12000"/>
            <a:ext cx="9144000" cy="839612"/>
          </a:xfrm>
        </p:spPr>
        <p:txBody>
          <a:bodyPr anchor="b"/>
          <a:lstStyle>
            <a:lvl1pPr algn="l">
              <a:defRPr sz="2963"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987147" y="907815"/>
            <a:ext cx="9144000" cy="6096000"/>
          </a:xfrm>
        </p:spPr>
        <p:txBody>
          <a:bodyPr/>
          <a:lstStyle>
            <a:lvl1pPr marL="0" indent="0">
              <a:buNone/>
              <a:defRPr sz="4741">
                <a:latin typeface="Arial"/>
                <a:cs typeface="Arial"/>
              </a:defRPr>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pPr lvl="0"/>
            <a:endParaRPr lang="en-US" noProof="0"/>
          </a:p>
        </p:txBody>
      </p:sp>
      <p:sp>
        <p:nvSpPr>
          <p:cNvPr id="4" name="Text Placeholder 3"/>
          <p:cNvSpPr>
            <a:spLocks noGrp="1"/>
          </p:cNvSpPr>
          <p:nvPr>
            <p:ph type="body" sz="half" idx="2"/>
          </p:nvPr>
        </p:nvSpPr>
        <p:spPr>
          <a:xfrm>
            <a:off x="2987147" y="7951612"/>
            <a:ext cx="9144000" cy="1192388"/>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C8E885CF-3F06-4BA2-A8BD-B2444233C3A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08331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EB118D7A-0493-464C-8BB0-6DBA214183A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72668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58500" y="903111"/>
            <a:ext cx="3238500" cy="8128000"/>
          </a:xfrm>
        </p:spPr>
        <p:txBody>
          <a:bodyPr vert="eaVert"/>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a:xfrm>
            <a:off x="1143000" y="903111"/>
            <a:ext cx="9461500" cy="8128000"/>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86AF85C4-43BD-431C-AF1A-8097E5A9AE8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27824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59"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40013120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32000"/>
            <a:ext cx="13716000" cy="74506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049464"/>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pitchFamily="34" charset="0"/>
                <a:cs typeface="Arial" pitchFamily="34" charset="0"/>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vl1pPr>
          </a:lstStyle>
          <a:p>
            <a:pPr>
              <a:defRPr/>
            </a:pPr>
            <a:fld id="{084F4514-83B7-4473-AA72-FC251713BF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89365946"/>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a:cs typeface="Arial"/>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atin typeface="Arial"/>
                <a:cs typeface="Arial"/>
              </a:defRPr>
            </a:lvl1pPr>
          </a:lstStyle>
          <a:p>
            <a:pPr>
              <a:defRPr/>
            </a:pPr>
            <a:fld id="{084F4514-83B7-4473-AA72-FC251713BF1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276594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atin typeface="Arial"/>
                <a:cs typeface="Arial"/>
              </a:defRPr>
            </a:lvl1pPr>
          </a:lstStyle>
          <a:p>
            <a:pPr>
              <a:defRPr/>
            </a:pPr>
            <a:fld id="{BA449DFD-9A07-4E1D-AB4F-703FE1515AB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52984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903111"/>
            <a:ext cx="12954000" cy="1693333"/>
          </a:xfrm>
        </p:spPr>
        <p:txBody>
          <a:bodyPr/>
          <a:lstStyle>
            <a:lvl1pPr>
              <a:defRPr>
                <a:latin typeface="Arial"/>
                <a:cs typeface="Arial"/>
              </a:defRPr>
            </a:lvl1pPr>
          </a:lstStyle>
          <a:p>
            <a:r>
              <a:rPr lang="en-US"/>
              <a:t>Click to edit Master title style</a:t>
            </a:r>
          </a:p>
        </p:txBody>
      </p:sp>
      <p:sp>
        <p:nvSpPr>
          <p:cNvPr id="3" name="Table Placeholder 2"/>
          <p:cNvSpPr>
            <a:spLocks noGrp="1"/>
          </p:cNvSpPr>
          <p:nvPr>
            <p:ph type="tbl" idx="1"/>
          </p:nvPr>
        </p:nvSpPr>
        <p:spPr>
          <a:xfrm>
            <a:off x="1143000" y="2935111"/>
            <a:ext cx="12954000" cy="6096000"/>
          </a:xfrm>
        </p:spPr>
        <p:txBody>
          <a:bodyPr/>
          <a:lstStyle>
            <a:lvl1pPr>
              <a:defRPr>
                <a:latin typeface="Arial"/>
                <a:cs typeface="Arial"/>
              </a:defRPr>
            </a:lvl1pPr>
          </a:lstStyle>
          <a:p>
            <a:pPr lvl="0"/>
            <a:endParaRPr lang="en-US" noProof="0" dirty="0"/>
          </a:p>
        </p:txBody>
      </p:sp>
      <p:sp>
        <p:nvSpPr>
          <p:cNvPr id="4" name="Date Placeholder 3"/>
          <p:cNvSpPr>
            <a:spLocks noGrp="1"/>
          </p:cNvSpPr>
          <p:nvPr>
            <p:ph type="dt" sz="half" idx="10"/>
          </p:nvPr>
        </p:nvSpPr>
        <p:spPr>
          <a:xfrm>
            <a:off x="1143000" y="9256889"/>
            <a:ext cx="3175000" cy="677333"/>
          </a:xfrm>
          <a:prstGeom prst="rect">
            <a:avLst/>
          </a:prstGeom>
        </p:spPr>
        <p:txBody>
          <a:bodyPr vert="horz" wrap="square" lIns="91440" tIns="45720" rIns="91440" bIns="45720" numCol="1" anchor="t" anchorCtr="0" compatLnSpc="1">
            <a:prstTxWarp prst="textNoShape">
              <a:avLst/>
            </a:prstTxWarp>
          </a:bodyPr>
          <a:lstStyle>
            <a:lvl1pPr>
              <a:defRPr sz="1333" b="0" i="1">
                <a:solidFill>
                  <a:srgbClr val="FFFFFF"/>
                </a:solidFill>
                <a:latin typeface="Arial"/>
                <a:cs typeface="Arial"/>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pPr>
              <a:defRPr/>
            </a:pPr>
            <a:fld id="{2A37752C-5620-446A-A2CB-33C3F65F2B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847928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56186"/>
            <a:ext cx="12954000" cy="2177815"/>
          </a:xfrm>
        </p:spPr>
        <p:txBody>
          <a:bodyPr/>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2286000" y="5757334"/>
            <a:ext cx="10668000" cy="2596444"/>
          </a:xfrm>
        </p:spPr>
        <p:txBody>
          <a:bodyPr/>
          <a:lstStyle>
            <a:lvl1pPr marL="0" indent="0" algn="ctr">
              <a:buNone/>
              <a:defRPr>
                <a:latin typeface="Arial"/>
                <a:cs typeface="Arial"/>
              </a:defRPr>
            </a:lvl1pPr>
            <a:lvl2pPr marL="677342" indent="0" algn="ctr">
              <a:buNone/>
              <a:defRPr/>
            </a:lvl2pPr>
            <a:lvl3pPr marL="1354684" indent="0" algn="ctr">
              <a:buNone/>
              <a:defRPr/>
            </a:lvl3pPr>
            <a:lvl4pPr marL="2032025" indent="0" algn="ctr">
              <a:buNone/>
              <a:defRPr/>
            </a:lvl4pPr>
            <a:lvl5pPr marL="2709367" indent="0" algn="ctr">
              <a:buNone/>
              <a:defRPr/>
            </a:lvl5pPr>
            <a:lvl6pPr marL="3386709" indent="0" algn="ctr">
              <a:buNone/>
              <a:defRPr/>
            </a:lvl6pPr>
            <a:lvl7pPr marL="4064051" indent="0" algn="ctr">
              <a:buNone/>
              <a:defRPr/>
            </a:lvl7pPr>
            <a:lvl8pPr marL="4741393" indent="0" algn="ctr">
              <a:buNone/>
              <a:defRPr/>
            </a:lvl8pPr>
            <a:lvl9pPr marL="541873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7409CFE7-2663-4B6B-ADB9-BB8ED952039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63029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B77FDB91-0127-4451-9CD9-ECC5E5EACD7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92656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6528741"/>
            <a:ext cx="12954000" cy="2017889"/>
          </a:xfrm>
        </p:spPr>
        <p:txBody>
          <a:bodyPr anchor="t"/>
          <a:lstStyle>
            <a:lvl1pPr algn="l">
              <a:defRPr sz="5926" b="1" cap="a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1203855" y="4306242"/>
            <a:ext cx="12954000" cy="2222499"/>
          </a:xfrm>
        </p:spPr>
        <p:txBody>
          <a:bodyPr anchor="b"/>
          <a:lstStyle>
            <a:lvl1pPr marL="0" indent="0">
              <a:buNone/>
              <a:defRPr sz="2963">
                <a:latin typeface="Arial"/>
                <a:cs typeface="Arial"/>
              </a:defRPr>
            </a:lvl1pPr>
            <a:lvl2pPr marL="677342" indent="0">
              <a:buNone/>
              <a:defRPr sz="2667"/>
            </a:lvl2pPr>
            <a:lvl3pPr marL="1354684" indent="0">
              <a:buNone/>
              <a:defRPr sz="2370"/>
            </a:lvl3pPr>
            <a:lvl4pPr marL="2032025" indent="0">
              <a:buNone/>
              <a:defRPr sz="2074"/>
            </a:lvl4pPr>
            <a:lvl5pPr marL="2709367" indent="0">
              <a:buNone/>
              <a:defRPr sz="2074"/>
            </a:lvl5pPr>
            <a:lvl6pPr marL="3386709" indent="0">
              <a:buNone/>
              <a:defRPr sz="2074"/>
            </a:lvl6pPr>
            <a:lvl7pPr marL="4064051" indent="0">
              <a:buNone/>
              <a:defRPr sz="2074"/>
            </a:lvl7pPr>
            <a:lvl8pPr marL="4741393" indent="0">
              <a:buNone/>
              <a:defRPr sz="2074"/>
            </a:lvl8pPr>
            <a:lvl9pPr marL="5418734" indent="0">
              <a:buNone/>
              <a:defRPr sz="2074"/>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9917DE38-ACE8-4F3E-8AFD-B98B9705C25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09029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43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E411EC6A-8515-4316-957C-DB93F04305C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91510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06871"/>
            <a:ext cx="13716000" cy="1693333"/>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762000" y="2274241"/>
            <a:ext cx="6733647"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4" name="Content Placeholder 3"/>
          <p:cNvSpPr>
            <a:spLocks noGrp="1"/>
          </p:cNvSpPr>
          <p:nvPr>
            <p:ph sz="half" idx="2"/>
          </p:nvPr>
        </p:nvSpPr>
        <p:spPr>
          <a:xfrm>
            <a:off x="762000" y="3222037"/>
            <a:ext cx="6733647"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2274241"/>
            <a:ext cx="6736292"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6" name="Content Placeholder 5"/>
          <p:cNvSpPr>
            <a:spLocks noGrp="1"/>
          </p:cNvSpPr>
          <p:nvPr>
            <p:ph sz="quarter" idx="4"/>
          </p:nvPr>
        </p:nvSpPr>
        <p:spPr>
          <a:xfrm>
            <a:off x="7741709" y="3222037"/>
            <a:ext cx="6736292"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atin typeface="Arial"/>
                <a:cs typeface="Arial"/>
              </a:defRPr>
            </a:lvl1pPr>
          </a:lstStyle>
          <a:p>
            <a:pPr>
              <a:defRPr/>
            </a:pPr>
            <a:fld id="{DCE7A3CB-466D-43F4-9C9C-491A3CC8AB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65850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atin typeface="Arial"/>
                <a:cs typeface="Arial"/>
              </a:defRPr>
            </a:lvl1pPr>
          </a:lstStyle>
          <a:p>
            <a:pPr>
              <a:defRPr/>
            </a:pPr>
            <a:fld id="{BA449DFD-9A07-4E1D-AB4F-703FE1515AB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02511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atin typeface="Arial"/>
                <a:cs typeface="Arial"/>
              </a:defRPr>
            </a:lvl1pPr>
          </a:lstStyle>
          <a:p>
            <a:pPr>
              <a:defRPr/>
            </a:pPr>
            <a:fld id="{C01086A5-F1D4-4C95-8365-2903671FE94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93545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404518"/>
            <a:ext cx="5013855" cy="1721556"/>
          </a:xfrm>
        </p:spPr>
        <p:txBody>
          <a:bodyPr anchor="b"/>
          <a:lstStyle>
            <a:lvl1pPr algn="l">
              <a:defRPr sz="2963" b="1">
                <a:latin typeface="Arial"/>
                <a:cs typeface="Arial"/>
              </a:defRPr>
            </a:lvl1pPr>
          </a:lstStyle>
          <a:p>
            <a:r>
              <a:rPr lang="en-US"/>
              <a:t>Click to edit Master title style</a:t>
            </a:r>
          </a:p>
        </p:txBody>
      </p:sp>
      <p:sp>
        <p:nvSpPr>
          <p:cNvPr id="3" name="Content Placeholder 2"/>
          <p:cNvSpPr>
            <a:spLocks noGrp="1"/>
          </p:cNvSpPr>
          <p:nvPr>
            <p:ph idx="1"/>
          </p:nvPr>
        </p:nvSpPr>
        <p:spPr>
          <a:xfrm>
            <a:off x="5958417" y="404519"/>
            <a:ext cx="8519583" cy="8671279"/>
          </a:xfrm>
        </p:spPr>
        <p:txBody>
          <a:bodyPr/>
          <a:lstStyle>
            <a:lvl1pPr>
              <a:defRPr sz="4741">
                <a:latin typeface="Arial"/>
                <a:cs typeface="Arial"/>
              </a:defRPr>
            </a:lvl1pPr>
            <a:lvl2pPr>
              <a:defRPr sz="4148">
                <a:latin typeface="Arial"/>
                <a:cs typeface="Arial"/>
              </a:defRPr>
            </a:lvl2pPr>
            <a:lvl3pPr>
              <a:defRPr sz="3556">
                <a:latin typeface="Arial"/>
                <a:cs typeface="Arial"/>
              </a:defRPr>
            </a:lvl3pPr>
            <a:lvl4pPr>
              <a:defRPr sz="2963">
                <a:latin typeface="Arial"/>
                <a:cs typeface="Arial"/>
              </a:defRPr>
            </a:lvl4pPr>
            <a:lvl5pPr>
              <a:defRPr sz="2963">
                <a:latin typeface="Arial"/>
                <a:cs typeface="Arial"/>
              </a:defRPr>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2126075"/>
            <a:ext cx="5013855" cy="6949723"/>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0BBB119E-A7BC-425B-9247-4F8BB4B85F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629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12000"/>
            <a:ext cx="9144000" cy="839612"/>
          </a:xfrm>
        </p:spPr>
        <p:txBody>
          <a:bodyPr anchor="b"/>
          <a:lstStyle>
            <a:lvl1pPr algn="l">
              <a:defRPr sz="2963"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987147" y="907815"/>
            <a:ext cx="9144000" cy="6096000"/>
          </a:xfrm>
        </p:spPr>
        <p:txBody>
          <a:bodyPr/>
          <a:lstStyle>
            <a:lvl1pPr marL="0" indent="0">
              <a:buNone/>
              <a:defRPr sz="4741">
                <a:latin typeface="Arial"/>
                <a:cs typeface="Arial"/>
              </a:defRPr>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pPr lvl="0"/>
            <a:endParaRPr lang="en-US" noProof="0"/>
          </a:p>
        </p:txBody>
      </p:sp>
      <p:sp>
        <p:nvSpPr>
          <p:cNvPr id="4" name="Text Placeholder 3"/>
          <p:cNvSpPr>
            <a:spLocks noGrp="1"/>
          </p:cNvSpPr>
          <p:nvPr>
            <p:ph type="body" sz="half" idx="2"/>
          </p:nvPr>
        </p:nvSpPr>
        <p:spPr>
          <a:xfrm>
            <a:off x="2987147" y="7951612"/>
            <a:ext cx="9144000" cy="1192388"/>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C8E885CF-3F06-4BA2-A8BD-B2444233C3A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3189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atin typeface="Arial"/>
                <a:cs typeface="Arial"/>
              </a:defRPr>
            </a:lvl1pPr>
          </a:lstStyle>
          <a:p>
            <a:pPr>
              <a:defRPr/>
            </a:pPr>
            <a:fld id="{C01086A5-F1D4-4C95-8365-2903671FE94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4061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EB118D7A-0493-464C-8BB0-6DBA214183A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1519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58500" y="903111"/>
            <a:ext cx="3238500" cy="8128000"/>
          </a:xfrm>
        </p:spPr>
        <p:txBody>
          <a:bodyPr vert="eaVert"/>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a:xfrm>
            <a:off x="1143000" y="903111"/>
            <a:ext cx="9461500" cy="8128000"/>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86AF85C4-43BD-431C-AF1A-8097E5A9AE8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80820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59"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4389671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32000"/>
            <a:ext cx="13716000" cy="74506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69306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pitchFamily="34" charset="0"/>
                <a:cs typeface="Arial" pitchFamily="34" charset="0"/>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vl1pPr>
          </a:lstStyle>
          <a:p>
            <a:pPr>
              <a:defRPr/>
            </a:pPr>
            <a:fld id="{084F4514-83B7-4473-AA72-FC251713BF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2021589"/>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a:cs typeface="Arial"/>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atin typeface="Arial"/>
                <a:cs typeface="Arial"/>
              </a:defRPr>
            </a:lvl1pPr>
          </a:lstStyle>
          <a:p>
            <a:pPr>
              <a:defRPr/>
            </a:pPr>
            <a:fld id="{084F4514-83B7-4473-AA72-FC251713BF1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31896653"/>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903111"/>
            <a:ext cx="12954000" cy="1693333"/>
          </a:xfrm>
        </p:spPr>
        <p:txBody>
          <a:bodyPr/>
          <a:lstStyle>
            <a:lvl1pPr>
              <a:defRPr>
                <a:latin typeface="Arial"/>
                <a:cs typeface="Arial"/>
              </a:defRPr>
            </a:lvl1pPr>
          </a:lstStyle>
          <a:p>
            <a:r>
              <a:rPr lang="en-US"/>
              <a:t>Click to edit Master title style</a:t>
            </a:r>
          </a:p>
        </p:txBody>
      </p:sp>
      <p:sp>
        <p:nvSpPr>
          <p:cNvPr id="3" name="Table Placeholder 2"/>
          <p:cNvSpPr>
            <a:spLocks noGrp="1"/>
          </p:cNvSpPr>
          <p:nvPr>
            <p:ph type="tbl" idx="1"/>
          </p:nvPr>
        </p:nvSpPr>
        <p:spPr>
          <a:xfrm>
            <a:off x="1143000" y="2935111"/>
            <a:ext cx="12954000" cy="6096000"/>
          </a:xfrm>
        </p:spPr>
        <p:txBody>
          <a:bodyPr/>
          <a:lstStyle>
            <a:lvl1pPr>
              <a:defRPr>
                <a:latin typeface="Arial"/>
                <a:cs typeface="Arial"/>
              </a:defRPr>
            </a:lvl1pPr>
          </a:lstStyle>
          <a:p>
            <a:pPr lvl="0"/>
            <a:endParaRPr lang="en-US" noProof="0" dirty="0"/>
          </a:p>
        </p:txBody>
      </p:sp>
      <p:sp>
        <p:nvSpPr>
          <p:cNvPr id="4" name="Date Placeholder 3"/>
          <p:cNvSpPr>
            <a:spLocks noGrp="1"/>
          </p:cNvSpPr>
          <p:nvPr>
            <p:ph type="dt" sz="half" idx="10"/>
          </p:nvPr>
        </p:nvSpPr>
        <p:spPr>
          <a:xfrm>
            <a:off x="1143000" y="9256889"/>
            <a:ext cx="3175000" cy="677333"/>
          </a:xfrm>
          <a:prstGeom prst="rect">
            <a:avLst/>
          </a:prstGeom>
        </p:spPr>
        <p:txBody>
          <a:bodyPr vert="horz" wrap="square" lIns="91440" tIns="45720" rIns="91440" bIns="45720" numCol="1" anchor="t" anchorCtr="0" compatLnSpc="1">
            <a:prstTxWarp prst="textNoShape">
              <a:avLst/>
            </a:prstTxWarp>
          </a:bodyPr>
          <a:lstStyle>
            <a:lvl1pPr>
              <a:defRPr sz="1333" b="0" i="1">
                <a:solidFill>
                  <a:srgbClr val="FFFFFF"/>
                </a:solidFill>
                <a:latin typeface="Arial"/>
                <a:cs typeface="Arial"/>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pPr>
              <a:defRPr/>
            </a:pPr>
            <a:fld id="{2A37752C-5620-446A-A2CB-33C3F65F2B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44641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56186"/>
            <a:ext cx="12954000" cy="2177815"/>
          </a:xfrm>
        </p:spPr>
        <p:txBody>
          <a:bodyPr/>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2286000" y="5757334"/>
            <a:ext cx="10668000" cy="2596444"/>
          </a:xfrm>
        </p:spPr>
        <p:txBody>
          <a:bodyPr/>
          <a:lstStyle>
            <a:lvl1pPr marL="0" indent="0" algn="ctr">
              <a:buNone/>
              <a:defRPr>
                <a:latin typeface="Arial"/>
                <a:cs typeface="Arial"/>
              </a:defRPr>
            </a:lvl1pPr>
            <a:lvl2pPr marL="677342" indent="0" algn="ctr">
              <a:buNone/>
              <a:defRPr/>
            </a:lvl2pPr>
            <a:lvl3pPr marL="1354684" indent="0" algn="ctr">
              <a:buNone/>
              <a:defRPr/>
            </a:lvl3pPr>
            <a:lvl4pPr marL="2032025" indent="0" algn="ctr">
              <a:buNone/>
              <a:defRPr/>
            </a:lvl4pPr>
            <a:lvl5pPr marL="2709367" indent="0" algn="ctr">
              <a:buNone/>
              <a:defRPr/>
            </a:lvl5pPr>
            <a:lvl6pPr marL="3386709" indent="0" algn="ctr">
              <a:buNone/>
              <a:defRPr/>
            </a:lvl6pPr>
            <a:lvl7pPr marL="4064051" indent="0" algn="ctr">
              <a:buNone/>
              <a:defRPr/>
            </a:lvl7pPr>
            <a:lvl8pPr marL="4741393" indent="0" algn="ctr">
              <a:buNone/>
              <a:defRPr/>
            </a:lvl8pPr>
            <a:lvl9pPr marL="541873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7409CFE7-2663-4B6B-ADB9-BB8ED952039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80192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B77FDB91-0127-4451-9CD9-ECC5E5EACD7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94490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6528741"/>
            <a:ext cx="12954000" cy="2017889"/>
          </a:xfrm>
        </p:spPr>
        <p:txBody>
          <a:bodyPr anchor="t"/>
          <a:lstStyle>
            <a:lvl1pPr algn="l">
              <a:defRPr sz="5926" b="1" cap="a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1203855" y="4306242"/>
            <a:ext cx="12954000" cy="2222499"/>
          </a:xfrm>
        </p:spPr>
        <p:txBody>
          <a:bodyPr anchor="b"/>
          <a:lstStyle>
            <a:lvl1pPr marL="0" indent="0">
              <a:buNone/>
              <a:defRPr sz="2963">
                <a:latin typeface="Arial"/>
                <a:cs typeface="Arial"/>
              </a:defRPr>
            </a:lvl1pPr>
            <a:lvl2pPr marL="677342" indent="0">
              <a:buNone/>
              <a:defRPr sz="2667"/>
            </a:lvl2pPr>
            <a:lvl3pPr marL="1354684" indent="0">
              <a:buNone/>
              <a:defRPr sz="2370"/>
            </a:lvl3pPr>
            <a:lvl4pPr marL="2032025" indent="0">
              <a:buNone/>
              <a:defRPr sz="2074"/>
            </a:lvl4pPr>
            <a:lvl5pPr marL="2709367" indent="0">
              <a:buNone/>
              <a:defRPr sz="2074"/>
            </a:lvl5pPr>
            <a:lvl6pPr marL="3386709" indent="0">
              <a:buNone/>
              <a:defRPr sz="2074"/>
            </a:lvl6pPr>
            <a:lvl7pPr marL="4064051" indent="0">
              <a:buNone/>
              <a:defRPr sz="2074"/>
            </a:lvl7pPr>
            <a:lvl8pPr marL="4741393" indent="0">
              <a:buNone/>
              <a:defRPr sz="2074"/>
            </a:lvl8pPr>
            <a:lvl9pPr marL="5418734" indent="0">
              <a:buNone/>
              <a:defRPr sz="2074"/>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9917DE38-ACE8-4F3E-8AFD-B98B9705C25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1724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404518"/>
            <a:ext cx="5013855" cy="1721556"/>
          </a:xfrm>
        </p:spPr>
        <p:txBody>
          <a:bodyPr anchor="b"/>
          <a:lstStyle>
            <a:lvl1pPr algn="l">
              <a:defRPr sz="2963" b="1">
                <a:latin typeface="Arial"/>
                <a:cs typeface="Arial"/>
              </a:defRPr>
            </a:lvl1pPr>
          </a:lstStyle>
          <a:p>
            <a:r>
              <a:rPr lang="en-US"/>
              <a:t>Click to edit Master title style</a:t>
            </a:r>
          </a:p>
        </p:txBody>
      </p:sp>
      <p:sp>
        <p:nvSpPr>
          <p:cNvPr id="3" name="Content Placeholder 2"/>
          <p:cNvSpPr>
            <a:spLocks noGrp="1"/>
          </p:cNvSpPr>
          <p:nvPr>
            <p:ph idx="1"/>
          </p:nvPr>
        </p:nvSpPr>
        <p:spPr>
          <a:xfrm>
            <a:off x="5958417" y="404519"/>
            <a:ext cx="8519583" cy="8671279"/>
          </a:xfrm>
        </p:spPr>
        <p:txBody>
          <a:bodyPr/>
          <a:lstStyle>
            <a:lvl1pPr>
              <a:defRPr sz="4741">
                <a:latin typeface="Arial"/>
                <a:cs typeface="Arial"/>
              </a:defRPr>
            </a:lvl1pPr>
            <a:lvl2pPr>
              <a:defRPr sz="4148">
                <a:latin typeface="Arial"/>
                <a:cs typeface="Arial"/>
              </a:defRPr>
            </a:lvl2pPr>
            <a:lvl3pPr>
              <a:defRPr sz="3556">
                <a:latin typeface="Arial"/>
                <a:cs typeface="Arial"/>
              </a:defRPr>
            </a:lvl3pPr>
            <a:lvl4pPr>
              <a:defRPr sz="2963">
                <a:latin typeface="Arial"/>
                <a:cs typeface="Arial"/>
              </a:defRPr>
            </a:lvl4pPr>
            <a:lvl5pPr>
              <a:defRPr sz="2963">
                <a:latin typeface="Arial"/>
                <a:cs typeface="Arial"/>
              </a:defRPr>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2126075"/>
            <a:ext cx="5013855" cy="6949723"/>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0BBB119E-A7BC-425B-9247-4F8BB4B85F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43589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43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E411EC6A-8515-4316-957C-DB93F04305C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18337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06871"/>
            <a:ext cx="13716000" cy="1693333"/>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762000" y="2274241"/>
            <a:ext cx="6733647"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4" name="Content Placeholder 3"/>
          <p:cNvSpPr>
            <a:spLocks noGrp="1"/>
          </p:cNvSpPr>
          <p:nvPr>
            <p:ph sz="half" idx="2"/>
          </p:nvPr>
        </p:nvSpPr>
        <p:spPr>
          <a:xfrm>
            <a:off x="762000" y="3222037"/>
            <a:ext cx="6733647"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2274241"/>
            <a:ext cx="6736292"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6" name="Content Placeholder 5"/>
          <p:cNvSpPr>
            <a:spLocks noGrp="1"/>
          </p:cNvSpPr>
          <p:nvPr>
            <p:ph sz="quarter" idx="4"/>
          </p:nvPr>
        </p:nvSpPr>
        <p:spPr>
          <a:xfrm>
            <a:off x="7741709" y="3222037"/>
            <a:ext cx="6736292"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atin typeface="Arial"/>
                <a:cs typeface="Arial"/>
              </a:defRPr>
            </a:lvl1pPr>
          </a:lstStyle>
          <a:p>
            <a:pPr>
              <a:defRPr/>
            </a:pPr>
            <a:fld id="{DCE7A3CB-466D-43F4-9C9C-491A3CC8AB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44308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atin typeface="Arial"/>
                <a:cs typeface="Arial"/>
              </a:defRPr>
            </a:lvl1pPr>
          </a:lstStyle>
          <a:p>
            <a:pPr>
              <a:defRPr/>
            </a:pPr>
            <a:fld id="{BA449DFD-9A07-4E1D-AB4F-703FE1515AB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68025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atin typeface="Arial"/>
                <a:cs typeface="Arial"/>
              </a:defRPr>
            </a:lvl1pPr>
          </a:lstStyle>
          <a:p>
            <a:pPr>
              <a:defRPr/>
            </a:pPr>
            <a:fld id="{C01086A5-F1D4-4C95-8365-2903671FE94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78840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404518"/>
            <a:ext cx="5013855" cy="1721556"/>
          </a:xfrm>
        </p:spPr>
        <p:txBody>
          <a:bodyPr anchor="b"/>
          <a:lstStyle>
            <a:lvl1pPr algn="l">
              <a:defRPr sz="2963" b="1">
                <a:latin typeface="Arial"/>
                <a:cs typeface="Arial"/>
              </a:defRPr>
            </a:lvl1pPr>
          </a:lstStyle>
          <a:p>
            <a:r>
              <a:rPr lang="en-US"/>
              <a:t>Click to edit Master title style</a:t>
            </a:r>
          </a:p>
        </p:txBody>
      </p:sp>
      <p:sp>
        <p:nvSpPr>
          <p:cNvPr id="3" name="Content Placeholder 2"/>
          <p:cNvSpPr>
            <a:spLocks noGrp="1"/>
          </p:cNvSpPr>
          <p:nvPr>
            <p:ph idx="1"/>
          </p:nvPr>
        </p:nvSpPr>
        <p:spPr>
          <a:xfrm>
            <a:off x="5958417" y="404519"/>
            <a:ext cx="8519583" cy="8671279"/>
          </a:xfrm>
        </p:spPr>
        <p:txBody>
          <a:bodyPr/>
          <a:lstStyle>
            <a:lvl1pPr>
              <a:defRPr sz="4741">
                <a:latin typeface="Arial"/>
                <a:cs typeface="Arial"/>
              </a:defRPr>
            </a:lvl1pPr>
            <a:lvl2pPr>
              <a:defRPr sz="4148">
                <a:latin typeface="Arial"/>
                <a:cs typeface="Arial"/>
              </a:defRPr>
            </a:lvl2pPr>
            <a:lvl3pPr>
              <a:defRPr sz="3556">
                <a:latin typeface="Arial"/>
                <a:cs typeface="Arial"/>
              </a:defRPr>
            </a:lvl3pPr>
            <a:lvl4pPr>
              <a:defRPr sz="2963">
                <a:latin typeface="Arial"/>
                <a:cs typeface="Arial"/>
              </a:defRPr>
            </a:lvl4pPr>
            <a:lvl5pPr>
              <a:defRPr sz="2963">
                <a:latin typeface="Arial"/>
                <a:cs typeface="Arial"/>
              </a:defRPr>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2126075"/>
            <a:ext cx="5013855" cy="6949723"/>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0BBB119E-A7BC-425B-9247-4F8BB4B85F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56377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12000"/>
            <a:ext cx="9144000" cy="839612"/>
          </a:xfrm>
        </p:spPr>
        <p:txBody>
          <a:bodyPr anchor="b"/>
          <a:lstStyle>
            <a:lvl1pPr algn="l">
              <a:defRPr sz="2963"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987147" y="907815"/>
            <a:ext cx="9144000" cy="6096000"/>
          </a:xfrm>
        </p:spPr>
        <p:txBody>
          <a:bodyPr/>
          <a:lstStyle>
            <a:lvl1pPr marL="0" indent="0">
              <a:buNone/>
              <a:defRPr sz="4741">
                <a:latin typeface="Arial"/>
                <a:cs typeface="Arial"/>
              </a:defRPr>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pPr lvl="0"/>
            <a:endParaRPr lang="en-US" noProof="0"/>
          </a:p>
        </p:txBody>
      </p:sp>
      <p:sp>
        <p:nvSpPr>
          <p:cNvPr id="4" name="Text Placeholder 3"/>
          <p:cNvSpPr>
            <a:spLocks noGrp="1"/>
          </p:cNvSpPr>
          <p:nvPr>
            <p:ph type="body" sz="half" idx="2"/>
          </p:nvPr>
        </p:nvSpPr>
        <p:spPr>
          <a:xfrm>
            <a:off x="2987147" y="7951612"/>
            <a:ext cx="9144000" cy="1192388"/>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C8E885CF-3F06-4BA2-A8BD-B2444233C3A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56967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EB118D7A-0493-464C-8BB0-6DBA214183A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6418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58500" y="903111"/>
            <a:ext cx="3238500" cy="8128000"/>
          </a:xfrm>
        </p:spPr>
        <p:txBody>
          <a:bodyPr vert="eaVert"/>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a:xfrm>
            <a:off x="1143000" y="903111"/>
            <a:ext cx="9461500" cy="8128000"/>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86AF85C4-43BD-431C-AF1A-8097E5A9AE8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48570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59"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4188754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32000"/>
            <a:ext cx="13716000" cy="74506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67529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12000"/>
            <a:ext cx="9144000" cy="839612"/>
          </a:xfrm>
        </p:spPr>
        <p:txBody>
          <a:bodyPr anchor="b"/>
          <a:lstStyle>
            <a:lvl1pPr algn="l">
              <a:defRPr sz="2963"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987147" y="907815"/>
            <a:ext cx="9144000" cy="6096000"/>
          </a:xfrm>
        </p:spPr>
        <p:txBody>
          <a:bodyPr/>
          <a:lstStyle>
            <a:lvl1pPr marL="0" indent="0">
              <a:buNone/>
              <a:defRPr sz="4741">
                <a:latin typeface="Arial"/>
                <a:cs typeface="Arial"/>
              </a:defRPr>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pPr lvl="0"/>
            <a:endParaRPr lang="en-US" noProof="0"/>
          </a:p>
        </p:txBody>
      </p:sp>
      <p:sp>
        <p:nvSpPr>
          <p:cNvPr id="4" name="Text Placeholder 3"/>
          <p:cNvSpPr>
            <a:spLocks noGrp="1"/>
          </p:cNvSpPr>
          <p:nvPr>
            <p:ph type="body" sz="half" idx="2"/>
          </p:nvPr>
        </p:nvSpPr>
        <p:spPr>
          <a:xfrm>
            <a:off x="2987147" y="7951612"/>
            <a:ext cx="9144000" cy="1192388"/>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C8E885CF-3F06-4BA2-A8BD-B2444233C3A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03470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pitchFamily="34" charset="0"/>
                <a:cs typeface="Arial" pitchFamily="34" charset="0"/>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vl1pPr>
          </a:lstStyle>
          <a:p>
            <a:pPr>
              <a:defRPr/>
            </a:pPr>
            <a:fld id="{084F4514-83B7-4473-AA72-FC251713BF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0475297"/>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a:cs typeface="Arial"/>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atin typeface="Arial"/>
                <a:cs typeface="Arial"/>
              </a:defRPr>
            </a:lvl1pPr>
          </a:lstStyle>
          <a:p>
            <a:pPr>
              <a:defRPr/>
            </a:pPr>
            <a:fld id="{084F4514-83B7-4473-AA72-FC251713BF1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5537733"/>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903111"/>
            <a:ext cx="12954000" cy="1693333"/>
          </a:xfrm>
        </p:spPr>
        <p:txBody>
          <a:bodyPr/>
          <a:lstStyle>
            <a:lvl1pPr>
              <a:defRPr>
                <a:latin typeface="Arial"/>
                <a:cs typeface="Arial"/>
              </a:defRPr>
            </a:lvl1pPr>
          </a:lstStyle>
          <a:p>
            <a:r>
              <a:rPr lang="en-US"/>
              <a:t>Click to edit Master title style</a:t>
            </a:r>
          </a:p>
        </p:txBody>
      </p:sp>
      <p:sp>
        <p:nvSpPr>
          <p:cNvPr id="3" name="Table Placeholder 2"/>
          <p:cNvSpPr>
            <a:spLocks noGrp="1"/>
          </p:cNvSpPr>
          <p:nvPr>
            <p:ph type="tbl" idx="1"/>
          </p:nvPr>
        </p:nvSpPr>
        <p:spPr>
          <a:xfrm>
            <a:off x="1143000" y="2935111"/>
            <a:ext cx="12954000" cy="6096000"/>
          </a:xfrm>
        </p:spPr>
        <p:txBody>
          <a:bodyPr/>
          <a:lstStyle>
            <a:lvl1pPr>
              <a:defRPr>
                <a:latin typeface="Arial"/>
                <a:cs typeface="Arial"/>
              </a:defRPr>
            </a:lvl1pPr>
          </a:lstStyle>
          <a:p>
            <a:pPr lvl="0"/>
            <a:endParaRPr lang="en-US" noProof="0" dirty="0"/>
          </a:p>
        </p:txBody>
      </p:sp>
      <p:sp>
        <p:nvSpPr>
          <p:cNvPr id="4" name="Date Placeholder 3"/>
          <p:cNvSpPr>
            <a:spLocks noGrp="1"/>
          </p:cNvSpPr>
          <p:nvPr>
            <p:ph type="dt" sz="half" idx="10"/>
          </p:nvPr>
        </p:nvSpPr>
        <p:spPr>
          <a:xfrm>
            <a:off x="1143000" y="9256889"/>
            <a:ext cx="3175000" cy="677333"/>
          </a:xfrm>
          <a:prstGeom prst="rect">
            <a:avLst/>
          </a:prstGeom>
        </p:spPr>
        <p:txBody>
          <a:bodyPr vert="horz" wrap="square" lIns="91440" tIns="45720" rIns="91440" bIns="45720" numCol="1" anchor="t" anchorCtr="0" compatLnSpc="1">
            <a:prstTxWarp prst="textNoShape">
              <a:avLst/>
            </a:prstTxWarp>
          </a:bodyPr>
          <a:lstStyle>
            <a:lvl1pPr>
              <a:defRPr sz="1333" b="0" i="1">
                <a:solidFill>
                  <a:srgbClr val="FFFFFF"/>
                </a:solidFill>
                <a:latin typeface="Arial"/>
                <a:cs typeface="Arial"/>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pPr>
              <a:defRPr/>
            </a:pPr>
            <a:fld id="{2A37752C-5620-446A-A2CB-33C3F65F2B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092239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43000" y="3149600"/>
            <a:ext cx="12954000" cy="1092607"/>
          </a:xfrm>
          <a:prstGeom prst="rect">
            <a:avLst/>
          </a:prstGeom>
        </p:spPr>
        <p:txBody>
          <a:bodyPr wrap="square" lIns="0" tIns="0" rIns="0" bIns="0">
            <a:spAutoFit/>
          </a:bodyPr>
          <a:lstStyle>
            <a:lvl1pPr>
              <a:defRPr/>
            </a:lvl1pPr>
          </a:lstStyle>
          <a:p>
            <a:endParaRPr lang="en-US" dirty="0"/>
          </a:p>
        </p:txBody>
      </p:sp>
      <p:sp>
        <p:nvSpPr>
          <p:cNvPr id="3" name="Holder 3"/>
          <p:cNvSpPr>
            <a:spLocks noGrp="1"/>
          </p:cNvSpPr>
          <p:nvPr>
            <p:ph type="subTitle" idx="4"/>
          </p:nvPr>
        </p:nvSpPr>
        <p:spPr>
          <a:xfrm>
            <a:off x="2286000" y="5689600"/>
            <a:ext cx="10668000" cy="276999"/>
          </a:xfrm>
          <a:prstGeom prst="rect">
            <a:avLst/>
          </a:prstGeom>
        </p:spPr>
        <p:txBody>
          <a:bodyPr wrap="square" lIns="0" tIns="0" rIns="0" bIns="0">
            <a:spAutoFit/>
          </a:bodyPr>
          <a:lstStyle>
            <a:lvl1pPr>
              <a:defRPr/>
            </a:lvl1pPr>
          </a:lstStyle>
          <a:p>
            <a:endParaRPr lang="en-US" dirty="0"/>
          </a:p>
        </p:txBody>
      </p:sp>
      <p:sp>
        <p:nvSpPr>
          <p:cNvPr id="4" name="Holder 4"/>
          <p:cNvSpPr>
            <a:spLocks noGrp="1"/>
          </p:cNvSpPr>
          <p:nvPr>
            <p:ph type="ftr" sz="quarter" idx="5"/>
          </p:nvPr>
        </p:nvSpPr>
        <p:spPr>
          <a:xfrm>
            <a:off x="749312" y="8798702"/>
            <a:ext cx="1329055" cy="489584"/>
          </a:xfrm>
          <a:prstGeom prst="rect">
            <a:avLst/>
          </a:prstGeom>
        </p:spPr>
        <p:txBody>
          <a:bodyPr lIns="0" tIns="0" rIns="0" bIns="0"/>
          <a:lstStyle>
            <a:lvl1pPr>
              <a:defRPr sz="3650" b="1" i="0">
                <a:solidFill>
                  <a:schemeClr val="bg1"/>
                </a:solidFill>
                <a:latin typeface="Graphik Bold"/>
                <a:cs typeface="Graphik Bold"/>
              </a:defRPr>
            </a:lvl1pPr>
          </a:lstStyle>
          <a:p>
            <a:pPr marL="12700">
              <a:lnSpc>
                <a:spcPts val="3850"/>
              </a:lnSpc>
            </a:pPr>
            <a:r>
              <a:rPr lang="en-US" dirty="0">
                <a:solidFill>
                  <a:prstClr val="white"/>
                </a:solidFill>
              </a:rPr>
              <a:t>#</a:t>
            </a:r>
            <a:r>
              <a:rPr lang="en-US" spc="15" dirty="0" err="1">
                <a:solidFill>
                  <a:prstClr val="white"/>
                </a:solidFill>
              </a:rPr>
              <a:t>S</a:t>
            </a:r>
            <a:r>
              <a:rPr lang="en-US" dirty="0" err="1">
                <a:solidFill>
                  <a:prstClr val="white"/>
                </a:solidFill>
              </a:rPr>
              <a:t>ofL</a:t>
            </a:r>
            <a:endParaRPr lang="en-US" dirty="0">
              <a:solidFill>
                <a:prstClr val="white"/>
              </a:solidFill>
            </a:endParaRPr>
          </a:p>
        </p:txBody>
      </p:sp>
      <p:sp>
        <p:nvSpPr>
          <p:cNvPr id="5" name="Holder 5"/>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3/27/2017</a:t>
            </a:fld>
            <a:endParaRPr lang="en-US" dirty="0">
              <a:solidFill>
                <a:prstClr val="black">
                  <a:tint val="75000"/>
                </a:prstClr>
              </a:solidFill>
            </a:endParaRPr>
          </a:p>
        </p:txBody>
      </p:sp>
      <p:sp>
        <p:nvSpPr>
          <p:cNvPr id="6" name="Holder 6"/>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4358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778000"/>
            <a:ext cx="15240000" cy="8382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US" dirty="0">
              <a:solidFill>
                <a:prstClr val="black"/>
              </a:solidFill>
            </a:endParaRPr>
          </a:p>
        </p:txBody>
      </p:sp>
      <p:sp>
        <p:nvSpPr>
          <p:cNvPr id="17" name="bk object 17"/>
          <p:cNvSpPr/>
          <p:nvPr/>
        </p:nvSpPr>
        <p:spPr>
          <a:xfrm>
            <a:off x="2474827" y="720290"/>
            <a:ext cx="443865" cy="400050"/>
          </a:xfrm>
          <a:custGeom>
            <a:avLst/>
            <a:gdLst/>
            <a:ahLst/>
            <a:cxnLst/>
            <a:rect l="l" t="t" r="r" b="b"/>
            <a:pathLst>
              <a:path w="443864" h="400050">
                <a:moveTo>
                  <a:pt x="213374" y="0"/>
                </a:moveTo>
                <a:lnTo>
                  <a:pt x="173257" y="5512"/>
                </a:lnTo>
                <a:lnTo>
                  <a:pt x="112074" y="32634"/>
                </a:lnTo>
                <a:lnTo>
                  <a:pt x="47083" y="97728"/>
                </a:lnTo>
                <a:lnTo>
                  <a:pt x="24218" y="141179"/>
                </a:lnTo>
                <a:lnTo>
                  <a:pt x="7011" y="197294"/>
                </a:lnTo>
                <a:lnTo>
                  <a:pt x="0" y="274551"/>
                </a:lnTo>
                <a:lnTo>
                  <a:pt x="6592" y="317906"/>
                </a:lnTo>
                <a:lnTo>
                  <a:pt x="25401" y="356781"/>
                </a:lnTo>
                <a:lnTo>
                  <a:pt x="55453" y="383334"/>
                </a:lnTo>
                <a:lnTo>
                  <a:pt x="92575" y="396846"/>
                </a:lnTo>
                <a:lnTo>
                  <a:pt x="120816" y="399580"/>
                </a:lnTo>
                <a:lnTo>
                  <a:pt x="169923" y="393451"/>
                </a:lnTo>
                <a:lnTo>
                  <a:pt x="206309" y="377496"/>
                </a:lnTo>
                <a:lnTo>
                  <a:pt x="231966" y="357505"/>
                </a:lnTo>
                <a:lnTo>
                  <a:pt x="248883" y="339267"/>
                </a:lnTo>
                <a:lnTo>
                  <a:pt x="376055" y="339267"/>
                </a:lnTo>
                <a:lnTo>
                  <a:pt x="380735" y="316560"/>
                </a:lnTo>
                <a:lnTo>
                  <a:pt x="184557" y="316560"/>
                </a:lnTo>
                <a:lnTo>
                  <a:pt x="177627" y="316353"/>
                </a:lnTo>
                <a:lnTo>
                  <a:pt x="143727" y="291274"/>
                </a:lnTo>
                <a:lnTo>
                  <a:pt x="136342" y="241139"/>
                </a:lnTo>
                <a:lnTo>
                  <a:pt x="138404" y="218562"/>
                </a:lnTo>
                <a:lnTo>
                  <a:pt x="146335" y="180332"/>
                </a:lnTo>
                <a:lnTo>
                  <a:pt x="162089" y="139666"/>
                </a:lnTo>
                <a:lnTo>
                  <a:pt x="192470" y="99504"/>
                </a:lnTo>
                <a:lnTo>
                  <a:pt x="193981" y="98196"/>
                </a:lnTo>
                <a:lnTo>
                  <a:pt x="194349" y="97853"/>
                </a:lnTo>
                <a:lnTo>
                  <a:pt x="195645" y="96735"/>
                </a:lnTo>
                <a:lnTo>
                  <a:pt x="197029" y="95732"/>
                </a:lnTo>
                <a:lnTo>
                  <a:pt x="198362" y="94678"/>
                </a:lnTo>
                <a:lnTo>
                  <a:pt x="244777" y="78237"/>
                </a:lnTo>
                <a:lnTo>
                  <a:pt x="429852" y="78237"/>
                </a:lnTo>
                <a:lnTo>
                  <a:pt x="435251" y="52044"/>
                </a:lnTo>
                <a:lnTo>
                  <a:pt x="308827" y="52044"/>
                </a:lnTo>
                <a:lnTo>
                  <a:pt x="303812" y="45496"/>
                </a:lnTo>
                <a:lnTo>
                  <a:pt x="297246" y="37747"/>
                </a:lnTo>
                <a:lnTo>
                  <a:pt x="266714" y="13451"/>
                </a:lnTo>
                <a:lnTo>
                  <a:pt x="231189" y="1569"/>
                </a:lnTo>
                <a:lnTo>
                  <a:pt x="213374" y="0"/>
                </a:lnTo>
                <a:close/>
              </a:path>
              <a:path w="443864" h="400050">
                <a:moveTo>
                  <a:pt x="376055" y="339267"/>
                </a:moveTo>
                <a:lnTo>
                  <a:pt x="248883" y="339267"/>
                </a:lnTo>
                <a:lnTo>
                  <a:pt x="239828" y="391185"/>
                </a:lnTo>
                <a:lnTo>
                  <a:pt x="365355" y="391185"/>
                </a:lnTo>
                <a:lnTo>
                  <a:pt x="376055" y="339267"/>
                </a:lnTo>
                <a:close/>
              </a:path>
              <a:path w="443864" h="400050">
                <a:moveTo>
                  <a:pt x="429852" y="78237"/>
                </a:moveTo>
                <a:lnTo>
                  <a:pt x="244777" y="78237"/>
                </a:lnTo>
                <a:lnTo>
                  <a:pt x="259662" y="79997"/>
                </a:lnTo>
                <a:lnTo>
                  <a:pt x="273024" y="84128"/>
                </a:lnTo>
                <a:lnTo>
                  <a:pt x="284430" y="89547"/>
                </a:lnTo>
                <a:lnTo>
                  <a:pt x="292698" y="94157"/>
                </a:lnTo>
                <a:lnTo>
                  <a:pt x="298489" y="98907"/>
                </a:lnTo>
                <a:lnTo>
                  <a:pt x="300496" y="101168"/>
                </a:lnTo>
                <a:lnTo>
                  <a:pt x="300191" y="102425"/>
                </a:lnTo>
                <a:lnTo>
                  <a:pt x="299073" y="108026"/>
                </a:lnTo>
                <a:lnTo>
                  <a:pt x="277961" y="197751"/>
                </a:lnTo>
                <a:lnTo>
                  <a:pt x="256714" y="257627"/>
                </a:lnTo>
                <a:lnTo>
                  <a:pt x="234571" y="293493"/>
                </a:lnTo>
                <a:lnTo>
                  <a:pt x="184557" y="316560"/>
                </a:lnTo>
                <a:lnTo>
                  <a:pt x="380735" y="316560"/>
                </a:lnTo>
                <a:lnTo>
                  <a:pt x="429852" y="78237"/>
                </a:lnTo>
                <a:close/>
              </a:path>
              <a:path w="443864" h="400050">
                <a:moveTo>
                  <a:pt x="443828" y="10426"/>
                </a:moveTo>
                <a:lnTo>
                  <a:pt x="321019" y="10426"/>
                </a:lnTo>
                <a:lnTo>
                  <a:pt x="308827" y="52044"/>
                </a:lnTo>
                <a:lnTo>
                  <a:pt x="435251" y="52044"/>
                </a:lnTo>
                <a:lnTo>
                  <a:pt x="443828" y="10426"/>
                </a:lnTo>
                <a:close/>
              </a:path>
            </a:pathLst>
          </a:custGeom>
          <a:solidFill>
            <a:srgbClr val="842D2C"/>
          </a:solidFill>
        </p:spPr>
        <p:txBody>
          <a:bodyPr wrap="square" lIns="0" tIns="0" rIns="0" bIns="0" rtlCol="0"/>
          <a:lstStyle/>
          <a:p>
            <a:endParaRPr lang="en-US" dirty="0">
              <a:solidFill>
                <a:prstClr val="black"/>
              </a:solidFill>
            </a:endParaRPr>
          </a:p>
        </p:txBody>
      </p:sp>
      <p:sp>
        <p:nvSpPr>
          <p:cNvPr id="18" name="bk object 18"/>
          <p:cNvSpPr/>
          <p:nvPr/>
        </p:nvSpPr>
        <p:spPr>
          <a:xfrm>
            <a:off x="762000" y="634006"/>
            <a:ext cx="441325" cy="477520"/>
          </a:xfrm>
          <a:custGeom>
            <a:avLst/>
            <a:gdLst/>
            <a:ahLst/>
            <a:cxnLst/>
            <a:rect l="l" t="t" r="r" b="b"/>
            <a:pathLst>
              <a:path w="441325" h="477519">
                <a:moveTo>
                  <a:pt x="352132" y="0"/>
                </a:moveTo>
                <a:lnTo>
                  <a:pt x="294182" y="0"/>
                </a:lnTo>
                <a:lnTo>
                  <a:pt x="0" y="477469"/>
                </a:lnTo>
                <a:lnTo>
                  <a:pt x="57607" y="477469"/>
                </a:lnTo>
                <a:lnTo>
                  <a:pt x="134340" y="351624"/>
                </a:lnTo>
                <a:lnTo>
                  <a:pt x="417480" y="351624"/>
                </a:lnTo>
                <a:lnTo>
                  <a:pt x="408136" y="301345"/>
                </a:lnTo>
                <a:lnTo>
                  <a:pt x="163423" y="301345"/>
                </a:lnTo>
                <a:lnTo>
                  <a:pt x="310057" y="61239"/>
                </a:lnTo>
                <a:lnTo>
                  <a:pt x="363513" y="61239"/>
                </a:lnTo>
                <a:lnTo>
                  <a:pt x="352132" y="0"/>
                </a:lnTo>
                <a:close/>
              </a:path>
              <a:path w="441325" h="477519">
                <a:moveTo>
                  <a:pt x="417480" y="351624"/>
                </a:moveTo>
                <a:lnTo>
                  <a:pt x="359524" y="351624"/>
                </a:lnTo>
                <a:lnTo>
                  <a:pt x="382396" y="477469"/>
                </a:lnTo>
                <a:lnTo>
                  <a:pt x="440867" y="477469"/>
                </a:lnTo>
                <a:lnTo>
                  <a:pt x="417480" y="351624"/>
                </a:lnTo>
                <a:close/>
              </a:path>
              <a:path w="441325" h="477519">
                <a:moveTo>
                  <a:pt x="363513" y="61239"/>
                </a:moveTo>
                <a:lnTo>
                  <a:pt x="310057" y="61239"/>
                </a:lnTo>
                <a:lnTo>
                  <a:pt x="350900" y="301345"/>
                </a:lnTo>
                <a:lnTo>
                  <a:pt x="408136" y="301345"/>
                </a:lnTo>
                <a:lnTo>
                  <a:pt x="363513" y="61239"/>
                </a:lnTo>
                <a:close/>
              </a:path>
            </a:pathLst>
          </a:custGeom>
          <a:solidFill>
            <a:srgbClr val="842D2C"/>
          </a:solidFill>
        </p:spPr>
        <p:txBody>
          <a:bodyPr wrap="square" lIns="0" tIns="0" rIns="0" bIns="0" rtlCol="0"/>
          <a:lstStyle/>
          <a:p>
            <a:endParaRPr lang="en-US" dirty="0">
              <a:solidFill>
                <a:prstClr val="black"/>
              </a:solidFill>
            </a:endParaRPr>
          </a:p>
        </p:txBody>
      </p:sp>
      <p:sp>
        <p:nvSpPr>
          <p:cNvPr id="19" name="bk object 19"/>
          <p:cNvSpPr/>
          <p:nvPr/>
        </p:nvSpPr>
        <p:spPr>
          <a:xfrm>
            <a:off x="1227348" y="634006"/>
            <a:ext cx="389255" cy="477520"/>
          </a:xfrm>
          <a:custGeom>
            <a:avLst/>
            <a:gdLst/>
            <a:ahLst/>
            <a:cxnLst/>
            <a:rect l="l" t="t" r="r" b="b"/>
            <a:pathLst>
              <a:path w="389255" h="477519">
                <a:moveTo>
                  <a:pt x="217970" y="50292"/>
                </a:moveTo>
                <a:lnTo>
                  <a:pt x="162496" y="50292"/>
                </a:lnTo>
                <a:lnTo>
                  <a:pt x="70358" y="477469"/>
                </a:lnTo>
                <a:lnTo>
                  <a:pt x="125628" y="477469"/>
                </a:lnTo>
                <a:lnTo>
                  <a:pt x="217970" y="50292"/>
                </a:lnTo>
                <a:close/>
              </a:path>
              <a:path w="389255" h="477519">
                <a:moveTo>
                  <a:pt x="389013" y="0"/>
                </a:moveTo>
                <a:lnTo>
                  <a:pt x="10896" y="0"/>
                </a:lnTo>
                <a:lnTo>
                  <a:pt x="0" y="50292"/>
                </a:lnTo>
                <a:lnTo>
                  <a:pt x="378104" y="50292"/>
                </a:lnTo>
                <a:lnTo>
                  <a:pt x="389013" y="0"/>
                </a:lnTo>
                <a:close/>
              </a:path>
            </a:pathLst>
          </a:custGeom>
          <a:solidFill>
            <a:srgbClr val="842D2C"/>
          </a:solidFill>
        </p:spPr>
        <p:txBody>
          <a:bodyPr wrap="square" lIns="0" tIns="0" rIns="0" bIns="0" rtlCol="0"/>
          <a:lstStyle/>
          <a:p>
            <a:endParaRPr lang="en-US" dirty="0">
              <a:solidFill>
                <a:prstClr val="black"/>
              </a:solidFill>
            </a:endParaRPr>
          </a:p>
        </p:txBody>
      </p:sp>
      <p:sp>
        <p:nvSpPr>
          <p:cNvPr id="20" name="bk object 20"/>
          <p:cNvSpPr/>
          <p:nvPr/>
        </p:nvSpPr>
        <p:spPr>
          <a:xfrm>
            <a:off x="1752450" y="631640"/>
            <a:ext cx="365760" cy="480059"/>
          </a:xfrm>
          <a:custGeom>
            <a:avLst/>
            <a:gdLst/>
            <a:ahLst/>
            <a:cxnLst/>
            <a:rect l="l" t="t" r="r" b="b"/>
            <a:pathLst>
              <a:path w="365760" h="480059">
                <a:moveTo>
                  <a:pt x="365442" y="0"/>
                </a:moveTo>
                <a:lnTo>
                  <a:pt x="208000" y="0"/>
                </a:lnTo>
                <a:lnTo>
                  <a:pt x="0" y="217385"/>
                </a:lnTo>
                <a:lnTo>
                  <a:pt x="104152" y="479831"/>
                </a:lnTo>
                <a:lnTo>
                  <a:pt x="266585" y="479831"/>
                </a:lnTo>
                <a:lnTo>
                  <a:pt x="145542" y="217322"/>
                </a:lnTo>
                <a:lnTo>
                  <a:pt x="365442" y="0"/>
                </a:lnTo>
                <a:close/>
              </a:path>
            </a:pathLst>
          </a:custGeom>
          <a:solidFill>
            <a:srgbClr val="842D2C"/>
          </a:solidFill>
        </p:spPr>
        <p:txBody>
          <a:bodyPr wrap="square" lIns="0" tIns="0" rIns="0" bIns="0" rtlCol="0"/>
          <a:lstStyle/>
          <a:p>
            <a:endParaRPr lang="en-US" dirty="0">
              <a:solidFill>
                <a:prstClr val="black"/>
              </a:solidFill>
            </a:endParaRPr>
          </a:p>
        </p:txBody>
      </p:sp>
      <p:sp>
        <p:nvSpPr>
          <p:cNvPr id="21" name="bk object 21"/>
          <p:cNvSpPr/>
          <p:nvPr/>
        </p:nvSpPr>
        <p:spPr>
          <a:xfrm>
            <a:off x="1553883" y="631409"/>
            <a:ext cx="239395" cy="480059"/>
          </a:xfrm>
          <a:custGeom>
            <a:avLst/>
            <a:gdLst/>
            <a:ahLst/>
            <a:cxnLst/>
            <a:rect l="l" t="t" r="r" b="b"/>
            <a:pathLst>
              <a:path w="239394" h="480059">
                <a:moveTo>
                  <a:pt x="238975" y="0"/>
                </a:moveTo>
                <a:lnTo>
                  <a:pt x="103644" y="0"/>
                </a:lnTo>
                <a:lnTo>
                  <a:pt x="0" y="479831"/>
                </a:lnTo>
                <a:lnTo>
                  <a:pt x="135343" y="479831"/>
                </a:lnTo>
                <a:lnTo>
                  <a:pt x="238975" y="0"/>
                </a:lnTo>
                <a:close/>
              </a:path>
            </a:pathLst>
          </a:custGeom>
          <a:solidFill>
            <a:srgbClr val="842D2C"/>
          </a:solidFill>
        </p:spPr>
        <p:txBody>
          <a:bodyPr wrap="square" lIns="0" tIns="0" rIns="0" bIns="0" rtlCol="0"/>
          <a:lstStyle/>
          <a:p>
            <a:endParaRPr lang="en-US" dirty="0">
              <a:solidFill>
                <a:prstClr val="black"/>
              </a:solidFill>
            </a:endParaRPr>
          </a:p>
        </p:txBody>
      </p:sp>
      <p:sp>
        <p:nvSpPr>
          <p:cNvPr id="22" name="bk object 22"/>
          <p:cNvSpPr/>
          <p:nvPr/>
        </p:nvSpPr>
        <p:spPr>
          <a:xfrm>
            <a:off x="2915193" y="726168"/>
            <a:ext cx="342265" cy="384175"/>
          </a:xfrm>
          <a:custGeom>
            <a:avLst/>
            <a:gdLst/>
            <a:ahLst/>
            <a:cxnLst/>
            <a:rect l="l" t="t" r="r" b="b"/>
            <a:pathLst>
              <a:path w="342264" h="384175">
                <a:moveTo>
                  <a:pt x="207835" y="3238"/>
                </a:moveTo>
                <a:lnTo>
                  <a:pt x="78460" y="3238"/>
                </a:lnTo>
                <a:lnTo>
                  <a:pt x="0" y="383997"/>
                </a:lnTo>
                <a:lnTo>
                  <a:pt x="135953" y="383997"/>
                </a:lnTo>
                <a:lnTo>
                  <a:pt x="169265" y="222376"/>
                </a:lnTo>
                <a:lnTo>
                  <a:pt x="184796" y="177001"/>
                </a:lnTo>
                <a:lnTo>
                  <a:pt x="209948" y="144473"/>
                </a:lnTo>
                <a:lnTo>
                  <a:pt x="244623" y="124888"/>
                </a:lnTo>
                <a:lnTo>
                  <a:pt x="288721" y="118338"/>
                </a:lnTo>
                <a:lnTo>
                  <a:pt x="317520" y="118338"/>
                </a:lnTo>
                <a:lnTo>
                  <a:pt x="323874" y="87287"/>
                </a:lnTo>
                <a:lnTo>
                  <a:pt x="192849" y="87287"/>
                </a:lnTo>
                <a:lnTo>
                  <a:pt x="207835" y="3238"/>
                </a:lnTo>
                <a:close/>
              </a:path>
              <a:path w="342264" h="384175">
                <a:moveTo>
                  <a:pt x="317520" y="118338"/>
                </a:moveTo>
                <a:lnTo>
                  <a:pt x="288721" y="118338"/>
                </a:lnTo>
                <a:lnTo>
                  <a:pt x="294751" y="118402"/>
                </a:lnTo>
                <a:lnTo>
                  <a:pt x="317411" y="118871"/>
                </a:lnTo>
                <a:lnTo>
                  <a:pt x="317520" y="118338"/>
                </a:lnTo>
                <a:close/>
              </a:path>
              <a:path w="342264" h="384175">
                <a:moveTo>
                  <a:pt x="335114" y="0"/>
                </a:moveTo>
                <a:lnTo>
                  <a:pt x="331393" y="0"/>
                </a:lnTo>
                <a:lnTo>
                  <a:pt x="301366" y="2305"/>
                </a:lnTo>
                <a:lnTo>
                  <a:pt x="267638" y="12506"/>
                </a:lnTo>
                <a:lnTo>
                  <a:pt x="232840" y="35533"/>
                </a:lnTo>
                <a:lnTo>
                  <a:pt x="199605" y="76314"/>
                </a:lnTo>
                <a:lnTo>
                  <a:pt x="192849" y="87287"/>
                </a:lnTo>
                <a:lnTo>
                  <a:pt x="323874" y="87287"/>
                </a:lnTo>
                <a:lnTo>
                  <a:pt x="341706" y="152"/>
                </a:lnTo>
                <a:lnTo>
                  <a:pt x="335114" y="0"/>
                </a:lnTo>
                <a:close/>
              </a:path>
            </a:pathLst>
          </a:custGeom>
          <a:solidFill>
            <a:srgbClr val="842D2C"/>
          </a:solidFill>
        </p:spPr>
        <p:txBody>
          <a:bodyPr wrap="square" lIns="0" tIns="0" rIns="0" bIns="0" rtlCol="0"/>
          <a:lstStyle/>
          <a:p>
            <a:endParaRPr lang="en-US" dirty="0">
              <a:solidFill>
                <a:prstClr val="black"/>
              </a:solidFill>
            </a:endParaRPr>
          </a:p>
        </p:txBody>
      </p:sp>
      <p:sp>
        <p:nvSpPr>
          <p:cNvPr id="23" name="bk object 23"/>
          <p:cNvSpPr/>
          <p:nvPr/>
        </p:nvSpPr>
        <p:spPr>
          <a:xfrm>
            <a:off x="4129822" y="730702"/>
            <a:ext cx="442595" cy="560705"/>
          </a:xfrm>
          <a:custGeom>
            <a:avLst/>
            <a:gdLst/>
            <a:ahLst/>
            <a:cxnLst/>
            <a:rect l="l" t="t" r="r" b="b"/>
            <a:pathLst>
              <a:path w="442595" h="560705">
                <a:moveTo>
                  <a:pt x="154597" y="0"/>
                </a:moveTo>
                <a:lnTo>
                  <a:pt x="12395" y="0"/>
                </a:lnTo>
                <a:lnTo>
                  <a:pt x="85089" y="385724"/>
                </a:lnTo>
                <a:lnTo>
                  <a:pt x="69835" y="412002"/>
                </a:lnTo>
                <a:lnTo>
                  <a:pt x="49598" y="437967"/>
                </a:lnTo>
                <a:lnTo>
                  <a:pt x="25834" y="462610"/>
                </a:lnTo>
                <a:lnTo>
                  <a:pt x="0" y="484924"/>
                </a:lnTo>
                <a:lnTo>
                  <a:pt x="72466" y="560133"/>
                </a:lnTo>
                <a:lnTo>
                  <a:pt x="122926" y="508981"/>
                </a:lnTo>
                <a:lnTo>
                  <a:pt x="151009" y="473637"/>
                </a:lnTo>
                <a:lnTo>
                  <a:pt x="180346" y="433217"/>
                </a:lnTo>
                <a:lnTo>
                  <a:pt x="210449" y="388797"/>
                </a:lnTo>
                <a:lnTo>
                  <a:pt x="240833" y="341454"/>
                </a:lnTo>
                <a:lnTo>
                  <a:pt x="271010" y="292264"/>
                </a:lnTo>
                <a:lnTo>
                  <a:pt x="289057" y="261683"/>
                </a:lnTo>
                <a:lnTo>
                  <a:pt x="173354" y="261683"/>
                </a:lnTo>
                <a:lnTo>
                  <a:pt x="154597" y="0"/>
                </a:lnTo>
                <a:close/>
              </a:path>
              <a:path w="442595" h="560705">
                <a:moveTo>
                  <a:pt x="442175" y="0"/>
                </a:moveTo>
                <a:lnTo>
                  <a:pt x="305752" y="0"/>
                </a:lnTo>
                <a:lnTo>
                  <a:pt x="173354" y="261683"/>
                </a:lnTo>
                <a:lnTo>
                  <a:pt x="289057" y="261683"/>
                </a:lnTo>
                <a:lnTo>
                  <a:pt x="330200" y="192085"/>
                </a:lnTo>
                <a:lnTo>
                  <a:pt x="388513" y="92552"/>
                </a:lnTo>
                <a:lnTo>
                  <a:pt x="431556" y="18441"/>
                </a:lnTo>
                <a:lnTo>
                  <a:pt x="442175" y="0"/>
                </a:lnTo>
                <a:close/>
              </a:path>
            </a:pathLst>
          </a:custGeom>
          <a:solidFill>
            <a:srgbClr val="842D2C"/>
          </a:solidFill>
        </p:spPr>
        <p:txBody>
          <a:bodyPr wrap="square" lIns="0" tIns="0" rIns="0" bIns="0" rtlCol="0"/>
          <a:lstStyle/>
          <a:p>
            <a:endParaRPr lang="en-US" dirty="0">
              <a:solidFill>
                <a:prstClr val="black"/>
              </a:solidFill>
            </a:endParaRPr>
          </a:p>
        </p:txBody>
      </p:sp>
      <p:sp>
        <p:nvSpPr>
          <p:cNvPr id="24" name="bk object 24"/>
          <p:cNvSpPr/>
          <p:nvPr/>
        </p:nvSpPr>
        <p:spPr>
          <a:xfrm>
            <a:off x="3226495" y="722311"/>
            <a:ext cx="450850" cy="389255"/>
          </a:xfrm>
          <a:custGeom>
            <a:avLst/>
            <a:gdLst/>
            <a:ahLst/>
            <a:cxnLst/>
            <a:rect l="l" t="t" r="r" b="b"/>
            <a:pathLst>
              <a:path w="450850" h="389255">
                <a:moveTo>
                  <a:pt x="211543" y="8407"/>
                </a:moveTo>
                <a:lnTo>
                  <a:pt x="78473" y="8407"/>
                </a:lnTo>
                <a:lnTo>
                  <a:pt x="0" y="389166"/>
                </a:lnTo>
                <a:lnTo>
                  <a:pt x="135978" y="389166"/>
                </a:lnTo>
                <a:lnTo>
                  <a:pt x="181089" y="170281"/>
                </a:lnTo>
                <a:lnTo>
                  <a:pt x="192461" y="135208"/>
                </a:lnTo>
                <a:lnTo>
                  <a:pt x="209924" y="109534"/>
                </a:lnTo>
                <a:lnTo>
                  <a:pt x="232988" y="93761"/>
                </a:lnTo>
                <a:lnTo>
                  <a:pt x="261162" y="88391"/>
                </a:lnTo>
                <a:lnTo>
                  <a:pt x="449433" y="88391"/>
                </a:lnTo>
                <a:lnTo>
                  <a:pt x="446604" y="63512"/>
                </a:lnTo>
                <a:lnTo>
                  <a:pt x="201688" y="63512"/>
                </a:lnTo>
                <a:lnTo>
                  <a:pt x="211543" y="8407"/>
                </a:lnTo>
                <a:close/>
              </a:path>
              <a:path w="450850" h="389255">
                <a:moveTo>
                  <a:pt x="449433" y="88391"/>
                </a:moveTo>
                <a:lnTo>
                  <a:pt x="261162" y="88391"/>
                </a:lnTo>
                <a:lnTo>
                  <a:pt x="272973" y="89282"/>
                </a:lnTo>
                <a:lnTo>
                  <a:pt x="283084" y="91943"/>
                </a:lnTo>
                <a:lnTo>
                  <a:pt x="291464" y="96359"/>
                </a:lnTo>
                <a:lnTo>
                  <a:pt x="298081" y="102514"/>
                </a:lnTo>
                <a:lnTo>
                  <a:pt x="305640" y="118279"/>
                </a:lnTo>
                <a:lnTo>
                  <a:pt x="307433" y="136507"/>
                </a:lnTo>
                <a:lnTo>
                  <a:pt x="305709" y="154804"/>
                </a:lnTo>
                <a:lnTo>
                  <a:pt x="302717" y="170776"/>
                </a:lnTo>
                <a:lnTo>
                  <a:pt x="257683" y="389166"/>
                </a:lnTo>
                <a:lnTo>
                  <a:pt x="394398" y="389166"/>
                </a:lnTo>
                <a:lnTo>
                  <a:pt x="442036" y="158064"/>
                </a:lnTo>
                <a:lnTo>
                  <a:pt x="447408" y="129255"/>
                </a:lnTo>
                <a:lnTo>
                  <a:pt x="450302" y="96037"/>
                </a:lnTo>
                <a:lnTo>
                  <a:pt x="449433" y="88391"/>
                </a:lnTo>
                <a:close/>
              </a:path>
              <a:path w="450850" h="389255">
                <a:moveTo>
                  <a:pt x="339877" y="0"/>
                </a:moveTo>
                <a:lnTo>
                  <a:pt x="291037" y="5798"/>
                </a:lnTo>
                <a:lnTo>
                  <a:pt x="252576" y="20754"/>
                </a:lnTo>
                <a:lnTo>
                  <a:pt x="223218" y="41212"/>
                </a:lnTo>
                <a:lnTo>
                  <a:pt x="201688" y="63512"/>
                </a:lnTo>
                <a:lnTo>
                  <a:pt x="446604" y="63512"/>
                </a:lnTo>
                <a:lnTo>
                  <a:pt x="416002" y="18446"/>
                </a:lnTo>
                <a:lnTo>
                  <a:pt x="369991" y="2059"/>
                </a:lnTo>
                <a:lnTo>
                  <a:pt x="339877" y="0"/>
                </a:lnTo>
                <a:close/>
              </a:path>
            </a:pathLst>
          </a:custGeom>
          <a:solidFill>
            <a:srgbClr val="842D2C"/>
          </a:solidFill>
        </p:spPr>
        <p:txBody>
          <a:bodyPr wrap="square" lIns="0" tIns="0" rIns="0" bIns="0" rtlCol="0"/>
          <a:lstStyle/>
          <a:p>
            <a:endParaRPr lang="en-US" dirty="0">
              <a:solidFill>
                <a:prstClr val="black"/>
              </a:solidFill>
            </a:endParaRPr>
          </a:p>
        </p:txBody>
      </p:sp>
      <p:sp>
        <p:nvSpPr>
          <p:cNvPr id="25" name="bk object 25"/>
          <p:cNvSpPr/>
          <p:nvPr/>
        </p:nvSpPr>
        <p:spPr>
          <a:xfrm>
            <a:off x="2034150" y="716975"/>
            <a:ext cx="407670" cy="403225"/>
          </a:xfrm>
          <a:custGeom>
            <a:avLst/>
            <a:gdLst/>
            <a:ahLst/>
            <a:cxnLst/>
            <a:rect l="l" t="t" r="r" b="b"/>
            <a:pathLst>
              <a:path w="407669" h="403225">
                <a:moveTo>
                  <a:pt x="246864" y="0"/>
                </a:moveTo>
                <a:lnTo>
                  <a:pt x="198973" y="3734"/>
                </a:lnTo>
                <a:lnTo>
                  <a:pt x="154729" y="14735"/>
                </a:lnTo>
                <a:lnTo>
                  <a:pt x="115205" y="32693"/>
                </a:lnTo>
                <a:lnTo>
                  <a:pt x="81472" y="57302"/>
                </a:lnTo>
                <a:lnTo>
                  <a:pt x="54652" y="86836"/>
                </a:lnTo>
                <a:lnTo>
                  <a:pt x="32427" y="122421"/>
                </a:lnTo>
                <a:lnTo>
                  <a:pt x="15452" y="163740"/>
                </a:lnTo>
                <a:lnTo>
                  <a:pt x="4383" y="210477"/>
                </a:lnTo>
                <a:lnTo>
                  <a:pt x="0" y="254754"/>
                </a:lnTo>
                <a:lnTo>
                  <a:pt x="2164" y="293338"/>
                </a:lnTo>
                <a:lnTo>
                  <a:pt x="27396" y="353491"/>
                </a:lnTo>
                <a:lnTo>
                  <a:pt x="81941" y="390490"/>
                </a:lnTo>
                <a:lnTo>
                  <a:pt x="119884" y="399786"/>
                </a:lnTo>
                <a:lnTo>
                  <a:pt x="164784" y="402894"/>
                </a:lnTo>
                <a:lnTo>
                  <a:pt x="219508" y="398644"/>
                </a:lnTo>
                <a:lnTo>
                  <a:pt x="268360" y="386186"/>
                </a:lnTo>
                <a:lnTo>
                  <a:pt x="310432" y="365960"/>
                </a:lnTo>
                <a:lnTo>
                  <a:pt x="344815" y="338405"/>
                </a:lnTo>
                <a:lnTo>
                  <a:pt x="352974" y="327507"/>
                </a:lnTo>
                <a:lnTo>
                  <a:pt x="183936" y="327507"/>
                </a:lnTo>
                <a:lnTo>
                  <a:pt x="181574" y="327482"/>
                </a:lnTo>
                <a:lnTo>
                  <a:pt x="144355" y="316652"/>
                </a:lnTo>
                <a:lnTo>
                  <a:pt x="124203" y="267923"/>
                </a:lnTo>
                <a:lnTo>
                  <a:pt x="125700" y="248272"/>
                </a:lnTo>
                <a:lnTo>
                  <a:pt x="128297" y="233857"/>
                </a:lnTo>
                <a:lnTo>
                  <a:pt x="128704" y="231901"/>
                </a:lnTo>
                <a:lnTo>
                  <a:pt x="395264" y="231901"/>
                </a:lnTo>
                <a:lnTo>
                  <a:pt x="403729" y="185591"/>
                </a:lnTo>
                <a:lnTo>
                  <a:pt x="407307" y="152819"/>
                </a:lnTo>
                <a:lnTo>
                  <a:pt x="145620" y="152819"/>
                </a:lnTo>
                <a:lnTo>
                  <a:pt x="146534" y="149682"/>
                </a:lnTo>
                <a:lnTo>
                  <a:pt x="160610" y="115020"/>
                </a:lnTo>
                <a:lnTo>
                  <a:pt x="179453" y="90176"/>
                </a:lnTo>
                <a:lnTo>
                  <a:pt x="202992" y="75219"/>
                </a:lnTo>
                <a:lnTo>
                  <a:pt x="231155" y="70218"/>
                </a:lnTo>
                <a:lnTo>
                  <a:pt x="390619" y="70218"/>
                </a:lnTo>
                <a:lnTo>
                  <a:pt x="383469" y="54221"/>
                </a:lnTo>
                <a:lnTo>
                  <a:pt x="351352" y="23980"/>
                </a:lnTo>
                <a:lnTo>
                  <a:pt x="305907" y="5965"/>
                </a:lnTo>
                <a:lnTo>
                  <a:pt x="246864" y="0"/>
                </a:lnTo>
                <a:close/>
              </a:path>
              <a:path w="407669" h="403225">
                <a:moveTo>
                  <a:pt x="269750" y="275374"/>
                </a:moveTo>
                <a:lnTo>
                  <a:pt x="252875" y="298880"/>
                </a:lnTo>
                <a:lnTo>
                  <a:pt x="232629" y="315094"/>
                </a:lnTo>
                <a:lnTo>
                  <a:pt x="209491" y="324482"/>
                </a:lnTo>
                <a:lnTo>
                  <a:pt x="183936" y="327507"/>
                </a:lnTo>
                <a:lnTo>
                  <a:pt x="352974" y="327507"/>
                </a:lnTo>
                <a:lnTo>
                  <a:pt x="370601" y="303961"/>
                </a:lnTo>
                <a:lnTo>
                  <a:pt x="269750" y="275374"/>
                </a:lnTo>
                <a:close/>
              </a:path>
              <a:path w="407669" h="403225">
                <a:moveTo>
                  <a:pt x="390619" y="70218"/>
                </a:moveTo>
                <a:lnTo>
                  <a:pt x="231155" y="70218"/>
                </a:lnTo>
                <a:lnTo>
                  <a:pt x="243959" y="71194"/>
                </a:lnTo>
                <a:lnTo>
                  <a:pt x="255069" y="74112"/>
                </a:lnTo>
                <a:lnTo>
                  <a:pt x="264444" y="78956"/>
                </a:lnTo>
                <a:lnTo>
                  <a:pt x="272049" y="85712"/>
                </a:lnTo>
                <a:lnTo>
                  <a:pt x="281063" y="102288"/>
                </a:lnTo>
                <a:lnTo>
                  <a:pt x="284309" y="120797"/>
                </a:lnTo>
                <a:lnTo>
                  <a:pt x="284066" y="138013"/>
                </a:lnTo>
                <a:lnTo>
                  <a:pt x="282615" y="150710"/>
                </a:lnTo>
                <a:lnTo>
                  <a:pt x="282323" y="152819"/>
                </a:lnTo>
                <a:lnTo>
                  <a:pt x="407307" y="152819"/>
                </a:lnTo>
                <a:lnTo>
                  <a:pt x="407650" y="149682"/>
                </a:lnTo>
                <a:lnTo>
                  <a:pt x="407215" y="122421"/>
                </a:lnTo>
                <a:lnTo>
                  <a:pt x="407131" y="120797"/>
                </a:lnTo>
                <a:lnTo>
                  <a:pt x="402528" y="96862"/>
                </a:lnTo>
                <a:lnTo>
                  <a:pt x="390619" y="70218"/>
                </a:lnTo>
                <a:close/>
              </a:path>
            </a:pathLst>
          </a:custGeom>
          <a:solidFill>
            <a:srgbClr val="842D2C"/>
          </a:solidFill>
        </p:spPr>
        <p:txBody>
          <a:bodyPr wrap="square" lIns="0" tIns="0" rIns="0" bIns="0" rtlCol="0"/>
          <a:lstStyle/>
          <a:p>
            <a:endParaRPr lang="en-US" dirty="0">
              <a:solidFill>
                <a:prstClr val="black"/>
              </a:solidFill>
            </a:endParaRPr>
          </a:p>
        </p:txBody>
      </p:sp>
      <p:sp>
        <p:nvSpPr>
          <p:cNvPr id="26" name="bk object 26"/>
          <p:cNvSpPr/>
          <p:nvPr/>
        </p:nvSpPr>
        <p:spPr>
          <a:xfrm>
            <a:off x="3707126" y="716975"/>
            <a:ext cx="407670" cy="403225"/>
          </a:xfrm>
          <a:custGeom>
            <a:avLst/>
            <a:gdLst/>
            <a:ahLst/>
            <a:cxnLst/>
            <a:rect l="l" t="t" r="r" b="b"/>
            <a:pathLst>
              <a:path w="407670" h="403225">
                <a:moveTo>
                  <a:pt x="246864" y="0"/>
                </a:moveTo>
                <a:lnTo>
                  <a:pt x="198973" y="3734"/>
                </a:lnTo>
                <a:lnTo>
                  <a:pt x="154729" y="14735"/>
                </a:lnTo>
                <a:lnTo>
                  <a:pt x="115205" y="32693"/>
                </a:lnTo>
                <a:lnTo>
                  <a:pt x="81472" y="57302"/>
                </a:lnTo>
                <a:lnTo>
                  <a:pt x="54652" y="86836"/>
                </a:lnTo>
                <a:lnTo>
                  <a:pt x="32427" y="122421"/>
                </a:lnTo>
                <a:lnTo>
                  <a:pt x="15452" y="163740"/>
                </a:lnTo>
                <a:lnTo>
                  <a:pt x="4383" y="210477"/>
                </a:lnTo>
                <a:lnTo>
                  <a:pt x="0" y="254754"/>
                </a:lnTo>
                <a:lnTo>
                  <a:pt x="2164" y="293338"/>
                </a:lnTo>
                <a:lnTo>
                  <a:pt x="27396" y="353491"/>
                </a:lnTo>
                <a:lnTo>
                  <a:pt x="81941" y="390490"/>
                </a:lnTo>
                <a:lnTo>
                  <a:pt x="119884" y="399786"/>
                </a:lnTo>
                <a:lnTo>
                  <a:pt x="164784" y="402894"/>
                </a:lnTo>
                <a:lnTo>
                  <a:pt x="219508" y="398644"/>
                </a:lnTo>
                <a:lnTo>
                  <a:pt x="268360" y="386186"/>
                </a:lnTo>
                <a:lnTo>
                  <a:pt x="310432" y="365960"/>
                </a:lnTo>
                <a:lnTo>
                  <a:pt x="344815" y="338405"/>
                </a:lnTo>
                <a:lnTo>
                  <a:pt x="352974" y="327507"/>
                </a:lnTo>
                <a:lnTo>
                  <a:pt x="183936" y="327507"/>
                </a:lnTo>
                <a:lnTo>
                  <a:pt x="181574" y="327482"/>
                </a:lnTo>
                <a:lnTo>
                  <a:pt x="144355" y="316652"/>
                </a:lnTo>
                <a:lnTo>
                  <a:pt x="124203" y="267923"/>
                </a:lnTo>
                <a:lnTo>
                  <a:pt x="125700" y="248272"/>
                </a:lnTo>
                <a:lnTo>
                  <a:pt x="128297" y="233857"/>
                </a:lnTo>
                <a:lnTo>
                  <a:pt x="128704" y="231901"/>
                </a:lnTo>
                <a:lnTo>
                  <a:pt x="395264" y="231901"/>
                </a:lnTo>
                <a:lnTo>
                  <a:pt x="403729" y="185591"/>
                </a:lnTo>
                <a:lnTo>
                  <a:pt x="407307" y="152819"/>
                </a:lnTo>
                <a:lnTo>
                  <a:pt x="145620" y="152819"/>
                </a:lnTo>
                <a:lnTo>
                  <a:pt x="146534" y="149682"/>
                </a:lnTo>
                <a:lnTo>
                  <a:pt x="160610" y="115020"/>
                </a:lnTo>
                <a:lnTo>
                  <a:pt x="179453" y="90176"/>
                </a:lnTo>
                <a:lnTo>
                  <a:pt x="202992" y="75219"/>
                </a:lnTo>
                <a:lnTo>
                  <a:pt x="231155" y="70218"/>
                </a:lnTo>
                <a:lnTo>
                  <a:pt x="390619" y="70218"/>
                </a:lnTo>
                <a:lnTo>
                  <a:pt x="383469" y="54221"/>
                </a:lnTo>
                <a:lnTo>
                  <a:pt x="351352" y="23980"/>
                </a:lnTo>
                <a:lnTo>
                  <a:pt x="305907" y="5965"/>
                </a:lnTo>
                <a:lnTo>
                  <a:pt x="246864" y="0"/>
                </a:lnTo>
                <a:close/>
              </a:path>
              <a:path w="407670" h="403225">
                <a:moveTo>
                  <a:pt x="269750" y="275374"/>
                </a:moveTo>
                <a:lnTo>
                  <a:pt x="252875" y="298880"/>
                </a:lnTo>
                <a:lnTo>
                  <a:pt x="232629" y="315094"/>
                </a:lnTo>
                <a:lnTo>
                  <a:pt x="209491" y="324482"/>
                </a:lnTo>
                <a:lnTo>
                  <a:pt x="183936" y="327507"/>
                </a:lnTo>
                <a:lnTo>
                  <a:pt x="352974" y="327507"/>
                </a:lnTo>
                <a:lnTo>
                  <a:pt x="370601" y="303961"/>
                </a:lnTo>
                <a:lnTo>
                  <a:pt x="269750" y="275374"/>
                </a:lnTo>
                <a:close/>
              </a:path>
              <a:path w="407670" h="403225">
                <a:moveTo>
                  <a:pt x="390619" y="70218"/>
                </a:moveTo>
                <a:lnTo>
                  <a:pt x="231155" y="70218"/>
                </a:lnTo>
                <a:lnTo>
                  <a:pt x="243959" y="71194"/>
                </a:lnTo>
                <a:lnTo>
                  <a:pt x="255069" y="74112"/>
                </a:lnTo>
                <a:lnTo>
                  <a:pt x="264444" y="78956"/>
                </a:lnTo>
                <a:lnTo>
                  <a:pt x="272049" y="85712"/>
                </a:lnTo>
                <a:lnTo>
                  <a:pt x="281063" y="102288"/>
                </a:lnTo>
                <a:lnTo>
                  <a:pt x="284309" y="120797"/>
                </a:lnTo>
                <a:lnTo>
                  <a:pt x="284066" y="138013"/>
                </a:lnTo>
                <a:lnTo>
                  <a:pt x="282615" y="150710"/>
                </a:lnTo>
                <a:lnTo>
                  <a:pt x="282323" y="152819"/>
                </a:lnTo>
                <a:lnTo>
                  <a:pt x="407307" y="152819"/>
                </a:lnTo>
                <a:lnTo>
                  <a:pt x="407650" y="149682"/>
                </a:lnTo>
                <a:lnTo>
                  <a:pt x="407215" y="122421"/>
                </a:lnTo>
                <a:lnTo>
                  <a:pt x="407131" y="120797"/>
                </a:lnTo>
                <a:lnTo>
                  <a:pt x="402528" y="96862"/>
                </a:lnTo>
                <a:lnTo>
                  <a:pt x="390619" y="70218"/>
                </a:lnTo>
                <a:close/>
              </a:path>
            </a:pathLst>
          </a:custGeom>
          <a:solidFill>
            <a:srgbClr val="842D2C"/>
          </a:solidFill>
        </p:spPr>
        <p:txBody>
          <a:bodyPr wrap="square" lIns="0" tIns="0" rIns="0" bIns="0" rtlCol="0"/>
          <a:lstStyle/>
          <a:p>
            <a:endParaRPr lang="en-US" dirty="0">
              <a:solidFill>
                <a:prstClr val="black"/>
              </a:solidFill>
            </a:endParaRPr>
          </a:p>
        </p:txBody>
      </p:sp>
      <p:sp>
        <p:nvSpPr>
          <p:cNvPr id="2" name="Holder 2"/>
          <p:cNvSpPr>
            <a:spLocks noGrp="1"/>
          </p:cNvSpPr>
          <p:nvPr>
            <p:ph type="title"/>
          </p:nvPr>
        </p:nvSpPr>
        <p:spPr/>
        <p:txBody>
          <a:bodyPr lIns="0" tIns="0" rIns="0" bIns="0"/>
          <a:lstStyle>
            <a:lvl1pPr>
              <a:defRPr sz="7100" b="0" i="0">
                <a:solidFill>
                  <a:schemeClr val="bg1"/>
                </a:solidFill>
                <a:latin typeface="Graphik Light"/>
                <a:cs typeface="Graphik Light"/>
              </a:defRPr>
            </a:lvl1pPr>
          </a:lstStyle>
          <a:p>
            <a:endParaRPr lang="en-US"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lang="en-US" dirty="0"/>
          </a:p>
        </p:txBody>
      </p:sp>
      <p:sp>
        <p:nvSpPr>
          <p:cNvPr id="4" name="Holder 4"/>
          <p:cNvSpPr>
            <a:spLocks noGrp="1"/>
          </p:cNvSpPr>
          <p:nvPr>
            <p:ph type="ftr" sz="quarter" idx="5"/>
          </p:nvPr>
        </p:nvSpPr>
        <p:spPr>
          <a:xfrm>
            <a:off x="749312" y="8798702"/>
            <a:ext cx="1329055" cy="489584"/>
          </a:xfrm>
          <a:prstGeom prst="rect">
            <a:avLst/>
          </a:prstGeom>
        </p:spPr>
        <p:txBody>
          <a:bodyPr lIns="0" tIns="0" rIns="0" bIns="0"/>
          <a:lstStyle>
            <a:lvl1pPr>
              <a:defRPr sz="3650" b="1" i="0">
                <a:solidFill>
                  <a:schemeClr val="bg1"/>
                </a:solidFill>
                <a:latin typeface="Graphik Bold"/>
                <a:cs typeface="Graphik Bold"/>
              </a:defRPr>
            </a:lvl1pPr>
          </a:lstStyle>
          <a:p>
            <a:pPr marL="12700">
              <a:lnSpc>
                <a:spcPts val="3850"/>
              </a:lnSpc>
            </a:pPr>
            <a:r>
              <a:rPr lang="en-US" dirty="0">
                <a:solidFill>
                  <a:prstClr val="white"/>
                </a:solidFill>
              </a:rPr>
              <a:t>#</a:t>
            </a:r>
            <a:r>
              <a:rPr lang="en-US" spc="15" dirty="0" err="1">
                <a:solidFill>
                  <a:prstClr val="white"/>
                </a:solidFill>
              </a:rPr>
              <a:t>S</a:t>
            </a:r>
            <a:r>
              <a:rPr lang="en-US" dirty="0" err="1">
                <a:solidFill>
                  <a:prstClr val="white"/>
                </a:solidFill>
              </a:rPr>
              <a:t>ofL</a:t>
            </a:r>
            <a:endParaRPr lang="en-US" dirty="0">
              <a:solidFill>
                <a:prstClr val="white"/>
              </a:solidFill>
            </a:endParaRPr>
          </a:p>
        </p:txBody>
      </p:sp>
      <p:sp>
        <p:nvSpPr>
          <p:cNvPr id="5" name="Holder 5"/>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3/27/2017</a:t>
            </a:fld>
            <a:endParaRPr lang="en-US" dirty="0">
              <a:solidFill>
                <a:prstClr val="black">
                  <a:tint val="75000"/>
                </a:prstClr>
              </a:solidFill>
            </a:endParaRPr>
          </a:p>
        </p:txBody>
      </p:sp>
      <p:sp>
        <p:nvSpPr>
          <p:cNvPr id="6" name="Holder 6"/>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98556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100" b="0" i="0">
                <a:solidFill>
                  <a:schemeClr val="bg1"/>
                </a:solidFill>
                <a:latin typeface="Graphik Light"/>
                <a:cs typeface="Graphik Light"/>
              </a:defRPr>
            </a:lvl1pPr>
          </a:lstStyle>
          <a:p>
            <a:endParaRPr lang="en-US" dirty="0"/>
          </a:p>
        </p:txBody>
      </p:sp>
      <p:sp>
        <p:nvSpPr>
          <p:cNvPr id="3" name="Holder 3"/>
          <p:cNvSpPr>
            <a:spLocks noGrp="1"/>
          </p:cNvSpPr>
          <p:nvPr>
            <p:ph sz="half" idx="2"/>
          </p:nvPr>
        </p:nvSpPr>
        <p:spPr>
          <a:xfrm>
            <a:off x="762000" y="2336800"/>
            <a:ext cx="6629400" cy="276999"/>
          </a:xfrm>
          <a:prstGeom prst="rect">
            <a:avLst/>
          </a:prstGeom>
        </p:spPr>
        <p:txBody>
          <a:bodyPr wrap="square" lIns="0" tIns="0" rIns="0" bIns="0">
            <a:spAutoFit/>
          </a:bodyPr>
          <a:lstStyle>
            <a:lvl1pPr>
              <a:defRPr/>
            </a:lvl1pPr>
          </a:lstStyle>
          <a:p>
            <a:endParaRPr lang="en-US" dirty="0"/>
          </a:p>
        </p:txBody>
      </p:sp>
      <p:sp>
        <p:nvSpPr>
          <p:cNvPr id="4" name="Holder 4"/>
          <p:cNvSpPr>
            <a:spLocks noGrp="1"/>
          </p:cNvSpPr>
          <p:nvPr>
            <p:ph sz="half" idx="3"/>
          </p:nvPr>
        </p:nvSpPr>
        <p:spPr>
          <a:xfrm>
            <a:off x="7848600" y="2336800"/>
            <a:ext cx="6629400" cy="276999"/>
          </a:xfrm>
          <a:prstGeom prst="rect">
            <a:avLst/>
          </a:prstGeom>
        </p:spPr>
        <p:txBody>
          <a:bodyPr wrap="square" lIns="0" tIns="0" rIns="0" bIns="0">
            <a:spAutoFit/>
          </a:bodyPr>
          <a:lstStyle>
            <a:lvl1pPr>
              <a:defRPr/>
            </a:lvl1pPr>
          </a:lstStyle>
          <a:p>
            <a:endParaRPr lang="en-US" dirty="0"/>
          </a:p>
        </p:txBody>
      </p:sp>
      <p:sp>
        <p:nvSpPr>
          <p:cNvPr id="5" name="Holder 5"/>
          <p:cNvSpPr>
            <a:spLocks noGrp="1"/>
          </p:cNvSpPr>
          <p:nvPr>
            <p:ph type="ftr" sz="quarter" idx="5"/>
          </p:nvPr>
        </p:nvSpPr>
        <p:spPr>
          <a:xfrm>
            <a:off x="749312" y="8798702"/>
            <a:ext cx="1329055" cy="489584"/>
          </a:xfrm>
          <a:prstGeom prst="rect">
            <a:avLst/>
          </a:prstGeom>
        </p:spPr>
        <p:txBody>
          <a:bodyPr lIns="0" tIns="0" rIns="0" bIns="0"/>
          <a:lstStyle>
            <a:lvl1pPr>
              <a:defRPr sz="3650" b="1" i="0">
                <a:solidFill>
                  <a:schemeClr val="bg1"/>
                </a:solidFill>
                <a:latin typeface="Graphik Bold"/>
                <a:cs typeface="Graphik Bold"/>
              </a:defRPr>
            </a:lvl1pPr>
          </a:lstStyle>
          <a:p>
            <a:pPr marL="12700">
              <a:lnSpc>
                <a:spcPts val="3850"/>
              </a:lnSpc>
            </a:pPr>
            <a:r>
              <a:rPr lang="en-US" dirty="0">
                <a:solidFill>
                  <a:prstClr val="white"/>
                </a:solidFill>
              </a:rPr>
              <a:t>#</a:t>
            </a:r>
            <a:r>
              <a:rPr lang="en-US" spc="15" dirty="0" err="1">
                <a:solidFill>
                  <a:prstClr val="white"/>
                </a:solidFill>
              </a:rPr>
              <a:t>S</a:t>
            </a:r>
            <a:r>
              <a:rPr lang="en-US" dirty="0" err="1">
                <a:solidFill>
                  <a:prstClr val="white"/>
                </a:solidFill>
              </a:rPr>
              <a:t>ofL</a:t>
            </a:r>
            <a:endParaRPr lang="en-US" dirty="0">
              <a:solidFill>
                <a:prstClr val="white"/>
              </a:solidFill>
            </a:endParaRPr>
          </a:p>
        </p:txBody>
      </p:sp>
      <p:sp>
        <p:nvSpPr>
          <p:cNvPr id="6" name="Holder 6"/>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3/27/2017</a:t>
            </a:fld>
            <a:endParaRPr lang="en-US" dirty="0">
              <a:solidFill>
                <a:prstClr val="black">
                  <a:tint val="75000"/>
                </a:prstClr>
              </a:solidFill>
            </a:endParaRPr>
          </a:p>
        </p:txBody>
      </p:sp>
      <p:sp>
        <p:nvSpPr>
          <p:cNvPr id="7" name="Holder 7"/>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93283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100" b="0" i="0">
                <a:solidFill>
                  <a:schemeClr val="bg1"/>
                </a:solidFill>
                <a:latin typeface="Graphik Light"/>
                <a:cs typeface="Graphik Light"/>
              </a:defRPr>
            </a:lvl1pPr>
          </a:lstStyle>
          <a:p>
            <a:endParaRPr lang="en-US" dirty="0"/>
          </a:p>
        </p:txBody>
      </p:sp>
      <p:sp>
        <p:nvSpPr>
          <p:cNvPr id="3" name="Holder 3"/>
          <p:cNvSpPr>
            <a:spLocks noGrp="1"/>
          </p:cNvSpPr>
          <p:nvPr>
            <p:ph type="ftr" sz="quarter" idx="5"/>
          </p:nvPr>
        </p:nvSpPr>
        <p:spPr>
          <a:xfrm>
            <a:off x="749312" y="8798702"/>
            <a:ext cx="1329055" cy="489584"/>
          </a:xfrm>
          <a:prstGeom prst="rect">
            <a:avLst/>
          </a:prstGeom>
        </p:spPr>
        <p:txBody>
          <a:bodyPr lIns="0" tIns="0" rIns="0" bIns="0"/>
          <a:lstStyle>
            <a:lvl1pPr>
              <a:defRPr sz="3650" b="1" i="0">
                <a:solidFill>
                  <a:schemeClr val="bg1"/>
                </a:solidFill>
                <a:latin typeface="Graphik Bold"/>
                <a:cs typeface="Graphik Bold"/>
              </a:defRPr>
            </a:lvl1pPr>
          </a:lstStyle>
          <a:p>
            <a:pPr marL="12700">
              <a:lnSpc>
                <a:spcPts val="3850"/>
              </a:lnSpc>
            </a:pPr>
            <a:r>
              <a:rPr lang="en-US" dirty="0">
                <a:solidFill>
                  <a:prstClr val="white"/>
                </a:solidFill>
              </a:rPr>
              <a:t>#</a:t>
            </a:r>
            <a:r>
              <a:rPr lang="en-US" spc="15" dirty="0" err="1">
                <a:solidFill>
                  <a:prstClr val="white"/>
                </a:solidFill>
              </a:rPr>
              <a:t>S</a:t>
            </a:r>
            <a:r>
              <a:rPr lang="en-US" dirty="0" err="1">
                <a:solidFill>
                  <a:prstClr val="white"/>
                </a:solidFill>
              </a:rPr>
              <a:t>ofL</a:t>
            </a:r>
            <a:endParaRPr lang="en-US" dirty="0">
              <a:solidFill>
                <a:prstClr val="white"/>
              </a:solidFill>
            </a:endParaRPr>
          </a:p>
        </p:txBody>
      </p:sp>
      <p:sp>
        <p:nvSpPr>
          <p:cNvPr id="4" name="Holder 4"/>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3/27/2017</a:t>
            </a:fld>
            <a:endParaRPr lang="en-US" dirty="0">
              <a:solidFill>
                <a:prstClr val="black">
                  <a:tint val="75000"/>
                </a:prstClr>
              </a:solidFill>
            </a:endParaRPr>
          </a:p>
        </p:txBody>
      </p:sp>
      <p:sp>
        <p:nvSpPr>
          <p:cNvPr id="5" name="Holder 5"/>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58251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2110" y="8896424"/>
            <a:ext cx="3039306" cy="1093062"/>
          </a:xfrm>
          <a:prstGeom prst="rect">
            <a:avLst/>
          </a:prstGeom>
        </p:spPr>
      </p:pic>
      <p:pic>
        <p:nvPicPr>
          <p:cNvPr id="6" name="Picture 4" descr="http://photos.prnewswire.com/prnvar/20150313/181493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707380" y="9058926"/>
            <a:ext cx="1769282" cy="7721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636791" y="9222710"/>
            <a:ext cx="2809680" cy="664797"/>
          </a:xfrm>
          <a:prstGeom prst="rect">
            <a:avLst/>
          </a:prstGeom>
          <a:noFill/>
        </p:spPr>
        <p:txBody>
          <a:bodyPr wrap="none" lIns="0" tIns="0" rIns="0" bIns="0" rtlCol="0" anchorCtr="0">
            <a:spAutoFit/>
          </a:bodyPr>
          <a:lstStyle/>
          <a:p>
            <a:pPr>
              <a:lnSpc>
                <a:spcPct val="90000"/>
              </a:lnSpc>
            </a:pPr>
            <a:r>
              <a:rPr lang="en-US" sz="2400" b="1" spc="-150" dirty="0">
                <a:solidFill>
                  <a:prstClr val="black"/>
                </a:solidFill>
                <a:latin typeface="Graphik Regular" pitchFamily="34" charset="0"/>
              </a:rPr>
              <a:t>STATE</a:t>
            </a:r>
            <a:r>
              <a:rPr lang="en-US" sz="2400" spc="-150" dirty="0">
                <a:solidFill>
                  <a:prstClr val="black"/>
                </a:solidFill>
                <a:latin typeface="Graphik Regular" pitchFamily="34" charset="0"/>
              </a:rPr>
              <a:t> OF </a:t>
            </a:r>
            <a:r>
              <a:rPr lang="en-US" sz="2400" b="1" spc="-150" dirty="0">
                <a:solidFill>
                  <a:prstClr val="black"/>
                </a:solidFill>
                <a:latin typeface="Graphik Regular" pitchFamily="34" charset="0"/>
              </a:rPr>
              <a:t>LOGISTICS</a:t>
            </a:r>
          </a:p>
          <a:p>
            <a:pPr>
              <a:lnSpc>
                <a:spcPct val="90000"/>
              </a:lnSpc>
            </a:pPr>
            <a:r>
              <a:rPr lang="en-US" sz="2400" spc="-150" dirty="0">
                <a:solidFill>
                  <a:prstClr val="black"/>
                </a:solidFill>
                <a:latin typeface="Graphik Regular" pitchFamily="34" charset="0"/>
              </a:rPr>
              <a:t>REPORT</a:t>
            </a:r>
          </a:p>
        </p:txBody>
      </p:sp>
      <p:sp>
        <p:nvSpPr>
          <p:cNvPr id="8" name="TextBox 7"/>
          <p:cNvSpPr txBox="1"/>
          <p:nvPr userDrawn="1"/>
        </p:nvSpPr>
        <p:spPr>
          <a:xfrm>
            <a:off x="11636791" y="9054857"/>
            <a:ext cx="1223092" cy="169277"/>
          </a:xfrm>
          <a:prstGeom prst="rect">
            <a:avLst/>
          </a:prstGeom>
          <a:noFill/>
        </p:spPr>
        <p:txBody>
          <a:bodyPr wrap="none" lIns="0" tIns="0" rIns="0" bIns="0" rtlCol="0" anchorCtr="0">
            <a:spAutoFit/>
          </a:bodyPr>
          <a:lstStyle/>
          <a:p>
            <a:r>
              <a:rPr lang="en-US" sz="1100" dirty="0">
                <a:solidFill>
                  <a:prstClr val="black"/>
                </a:solidFill>
                <a:latin typeface="Graphik Regular" pitchFamily="34" charset="0"/>
              </a:rPr>
              <a:t>CSCMP’S ANNUAL</a:t>
            </a:r>
          </a:p>
        </p:txBody>
      </p:sp>
    </p:spTree>
    <p:extLst>
      <p:ext uri="{BB962C8B-B14F-4D97-AF65-F5344CB8AC3E}">
        <p14:creationId xmlns:p14="http://schemas.microsoft.com/office/powerpoint/2010/main" val="12014014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558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30227341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4104"/>
            <a:ext cx="12954000" cy="3400990"/>
          </a:xfrm>
        </p:spPr>
        <p:txBody>
          <a:bodyPr/>
          <a:lstStyle/>
          <a:p>
            <a:r>
              <a:rPr lang="en-US" dirty="0"/>
              <a:t>Click to edit Master title style</a:t>
            </a:r>
          </a:p>
        </p:txBody>
      </p:sp>
      <p:sp>
        <p:nvSpPr>
          <p:cNvPr id="3" name="Subtitle 2"/>
          <p:cNvSpPr>
            <a:spLocks noGrp="1"/>
          </p:cNvSpPr>
          <p:nvPr>
            <p:ph type="subTitle" idx="1"/>
          </p:nvPr>
        </p:nvSpPr>
        <p:spPr>
          <a:xfrm>
            <a:off x="2286000" y="4668426"/>
            <a:ext cx="10668000" cy="3807767"/>
          </a:xfrm>
        </p:spPr>
        <p:txBody>
          <a:bodyPr/>
          <a:lstStyle>
            <a:lvl1pPr marL="0" indent="0" algn="ctr">
              <a:buNone/>
              <a:defRPr b="1" i="1">
                <a:solidFill>
                  <a:schemeClr val="tx1">
                    <a:tint val="75000"/>
                  </a:schemeClr>
                </a:solidFill>
              </a:defRPr>
            </a:lvl1pPr>
            <a:lvl2pPr marL="677342" indent="0" algn="ctr">
              <a:buNone/>
              <a:defRPr>
                <a:solidFill>
                  <a:schemeClr val="tx1">
                    <a:tint val="75000"/>
                  </a:schemeClr>
                </a:solidFill>
              </a:defRPr>
            </a:lvl2pPr>
            <a:lvl3pPr marL="1354684" indent="0" algn="ctr">
              <a:buNone/>
              <a:defRPr>
                <a:solidFill>
                  <a:schemeClr val="tx1">
                    <a:tint val="75000"/>
                  </a:schemeClr>
                </a:solidFill>
              </a:defRPr>
            </a:lvl3pPr>
            <a:lvl4pPr marL="2032025" indent="0" algn="ctr">
              <a:buNone/>
              <a:defRPr>
                <a:solidFill>
                  <a:schemeClr val="tx1">
                    <a:tint val="75000"/>
                  </a:schemeClr>
                </a:solidFill>
              </a:defRPr>
            </a:lvl4pPr>
            <a:lvl5pPr marL="2709367" indent="0" algn="ctr">
              <a:buNone/>
              <a:defRPr>
                <a:solidFill>
                  <a:schemeClr val="tx1">
                    <a:tint val="75000"/>
                  </a:schemeClr>
                </a:solidFill>
              </a:defRPr>
            </a:lvl5pPr>
            <a:lvl6pPr marL="3386709" indent="0" algn="ctr">
              <a:buNone/>
              <a:defRPr>
                <a:solidFill>
                  <a:schemeClr val="tx1">
                    <a:tint val="75000"/>
                  </a:schemeClr>
                </a:solidFill>
              </a:defRPr>
            </a:lvl6pPr>
            <a:lvl7pPr marL="4064051" indent="0" algn="ctr">
              <a:buNone/>
              <a:defRPr>
                <a:solidFill>
                  <a:schemeClr val="tx1">
                    <a:tint val="75000"/>
                  </a:schemeClr>
                </a:solidFill>
              </a:defRPr>
            </a:lvl7pPr>
            <a:lvl8pPr marL="4741393" indent="0" algn="ctr">
              <a:buNone/>
              <a:defRPr>
                <a:solidFill>
                  <a:schemeClr val="tx1">
                    <a:tint val="75000"/>
                  </a:schemeClr>
                </a:solidFill>
              </a:defRPr>
            </a:lvl8pPr>
            <a:lvl9pPr marL="5418734"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0F520A7A-0ACC-3D42-A498-738F8913C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622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EB118D7A-0493-464C-8BB0-6DBA214183A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7588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F520A7A-0ACC-3D42-A498-738F8913C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665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3477" y="3059872"/>
            <a:ext cx="6844772" cy="6015927"/>
          </a:xfrm>
        </p:spPr>
        <p:txBody>
          <a:bodyPr/>
          <a:lstStyle>
            <a:lvl1pPr>
              <a:defRPr sz="4148"/>
            </a:lvl1pPr>
            <a:lvl2pPr>
              <a:defRPr sz="3556"/>
            </a:lvl2pPr>
            <a:lvl3pPr>
              <a:defRPr sz="2963"/>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33902" y="3059872"/>
            <a:ext cx="6844772" cy="6015927"/>
          </a:xfrm>
        </p:spPr>
        <p:txBody>
          <a:bodyPr/>
          <a:lstStyle>
            <a:lvl1pPr>
              <a:defRPr sz="4148"/>
            </a:lvl1pPr>
            <a:lvl2pPr>
              <a:defRPr sz="3556"/>
            </a:lvl2pPr>
            <a:lvl3pPr>
              <a:defRPr sz="2963"/>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0F520A7A-0ACC-3D42-A498-738F8913C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3462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520A7A-0ACC-3D42-A498-738F8913C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638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520A7A-0ACC-3D42-A498-738F8913C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0636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3" y="833519"/>
            <a:ext cx="5152988" cy="1874644"/>
          </a:xfrm>
        </p:spPr>
        <p:txBody>
          <a:bodyPr anchor="b"/>
          <a:lstStyle>
            <a:lvl1pPr algn="l">
              <a:defRPr sz="2963" b="1"/>
            </a:lvl1pPr>
          </a:lstStyle>
          <a:p>
            <a:r>
              <a:rPr lang="en-US" dirty="0"/>
              <a:t>Click to edit Master title style</a:t>
            </a:r>
          </a:p>
        </p:txBody>
      </p:sp>
      <p:sp>
        <p:nvSpPr>
          <p:cNvPr id="3" name="Content Placeholder 2"/>
          <p:cNvSpPr>
            <a:spLocks noGrp="1"/>
          </p:cNvSpPr>
          <p:nvPr>
            <p:ph idx="1"/>
          </p:nvPr>
        </p:nvSpPr>
        <p:spPr>
          <a:xfrm>
            <a:off x="6310644" y="833519"/>
            <a:ext cx="8167358" cy="7976799"/>
          </a:xfrm>
        </p:spPr>
        <p:txBody>
          <a:bodyPr/>
          <a:lstStyle>
            <a:lvl1pPr>
              <a:defRPr sz="4741"/>
            </a:lvl1pPr>
            <a:lvl2pPr>
              <a:defRPr sz="4148"/>
            </a:lvl2pPr>
            <a:lvl3pPr>
              <a:defRPr sz="3556"/>
            </a:lvl3pPr>
            <a:lvl4pPr>
              <a:defRPr sz="2963"/>
            </a:lvl4pPr>
            <a:lvl5pPr>
              <a:defRPr sz="2963"/>
            </a:lvl5pPr>
            <a:lvl6pPr>
              <a:defRPr sz="2963"/>
            </a:lvl6pPr>
            <a:lvl7pPr>
              <a:defRPr sz="2963"/>
            </a:lvl7pPr>
            <a:lvl8pPr>
              <a:defRPr sz="2963"/>
            </a:lvl8pPr>
            <a:lvl9pPr>
              <a:defRPr sz="296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62003" y="2708162"/>
            <a:ext cx="5152988" cy="6089751"/>
          </a:xfrm>
        </p:spPr>
        <p:txBody>
          <a:bodyPr/>
          <a:lstStyle>
            <a:lvl1pPr marL="0" indent="0">
              <a:buNone/>
              <a:defRPr sz="2074"/>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0F520A7A-0ACC-3D42-A498-738F8913C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8625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05370"/>
            <a:ext cx="9144000" cy="839612"/>
          </a:xfrm>
        </p:spPr>
        <p:txBody>
          <a:bodyPr anchor="b"/>
          <a:lstStyle>
            <a:lvl1pPr algn="l">
              <a:defRPr sz="2963" b="1"/>
            </a:lvl1pPr>
          </a:lstStyle>
          <a:p>
            <a:r>
              <a:rPr lang="en-US"/>
              <a:t>Click to edit Master title style</a:t>
            </a:r>
          </a:p>
        </p:txBody>
      </p:sp>
      <p:sp>
        <p:nvSpPr>
          <p:cNvPr id="3" name="Picture Placeholder 2"/>
          <p:cNvSpPr>
            <a:spLocks noGrp="1"/>
          </p:cNvSpPr>
          <p:nvPr>
            <p:ph type="pic" idx="1"/>
          </p:nvPr>
        </p:nvSpPr>
        <p:spPr>
          <a:xfrm>
            <a:off x="2987147" y="901185"/>
            <a:ext cx="9144000" cy="6096000"/>
          </a:xfrm>
        </p:spPr>
        <p:txBody>
          <a:bodyPr/>
          <a:lstStyle>
            <a:lvl1pPr marL="0" indent="0">
              <a:buNone/>
              <a:defRPr sz="4741"/>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endParaRPr lang="en-US" dirty="0"/>
          </a:p>
        </p:txBody>
      </p:sp>
      <p:sp>
        <p:nvSpPr>
          <p:cNvPr id="4" name="Text Placeholder 3"/>
          <p:cNvSpPr>
            <a:spLocks noGrp="1"/>
          </p:cNvSpPr>
          <p:nvPr>
            <p:ph type="body" sz="half" idx="2"/>
          </p:nvPr>
        </p:nvSpPr>
        <p:spPr>
          <a:xfrm>
            <a:off x="2987147" y="7944982"/>
            <a:ext cx="9144000" cy="1192388"/>
          </a:xfrm>
        </p:spPr>
        <p:txBody>
          <a:bodyPr/>
          <a:lstStyle>
            <a:lvl1pPr marL="0" indent="0">
              <a:buNone/>
              <a:defRPr sz="2074"/>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20A7A-0ACC-3D42-A498-738F8913C4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748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58500" y="903111"/>
            <a:ext cx="3238500" cy="8128000"/>
          </a:xfrm>
        </p:spPr>
        <p:txBody>
          <a:bodyPr vert="eaVert"/>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a:xfrm>
            <a:off x="1143000" y="903111"/>
            <a:ext cx="9461500" cy="8128000"/>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86AF85C4-43BD-431C-AF1A-8097E5A9AE8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9414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59"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329820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32000"/>
            <a:ext cx="13716000" cy="74506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0514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778000"/>
            <a:ext cx="15240000" cy="8382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US" dirty="0"/>
          </a:p>
        </p:txBody>
      </p:sp>
      <p:sp>
        <p:nvSpPr>
          <p:cNvPr id="17" name="bk object 17"/>
          <p:cNvSpPr/>
          <p:nvPr/>
        </p:nvSpPr>
        <p:spPr>
          <a:xfrm>
            <a:off x="2474827" y="720290"/>
            <a:ext cx="443865" cy="400050"/>
          </a:xfrm>
          <a:custGeom>
            <a:avLst/>
            <a:gdLst/>
            <a:ahLst/>
            <a:cxnLst/>
            <a:rect l="l" t="t" r="r" b="b"/>
            <a:pathLst>
              <a:path w="443864" h="400050">
                <a:moveTo>
                  <a:pt x="213374" y="0"/>
                </a:moveTo>
                <a:lnTo>
                  <a:pt x="173257" y="5512"/>
                </a:lnTo>
                <a:lnTo>
                  <a:pt x="112074" y="32634"/>
                </a:lnTo>
                <a:lnTo>
                  <a:pt x="47083" y="97728"/>
                </a:lnTo>
                <a:lnTo>
                  <a:pt x="24218" y="141179"/>
                </a:lnTo>
                <a:lnTo>
                  <a:pt x="7011" y="197294"/>
                </a:lnTo>
                <a:lnTo>
                  <a:pt x="0" y="274551"/>
                </a:lnTo>
                <a:lnTo>
                  <a:pt x="6592" y="317906"/>
                </a:lnTo>
                <a:lnTo>
                  <a:pt x="25401" y="356781"/>
                </a:lnTo>
                <a:lnTo>
                  <a:pt x="55453" y="383334"/>
                </a:lnTo>
                <a:lnTo>
                  <a:pt x="92575" y="396846"/>
                </a:lnTo>
                <a:lnTo>
                  <a:pt x="120816" y="399580"/>
                </a:lnTo>
                <a:lnTo>
                  <a:pt x="169923" y="393451"/>
                </a:lnTo>
                <a:lnTo>
                  <a:pt x="206309" y="377496"/>
                </a:lnTo>
                <a:lnTo>
                  <a:pt x="231966" y="357505"/>
                </a:lnTo>
                <a:lnTo>
                  <a:pt x="248883" y="339267"/>
                </a:lnTo>
                <a:lnTo>
                  <a:pt x="376055" y="339267"/>
                </a:lnTo>
                <a:lnTo>
                  <a:pt x="380735" y="316560"/>
                </a:lnTo>
                <a:lnTo>
                  <a:pt x="184557" y="316560"/>
                </a:lnTo>
                <a:lnTo>
                  <a:pt x="177627" y="316353"/>
                </a:lnTo>
                <a:lnTo>
                  <a:pt x="143727" y="291274"/>
                </a:lnTo>
                <a:lnTo>
                  <a:pt x="136342" y="241139"/>
                </a:lnTo>
                <a:lnTo>
                  <a:pt x="138404" y="218562"/>
                </a:lnTo>
                <a:lnTo>
                  <a:pt x="146335" y="180332"/>
                </a:lnTo>
                <a:lnTo>
                  <a:pt x="162089" y="139666"/>
                </a:lnTo>
                <a:lnTo>
                  <a:pt x="192470" y="99504"/>
                </a:lnTo>
                <a:lnTo>
                  <a:pt x="193981" y="98196"/>
                </a:lnTo>
                <a:lnTo>
                  <a:pt x="194349" y="97853"/>
                </a:lnTo>
                <a:lnTo>
                  <a:pt x="195645" y="96735"/>
                </a:lnTo>
                <a:lnTo>
                  <a:pt x="197029" y="95732"/>
                </a:lnTo>
                <a:lnTo>
                  <a:pt x="198362" y="94678"/>
                </a:lnTo>
                <a:lnTo>
                  <a:pt x="244777" y="78237"/>
                </a:lnTo>
                <a:lnTo>
                  <a:pt x="429852" y="78237"/>
                </a:lnTo>
                <a:lnTo>
                  <a:pt x="435251" y="52044"/>
                </a:lnTo>
                <a:lnTo>
                  <a:pt x="308827" y="52044"/>
                </a:lnTo>
                <a:lnTo>
                  <a:pt x="303812" y="45496"/>
                </a:lnTo>
                <a:lnTo>
                  <a:pt x="297246" y="37747"/>
                </a:lnTo>
                <a:lnTo>
                  <a:pt x="266714" y="13451"/>
                </a:lnTo>
                <a:lnTo>
                  <a:pt x="231189" y="1569"/>
                </a:lnTo>
                <a:lnTo>
                  <a:pt x="213374" y="0"/>
                </a:lnTo>
                <a:close/>
              </a:path>
              <a:path w="443864" h="400050">
                <a:moveTo>
                  <a:pt x="376055" y="339267"/>
                </a:moveTo>
                <a:lnTo>
                  <a:pt x="248883" y="339267"/>
                </a:lnTo>
                <a:lnTo>
                  <a:pt x="239828" y="391185"/>
                </a:lnTo>
                <a:lnTo>
                  <a:pt x="365355" y="391185"/>
                </a:lnTo>
                <a:lnTo>
                  <a:pt x="376055" y="339267"/>
                </a:lnTo>
                <a:close/>
              </a:path>
              <a:path w="443864" h="400050">
                <a:moveTo>
                  <a:pt x="429852" y="78237"/>
                </a:moveTo>
                <a:lnTo>
                  <a:pt x="244777" y="78237"/>
                </a:lnTo>
                <a:lnTo>
                  <a:pt x="259662" y="79997"/>
                </a:lnTo>
                <a:lnTo>
                  <a:pt x="273024" y="84128"/>
                </a:lnTo>
                <a:lnTo>
                  <a:pt x="284430" y="89547"/>
                </a:lnTo>
                <a:lnTo>
                  <a:pt x="292698" y="94157"/>
                </a:lnTo>
                <a:lnTo>
                  <a:pt x="298489" y="98907"/>
                </a:lnTo>
                <a:lnTo>
                  <a:pt x="300496" y="101168"/>
                </a:lnTo>
                <a:lnTo>
                  <a:pt x="300191" y="102425"/>
                </a:lnTo>
                <a:lnTo>
                  <a:pt x="299073" y="108026"/>
                </a:lnTo>
                <a:lnTo>
                  <a:pt x="277961" y="197751"/>
                </a:lnTo>
                <a:lnTo>
                  <a:pt x="256714" y="257627"/>
                </a:lnTo>
                <a:lnTo>
                  <a:pt x="234571" y="293493"/>
                </a:lnTo>
                <a:lnTo>
                  <a:pt x="184557" y="316560"/>
                </a:lnTo>
                <a:lnTo>
                  <a:pt x="380735" y="316560"/>
                </a:lnTo>
                <a:lnTo>
                  <a:pt x="429852" y="78237"/>
                </a:lnTo>
                <a:close/>
              </a:path>
              <a:path w="443864" h="400050">
                <a:moveTo>
                  <a:pt x="443828" y="10426"/>
                </a:moveTo>
                <a:lnTo>
                  <a:pt x="321019" y="10426"/>
                </a:lnTo>
                <a:lnTo>
                  <a:pt x="308827" y="52044"/>
                </a:lnTo>
                <a:lnTo>
                  <a:pt x="435251" y="52044"/>
                </a:lnTo>
                <a:lnTo>
                  <a:pt x="443828" y="10426"/>
                </a:lnTo>
                <a:close/>
              </a:path>
            </a:pathLst>
          </a:custGeom>
          <a:solidFill>
            <a:srgbClr val="842D2C"/>
          </a:solidFill>
        </p:spPr>
        <p:txBody>
          <a:bodyPr wrap="square" lIns="0" tIns="0" rIns="0" bIns="0" rtlCol="0"/>
          <a:lstStyle/>
          <a:p>
            <a:endParaRPr lang="en-US" dirty="0"/>
          </a:p>
        </p:txBody>
      </p:sp>
      <p:sp>
        <p:nvSpPr>
          <p:cNvPr id="18" name="bk object 18"/>
          <p:cNvSpPr/>
          <p:nvPr/>
        </p:nvSpPr>
        <p:spPr>
          <a:xfrm>
            <a:off x="762000" y="634006"/>
            <a:ext cx="441325" cy="477520"/>
          </a:xfrm>
          <a:custGeom>
            <a:avLst/>
            <a:gdLst/>
            <a:ahLst/>
            <a:cxnLst/>
            <a:rect l="l" t="t" r="r" b="b"/>
            <a:pathLst>
              <a:path w="441325" h="477519">
                <a:moveTo>
                  <a:pt x="352132" y="0"/>
                </a:moveTo>
                <a:lnTo>
                  <a:pt x="294182" y="0"/>
                </a:lnTo>
                <a:lnTo>
                  <a:pt x="0" y="477469"/>
                </a:lnTo>
                <a:lnTo>
                  <a:pt x="57607" y="477469"/>
                </a:lnTo>
                <a:lnTo>
                  <a:pt x="134340" y="351624"/>
                </a:lnTo>
                <a:lnTo>
                  <a:pt x="417480" y="351624"/>
                </a:lnTo>
                <a:lnTo>
                  <a:pt x="408136" y="301345"/>
                </a:lnTo>
                <a:lnTo>
                  <a:pt x="163423" y="301345"/>
                </a:lnTo>
                <a:lnTo>
                  <a:pt x="310057" y="61239"/>
                </a:lnTo>
                <a:lnTo>
                  <a:pt x="363513" y="61239"/>
                </a:lnTo>
                <a:lnTo>
                  <a:pt x="352132" y="0"/>
                </a:lnTo>
                <a:close/>
              </a:path>
              <a:path w="441325" h="477519">
                <a:moveTo>
                  <a:pt x="417480" y="351624"/>
                </a:moveTo>
                <a:lnTo>
                  <a:pt x="359524" y="351624"/>
                </a:lnTo>
                <a:lnTo>
                  <a:pt x="382396" y="477469"/>
                </a:lnTo>
                <a:lnTo>
                  <a:pt x="440867" y="477469"/>
                </a:lnTo>
                <a:lnTo>
                  <a:pt x="417480" y="351624"/>
                </a:lnTo>
                <a:close/>
              </a:path>
              <a:path w="441325" h="477519">
                <a:moveTo>
                  <a:pt x="363513" y="61239"/>
                </a:moveTo>
                <a:lnTo>
                  <a:pt x="310057" y="61239"/>
                </a:lnTo>
                <a:lnTo>
                  <a:pt x="350900" y="301345"/>
                </a:lnTo>
                <a:lnTo>
                  <a:pt x="408136" y="301345"/>
                </a:lnTo>
                <a:lnTo>
                  <a:pt x="363513" y="61239"/>
                </a:lnTo>
                <a:close/>
              </a:path>
            </a:pathLst>
          </a:custGeom>
          <a:solidFill>
            <a:srgbClr val="842D2C"/>
          </a:solidFill>
        </p:spPr>
        <p:txBody>
          <a:bodyPr wrap="square" lIns="0" tIns="0" rIns="0" bIns="0" rtlCol="0"/>
          <a:lstStyle/>
          <a:p>
            <a:endParaRPr lang="en-US" dirty="0"/>
          </a:p>
        </p:txBody>
      </p:sp>
      <p:sp>
        <p:nvSpPr>
          <p:cNvPr id="19" name="bk object 19"/>
          <p:cNvSpPr/>
          <p:nvPr/>
        </p:nvSpPr>
        <p:spPr>
          <a:xfrm>
            <a:off x="1227348" y="634006"/>
            <a:ext cx="389255" cy="477520"/>
          </a:xfrm>
          <a:custGeom>
            <a:avLst/>
            <a:gdLst/>
            <a:ahLst/>
            <a:cxnLst/>
            <a:rect l="l" t="t" r="r" b="b"/>
            <a:pathLst>
              <a:path w="389255" h="477519">
                <a:moveTo>
                  <a:pt x="217970" y="50292"/>
                </a:moveTo>
                <a:lnTo>
                  <a:pt x="162496" y="50292"/>
                </a:lnTo>
                <a:lnTo>
                  <a:pt x="70358" y="477469"/>
                </a:lnTo>
                <a:lnTo>
                  <a:pt x="125628" y="477469"/>
                </a:lnTo>
                <a:lnTo>
                  <a:pt x="217970" y="50292"/>
                </a:lnTo>
                <a:close/>
              </a:path>
              <a:path w="389255" h="477519">
                <a:moveTo>
                  <a:pt x="389013" y="0"/>
                </a:moveTo>
                <a:lnTo>
                  <a:pt x="10896" y="0"/>
                </a:lnTo>
                <a:lnTo>
                  <a:pt x="0" y="50292"/>
                </a:lnTo>
                <a:lnTo>
                  <a:pt x="378104" y="50292"/>
                </a:lnTo>
                <a:lnTo>
                  <a:pt x="389013" y="0"/>
                </a:lnTo>
                <a:close/>
              </a:path>
            </a:pathLst>
          </a:custGeom>
          <a:solidFill>
            <a:srgbClr val="842D2C"/>
          </a:solidFill>
        </p:spPr>
        <p:txBody>
          <a:bodyPr wrap="square" lIns="0" tIns="0" rIns="0" bIns="0" rtlCol="0"/>
          <a:lstStyle/>
          <a:p>
            <a:endParaRPr lang="en-US" dirty="0"/>
          </a:p>
        </p:txBody>
      </p:sp>
      <p:sp>
        <p:nvSpPr>
          <p:cNvPr id="20" name="bk object 20"/>
          <p:cNvSpPr/>
          <p:nvPr/>
        </p:nvSpPr>
        <p:spPr>
          <a:xfrm>
            <a:off x="1752450" y="631640"/>
            <a:ext cx="365760" cy="480059"/>
          </a:xfrm>
          <a:custGeom>
            <a:avLst/>
            <a:gdLst/>
            <a:ahLst/>
            <a:cxnLst/>
            <a:rect l="l" t="t" r="r" b="b"/>
            <a:pathLst>
              <a:path w="365760" h="480059">
                <a:moveTo>
                  <a:pt x="365442" y="0"/>
                </a:moveTo>
                <a:lnTo>
                  <a:pt x="208000" y="0"/>
                </a:lnTo>
                <a:lnTo>
                  <a:pt x="0" y="217385"/>
                </a:lnTo>
                <a:lnTo>
                  <a:pt x="104152" y="479831"/>
                </a:lnTo>
                <a:lnTo>
                  <a:pt x="266585" y="479831"/>
                </a:lnTo>
                <a:lnTo>
                  <a:pt x="145542" y="217322"/>
                </a:lnTo>
                <a:lnTo>
                  <a:pt x="365442" y="0"/>
                </a:lnTo>
                <a:close/>
              </a:path>
            </a:pathLst>
          </a:custGeom>
          <a:solidFill>
            <a:srgbClr val="842D2C"/>
          </a:solidFill>
        </p:spPr>
        <p:txBody>
          <a:bodyPr wrap="square" lIns="0" tIns="0" rIns="0" bIns="0" rtlCol="0"/>
          <a:lstStyle/>
          <a:p>
            <a:endParaRPr lang="en-US" dirty="0"/>
          </a:p>
        </p:txBody>
      </p:sp>
      <p:sp>
        <p:nvSpPr>
          <p:cNvPr id="21" name="bk object 21"/>
          <p:cNvSpPr/>
          <p:nvPr/>
        </p:nvSpPr>
        <p:spPr>
          <a:xfrm>
            <a:off x="1553883" y="631409"/>
            <a:ext cx="239395" cy="480059"/>
          </a:xfrm>
          <a:custGeom>
            <a:avLst/>
            <a:gdLst/>
            <a:ahLst/>
            <a:cxnLst/>
            <a:rect l="l" t="t" r="r" b="b"/>
            <a:pathLst>
              <a:path w="239394" h="480059">
                <a:moveTo>
                  <a:pt x="238975" y="0"/>
                </a:moveTo>
                <a:lnTo>
                  <a:pt x="103644" y="0"/>
                </a:lnTo>
                <a:lnTo>
                  <a:pt x="0" y="479831"/>
                </a:lnTo>
                <a:lnTo>
                  <a:pt x="135343" y="479831"/>
                </a:lnTo>
                <a:lnTo>
                  <a:pt x="238975" y="0"/>
                </a:lnTo>
                <a:close/>
              </a:path>
            </a:pathLst>
          </a:custGeom>
          <a:solidFill>
            <a:srgbClr val="842D2C"/>
          </a:solidFill>
        </p:spPr>
        <p:txBody>
          <a:bodyPr wrap="square" lIns="0" tIns="0" rIns="0" bIns="0" rtlCol="0"/>
          <a:lstStyle/>
          <a:p>
            <a:endParaRPr lang="en-US" dirty="0"/>
          </a:p>
        </p:txBody>
      </p:sp>
      <p:sp>
        <p:nvSpPr>
          <p:cNvPr id="22" name="bk object 22"/>
          <p:cNvSpPr/>
          <p:nvPr/>
        </p:nvSpPr>
        <p:spPr>
          <a:xfrm>
            <a:off x="2915193" y="726168"/>
            <a:ext cx="342265" cy="384175"/>
          </a:xfrm>
          <a:custGeom>
            <a:avLst/>
            <a:gdLst/>
            <a:ahLst/>
            <a:cxnLst/>
            <a:rect l="l" t="t" r="r" b="b"/>
            <a:pathLst>
              <a:path w="342264" h="384175">
                <a:moveTo>
                  <a:pt x="207835" y="3238"/>
                </a:moveTo>
                <a:lnTo>
                  <a:pt x="78460" y="3238"/>
                </a:lnTo>
                <a:lnTo>
                  <a:pt x="0" y="383997"/>
                </a:lnTo>
                <a:lnTo>
                  <a:pt x="135953" y="383997"/>
                </a:lnTo>
                <a:lnTo>
                  <a:pt x="169265" y="222376"/>
                </a:lnTo>
                <a:lnTo>
                  <a:pt x="184796" y="177001"/>
                </a:lnTo>
                <a:lnTo>
                  <a:pt x="209948" y="144473"/>
                </a:lnTo>
                <a:lnTo>
                  <a:pt x="244623" y="124888"/>
                </a:lnTo>
                <a:lnTo>
                  <a:pt x="288721" y="118338"/>
                </a:lnTo>
                <a:lnTo>
                  <a:pt x="317520" y="118338"/>
                </a:lnTo>
                <a:lnTo>
                  <a:pt x="323874" y="87287"/>
                </a:lnTo>
                <a:lnTo>
                  <a:pt x="192849" y="87287"/>
                </a:lnTo>
                <a:lnTo>
                  <a:pt x="207835" y="3238"/>
                </a:lnTo>
                <a:close/>
              </a:path>
              <a:path w="342264" h="384175">
                <a:moveTo>
                  <a:pt x="317520" y="118338"/>
                </a:moveTo>
                <a:lnTo>
                  <a:pt x="288721" y="118338"/>
                </a:lnTo>
                <a:lnTo>
                  <a:pt x="294751" y="118402"/>
                </a:lnTo>
                <a:lnTo>
                  <a:pt x="317411" y="118871"/>
                </a:lnTo>
                <a:lnTo>
                  <a:pt x="317520" y="118338"/>
                </a:lnTo>
                <a:close/>
              </a:path>
              <a:path w="342264" h="384175">
                <a:moveTo>
                  <a:pt x="335114" y="0"/>
                </a:moveTo>
                <a:lnTo>
                  <a:pt x="331393" y="0"/>
                </a:lnTo>
                <a:lnTo>
                  <a:pt x="301366" y="2305"/>
                </a:lnTo>
                <a:lnTo>
                  <a:pt x="267638" y="12506"/>
                </a:lnTo>
                <a:lnTo>
                  <a:pt x="232840" y="35533"/>
                </a:lnTo>
                <a:lnTo>
                  <a:pt x="199605" y="76314"/>
                </a:lnTo>
                <a:lnTo>
                  <a:pt x="192849" y="87287"/>
                </a:lnTo>
                <a:lnTo>
                  <a:pt x="323874" y="87287"/>
                </a:lnTo>
                <a:lnTo>
                  <a:pt x="341706" y="152"/>
                </a:lnTo>
                <a:lnTo>
                  <a:pt x="335114" y="0"/>
                </a:lnTo>
                <a:close/>
              </a:path>
            </a:pathLst>
          </a:custGeom>
          <a:solidFill>
            <a:srgbClr val="842D2C"/>
          </a:solidFill>
        </p:spPr>
        <p:txBody>
          <a:bodyPr wrap="square" lIns="0" tIns="0" rIns="0" bIns="0" rtlCol="0"/>
          <a:lstStyle/>
          <a:p>
            <a:endParaRPr lang="en-US" dirty="0"/>
          </a:p>
        </p:txBody>
      </p:sp>
      <p:sp>
        <p:nvSpPr>
          <p:cNvPr id="23" name="bk object 23"/>
          <p:cNvSpPr/>
          <p:nvPr/>
        </p:nvSpPr>
        <p:spPr>
          <a:xfrm>
            <a:off x="4129822" y="730702"/>
            <a:ext cx="442595" cy="560705"/>
          </a:xfrm>
          <a:custGeom>
            <a:avLst/>
            <a:gdLst/>
            <a:ahLst/>
            <a:cxnLst/>
            <a:rect l="l" t="t" r="r" b="b"/>
            <a:pathLst>
              <a:path w="442595" h="560705">
                <a:moveTo>
                  <a:pt x="154597" y="0"/>
                </a:moveTo>
                <a:lnTo>
                  <a:pt x="12395" y="0"/>
                </a:lnTo>
                <a:lnTo>
                  <a:pt x="85089" y="385724"/>
                </a:lnTo>
                <a:lnTo>
                  <a:pt x="69835" y="412002"/>
                </a:lnTo>
                <a:lnTo>
                  <a:pt x="49598" y="437967"/>
                </a:lnTo>
                <a:lnTo>
                  <a:pt x="25834" y="462610"/>
                </a:lnTo>
                <a:lnTo>
                  <a:pt x="0" y="484924"/>
                </a:lnTo>
                <a:lnTo>
                  <a:pt x="72466" y="560133"/>
                </a:lnTo>
                <a:lnTo>
                  <a:pt x="122926" y="508981"/>
                </a:lnTo>
                <a:lnTo>
                  <a:pt x="151009" y="473637"/>
                </a:lnTo>
                <a:lnTo>
                  <a:pt x="180346" y="433217"/>
                </a:lnTo>
                <a:lnTo>
                  <a:pt x="210449" y="388797"/>
                </a:lnTo>
                <a:lnTo>
                  <a:pt x="240833" y="341454"/>
                </a:lnTo>
                <a:lnTo>
                  <a:pt x="271010" y="292264"/>
                </a:lnTo>
                <a:lnTo>
                  <a:pt x="289057" y="261683"/>
                </a:lnTo>
                <a:lnTo>
                  <a:pt x="173354" y="261683"/>
                </a:lnTo>
                <a:lnTo>
                  <a:pt x="154597" y="0"/>
                </a:lnTo>
                <a:close/>
              </a:path>
              <a:path w="442595" h="560705">
                <a:moveTo>
                  <a:pt x="442175" y="0"/>
                </a:moveTo>
                <a:lnTo>
                  <a:pt x="305752" y="0"/>
                </a:lnTo>
                <a:lnTo>
                  <a:pt x="173354" y="261683"/>
                </a:lnTo>
                <a:lnTo>
                  <a:pt x="289057" y="261683"/>
                </a:lnTo>
                <a:lnTo>
                  <a:pt x="330200" y="192085"/>
                </a:lnTo>
                <a:lnTo>
                  <a:pt x="388513" y="92552"/>
                </a:lnTo>
                <a:lnTo>
                  <a:pt x="431556" y="18441"/>
                </a:lnTo>
                <a:lnTo>
                  <a:pt x="442175" y="0"/>
                </a:lnTo>
                <a:close/>
              </a:path>
            </a:pathLst>
          </a:custGeom>
          <a:solidFill>
            <a:srgbClr val="842D2C"/>
          </a:solidFill>
        </p:spPr>
        <p:txBody>
          <a:bodyPr wrap="square" lIns="0" tIns="0" rIns="0" bIns="0" rtlCol="0"/>
          <a:lstStyle/>
          <a:p>
            <a:endParaRPr lang="en-US" dirty="0"/>
          </a:p>
        </p:txBody>
      </p:sp>
      <p:sp>
        <p:nvSpPr>
          <p:cNvPr id="24" name="bk object 24"/>
          <p:cNvSpPr/>
          <p:nvPr/>
        </p:nvSpPr>
        <p:spPr>
          <a:xfrm>
            <a:off x="3226495" y="722311"/>
            <a:ext cx="450850" cy="389255"/>
          </a:xfrm>
          <a:custGeom>
            <a:avLst/>
            <a:gdLst/>
            <a:ahLst/>
            <a:cxnLst/>
            <a:rect l="l" t="t" r="r" b="b"/>
            <a:pathLst>
              <a:path w="450850" h="389255">
                <a:moveTo>
                  <a:pt x="211543" y="8407"/>
                </a:moveTo>
                <a:lnTo>
                  <a:pt x="78473" y="8407"/>
                </a:lnTo>
                <a:lnTo>
                  <a:pt x="0" y="389166"/>
                </a:lnTo>
                <a:lnTo>
                  <a:pt x="135978" y="389166"/>
                </a:lnTo>
                <a:lnTo>
                  <a:pt x="181089" y="170281"/>
                </a:lnTo>
                <a:lnTo>
                  <a:pt x="192461" y="135208"/>
                </a:lnTo>
                <a:lnTo>
                  <a:pt x="209924" y="109534"/>
                </a:lnTo>
                <a:lnTo>
                  <a:pt x="232988" y="93761"/>
                </a:lnTo>
                <a:lnTo>
                  <a:pt x="261162" y="88391"/>
                </a:lnTo>
                <a:lnTo>
                  <a:pt x="449433" y="88391"/>
                </a:lnTo>
                <a:lnTo>
                  <a:pt x="446604" y="63512"/>
                </a:lnTo>
                <a:lnTo>
                  <a:pt x="201688" y="63512"/>
                </a:lnTo>
                <a:lnTo>
                  <a:pt x="211543" y="8407"/>
                </a:lnTo>
                <a:close/>
              </a:path>
              <a:path w="450850" h="389255">
                <a:moveTo>
                  <a:pt x="449433" y="88391"/>
                </a:moveTo>
                <a:lnTo>
                  <a:pt x="261162" y="88391"/>
                </a:lnTo>
                <a:lnTo>
                  <a:pt x="272973" y="89282"/>
                </a:lnTo>
                <a:lnTo>
                  <a:pt x="283084" y="91943"/>
                </a:lnTo>
                <a:lnTo>
                  <a:pt x="291464" y="96359"/>
                </a:lnTo>
                <a:lnTo>
                  <a:pt x="298081" y="102514"/>
                </a:lnTo>
                <a:lnTo>
                  <a:pt x="305640" y="118279"/>
                </a:lnTo>
                <a:lnTo>
                  <a:pt x="307433" y="136507"/>
                </a:lnTo>
                <a:lnTo>
                  <a:pt x="305709" y="154804"/>
                </a:lnTo>
                <a:lnTo>
                  <a:pt x="302717" y="170776"/>
                </a:lnTo>
                <a:lnTo>
                  <a:pt x="257683" y="389166"/>
                </a:lnTo>
                <a:lnTo>
                  <a:pt x="394398" y="389166"/>
                </a:lnTo>
                <a:lnTo>
                  <a:pt x="442036" y="158064"/>
                </a:lnTo>
                <a:lnTo>
                  <a:pt x="447408" y="129255"/>
                </a:lnTo>
                <a:lnTo>
                  <a:pt x="450302" y="96037"/>
                </a:lnTo>
                <a:lnTo>
                  <a:pt x="449433" y="88391"/>
                </a:lnTo>
                <a:close/>
              </a:path>
              <a:path w="450850" h="389255">
                <a:moveTo>
                  <a:pt x="339877" y="0"/>
                </a:moveTo>
                <a:lnTo>
                  <a:pt x="291037" y="5798"/>
                </a:lnTo>
                <a:lnTo>
                  <a:pt x="252576" y="20754"/>
                </a:lnTo>
                <a:lnTo>
                  <a:pt x="223218" y="41212"/>
                </a:lnTo>
                <a:lnTo>
                  <a:pt x="201688" y="63512"/>
                </a:lnTo>
                <a:lnTo>
                  <a:pt x="446604" y="63512"/>
                </a:lnTo>
                <a:lnTo>
                  <a:pt x="416002" y="18446"/>
                </a:lnTo>
                <a:lnTo>
                  <a:pt x="369991" y="2059"/>
                </a:lnTo>
                <a:lnTo>
                  <a:pt x="339877" y="0"/>
                </a:lnTo>
                <a:close/>
              </a:path>
            </a:pathLst>
          </a:custGeom>
          <a:solidFill>
            <a:srgbClr val="842D2C"/>
          </a:solidFill>
        </p:spPr>
        <p:txBody>
          <a:bodyPr wrap="square" lIns="0" tIns="0" rIns="0" bIns="0" rtlCol="0"/>
          <a:lstStyle/>
          <a:p>
            <a:endParaRPr lang="en-US" dirty="0"/>
          </a:p>
        </p:txBody>
      </p:sp>
      <p:sp>
        <p:nvSpPr>
          <p:cNvPr id="25" name="bk object 25"/>
          <p:cNvSpPr/>
          <p:nvPr/>
        </p:nvSpPr>
        <p:spPr>
          <a:xfrm>
            <a:off x="2034150" y="716975"/>
            <a:ext cx="407670" cy="403225"/>
          </a:xfrm>
          <a:custGeom>
            <a:avLst/>
            <a:gdLst/>
            <a:ahLst/>
            <a:cxnLst/>
            <a:rect l="l" t="t" r="r" b="b"/>
            <a:pathLst>
              <a:path w="407669" h="403225">
                <a:moveTo>
                  <a:pt x="246864" y="0"/>
                </a:moveTo>
                <a:lnTo>
                  <a:pt x="198973" y="3734"/>
                </a:lnTo>
                <a:lnTo>
                  <a:pt x="154729" y="14735"/>
                </a:lnTo>
                <a:lnTo>
                  <a:pt x="115205" y="32693"/>
                </a:lnTo>
                <a:lnTo>
                  <a:pt x="81472" y="57302"/>
                </a:lnTo>
                <a:lnTo>
                  <a:pt x="54652" y="86836"/>
                </a:lnTo>
                <a:lnTo>
                  <a:pt x="32427" y="122421"/>
                </a:lnTo>
                <a:lnTo>
                  <a:pt x="15452" y="163740"/>
                </a:lnTo>
                <a:lnTo>
                  <a:pt x="4383" y="210477"/>
                </a:lnTo>
                <a:lnTo>
                  <a:pt x="0" y="254754"/>
                </a:lnTo>
                <a:lnTo>
                  <a:pt x="2164" y="293338"/>
                </a:lnTo>
                <a:lnTo>
                  <a:pt x="27396" y="353491"/>
                </a:lnTo>
                <a:lnTo>
                  <a:pt x="81941" y="390490"/>
                </a:lnTo>
                <a:lnTo>
                  <a:pt x="119884" y="399786"/>
                </a:lnTo>
                <a:lnTo>
                  <a:pt x="164784" y="402894"/>
                </a:lnTo>
                <a:lnTo>
                  <a:pt x="219508" y="398644"/>
                </a:lnTo>
                <a:lnTo>
                  <a:pt x="268360" y="386186"/>
                </a:lnTo>
                <a:lnTo>
                  <a:pt x="310432" y="365960"/>
                </a:lnTo>
                <a:lnTo>
                  <a:pt x="344815" y="338405"/>
                </a:lnTo>
                <a:lnTo>
                  <a:pt x="352974" y="327507"/>
                </a:lnTo>
                <a:lnTo>
                  <a:pt x="183936" y="327507"/>
                </a:lnTo>
                <a:lnTo>
                  <a:pt x="181574" y="327482"/>
                </a:lnTo>
                <a:lnTo>
                  <a:pt x="144355" y="316652"/>
                </a:lnTo>
                <a:lnTo>
                  <a:pt x="124203" y="267923"/>
                </a:lnTo>
                <a:lnTo>
                  <a:pt x="125700" y="248272"/>
                </a:lnTo>
                <a:lnTo>
                  <a:pt x="128297" y="233857"/>
                </a:lnTo>
                <a:lnTo>
                  <a:pt x="128704" y="231901"/>
                </a:lnTo>
                <a:lnTo>
                  <a:pt x="395264" y="231901"/>
                </a:lnTo>
                <a:lnTo>
                  <a:pt x="403729" y="185591"/>
                </a:lnTo>
                <a:lnTo>
                  <a:pt x="407307" y="152819"/>
                </a:lnTo>
                <a:lnTo>
                  <a:pt x="145620" y="152819"/>
                </a:lnTo>
                <a:lnTo>
                  <a:pt x="146534" y="149682"/>
                </a:lnTo>
                <a:lnTo>
                  <a:pt x="160610" y="115020"/>
                </a:lnTo>
                <a:lnTo>
                  <a:pt x="179453" y="90176"/>
                </a:lnTo>
                <a:lnTo>
                  <a:pt x="202992" y="75219"/>
                </a:lnTo>
                <a:lnTo>
                  <a:pt x="231155" y="70218"/>
                </a:lnTo>
                <a:lnTo>
                  <a:pt x="390619" y="70218"/>
                </a:lnTo>
                <a:lnTo>
                  <a:pt x="383469" y="54221"/>
                </a:lnTo>
                <a:lnTo>
                  <a:pt x="351352" y="23980"/>
                </a:lnTo>
                <a:lnTo>
                  <a:pt x="305907" y="5965"/>
                </a:lnTo>
                <a:lnTo>
                  <a:pt x="246864" y="0"/>
                </a:lnTo>
                <a:close/>
              </a:path>
              <a:path w="407669" h="403225">
                <a:moveTo>
                  <a:pt x="269750" y="275374"/>
                </a:moveTo>
                <a:lnTo>
                  <a:pt x="252875" y="298880"/>
                </a:lnTo>
                <a:lnTo>
                  <a:pt x="232629" y="315094"/>
                </a:lnTo>
                <a:lnTo>
                  <a:pt x="209491" y="324482"/>
                </a:lnTo>
                <a:lnTo>
                  <a:pt x="183936" y="327507"/>
                </a:lnTo>
                <a:lnTo>
                  <a:pt x="352974" y="327507"/>
                </a:lnTo>
                <a:lnTo>
                  <a:pt x="370601" y="303961"/>
                </a:lnTo>
                <a:lnTo>
                  <a:pt x="269750" y="275374"/>
                </a:lnTo>
                <a:close/>
              </a:path>
              <a:path w="407669" h="403225">
                <a:moveTo>
                  <a:pt x="390619" y="70218"/>
                </a:moveTo>
                <a:lnTo>
                  <a:pt x="231155" y="70218"/>
                </a:lnTo>
                <a:lnTo>
                  <a:pt x="243959" y="71194"/>
                </a:lnTo>
                <a:lnTo>
                  <a:pt x="255069" y="74112"/>
                </a:lnTo>
                <a:lnTo>
                  <a:pt x="264444" y="78956"/>
                </a:lnTo>
                <a:lnTo>
                  <a:pt x="272049" y="85712"/>
                </a:lnTo>
                <a:lnTo>
                  <a:pt x="281063" y="102288"/>
                </a:lnTo>
                <a:lnTo>
                  <a:pt x="284309" y="120797"/>
                </a:lnTo>
                <a:lnTo>
                  <a:pt x="284066" y="138013"/>
                </a:lnTo>
                <a:lnTo>
                  <a:pt x="282615" y="150710"/>
                </a:lnTo>
                <a:lnTo>
                  <a:pt x="282323" y="152819"/>
                </a:lnTo>
                <a:lnTo>
                  <a:pt x="407307" y="152819"/>
                </a:lnTo>
                <a:lnTo>
                  <a:pt x="407650" y="149682"/>
                </a:lnTo>
                <a:lnTo>
                  <a:pt x="407215" y="122421"/>
                </a:lnTo>
                <a:lnTo>
                  <a:pt x="407131" y="120797"/>
                </a:lnTo>
                <a:lnTo>
                  <a:pt x="402528" y="96862"/>
                </a:lnTo>
                <a:lnTo>
                  <a:pt x="390619" y="70218"/>
                </a:lnTo>
                <a:close/>
              </a:path>
            </a:pathLst>
          </a:custGeom>
          <a:solidFill>
            <a:srgbClr val="842D2C"/>
          </a:solidFill>
        </p:spPr>
        <p:txBody>
          <a:bodyPr wrap="square" lIns="0" tIns="0" rIns="0" bIns="0" rtlCol="0"/>
          <a:lstStyle/>
          <a:p>
            <a:endParaRPr lang="en-US" dirty="0"/>
          </a:p>
        </p:txBody>
      </p:sp>
      <p:sp>
        <p:nvSpPr>
          <p:cNvPr id="26" name="bk object 26"/>
          <p:cNvSpPr/>
          <p:nvPr/>
        </p:nvSpPr>
        <p:spPr>
          <a:xfrm>
            <a:off x="3707126" y="716975"/>
            <a:ext cx="407670" cy="403225"/>
          </a:xfrm>
          <a:custGeom>
            <a:avLst/>
            <a:gdLst/>
            <a:ahLst/>
            <a:cxnLst/>
            <a:rect l="l" t="t" r="r" b="b"/>
            <a:pathLst>
              <a:path w="407670" h="403225">
                <a:moveTo>
                  <a:pt x="246864" y="0"/>
                </a:moveTo>
                <a:lnTo>
                  <a:pt x="198973" y="3734"/>
                </a:lnTo>
                <a:lnTo>
                  <a:pt x="154729" y="14735"/>
                </a:lnTo>
                <a:lnTo>
                  <a:pt x="115205" y="32693"/>
                </a:lnTo>
                <a:lnTo>
                  <a:pt x="81472" y="57302"/>
                </a:lnTo>
                <a:lnTo>
                  <a:pt x="54652" y="86836"/>
                </a:lnTo>
                <a:lnTo>
                  <a:pt x="32427" y="122421"/>
                </a:lnTo>
                <a:lnTo>
                  <a:pt x="15452" y="163740"/>
                </a:lnTo>
                <a:lnTo>
                  <a:pt x="4383" y="210477"/>
                </a:lnTo>
                <a:lnTo>
                  <a:pt x="0" y="254754"/>
                </a:lnTo>
                <a:lnTo>
                  <a:pt x="2164" y="293338"/>
                </a:lnTo>
                <a:lnTo>
                  <a:pt x="27396" y="353491"/>
                </a:lnTo>
                <a:lnTo>
                  <a:pt x="81941" y="390490"/>
                </a:lnTo>
                <a:lnTo>
                  <a:pt x="119884" y="399786"/>
                </a:lnTo>
                <a:lnTo>
                  <a:pt x="164784" y="402894"/>
                </a:lnTo>
                <a:lnTo>
                  <a:pt x="219508" y="398644"/>
                </a:lnTo>
                <a:lnTo>
                  <a:pt x="268360" y="386186"/>
                </a:lnTo>
                <a:lnTo>
                  <a:pt x="310432" y="365960"/>
                </a:lnTo>
                <a:lnTo>
                  <a:pt x="344815" y="338405"/>
                </a:lnTo>
                <a:lnTo>
                  <a:pt x="352974" y="327507"/>
                </a:lnTo>
                <a:lnTo>
                  <a:pt x="183936" y="327507"/>
                </a:lnTo>
                <a:lnTo>
                  <a:pt x="181574" y="327482"/>
                </a:lnTo>
                <a:lnTo>
                  <a:pt x="144355" y="316652"/>
                </a:lnTo>
                <a:lnTo>
                  <a:pt x="124203" y="267923"/>
                </a:lnTo>
                <a:lnTo>
                  <a:pt x="125700" y="248272"/>
                </a:lnTo>
                <a:lnTo>
                  <a:pt x="128297" y="233857"/>
                </a:lnTo>
                <a:lnTo>
                  <a:pt x="128704" y="231901"/>
                </a:lnTo>
                <a:lnTo>
                  <a:pt x="395264" y="231901"/>
                </a:lnTo>
                <a:lnTo>
                  <a:pt x="403729" y="185591"/>
                </a:lnTo>
                <a:lnTo>
                  <a:pt x="407307" y="152819"/>
                </a:lnTo>
                <a:lnTo>
                  <a:pt x="145620" y="152819"/>
                </a:lnTo>
                <a:lnTo>
                  <a:pt x="146534" y="149682"/>
                </a:lnTo>
                <a:lnTo>
                  <a:pt x="160610" y="115020"/>
                </a:lnTo>
                <a:lnTo>
                  <a:pt x="179453" y="90176"/>
                </a:lnTo>
                <a:lnTo>
                  <a:pt x="202992" y="75219"/>
                </a:lnTo>
                <a:lnTo>
                  <a:pt x="231155" y="70218"/>
                </a:lnTo>
                <a:lnTo>
                  <a:pt x="390619" y="70218"/>
                </a:lnTo>
                <a:lnTo>
                  <a:pt x="383469" y="54221"/>
                </a:lnTo>
                <a:lnTo>
                  <a:pt x="351352" y="23980"/>
                </a:lnTo>
                <a:lnTo>
                  <a:pt x="305907" y="5965"/>
                </a:lnTo>
                <a:lnTo>
                  <a:pt x="246864" y="0"/>
                </a:lnTo>
                <a:close/>
              </a:path>
              <a:path w="407670" h="403225">
                <a:moveTo>
                  <a:pt x="269750" y="275374"/>
                </a:moveTo>
                <a:lnTo>
                  <a:pt x="252875" y="298880"/>
                </a:lnTo>
                <a:lnTo>
                  <a:pt x="232629" y="315094"/>
                </a:lnTo>
                <a:lnTo>
                  <a:pt x="209491" y="324482"/>
                </a:lnTo>
                <a:lnTo>
                  <a:pt x="183936" y="327507"/>
                </a:lnTo>
                <a:lnTo>
                  <a:pt x="352974" y="327507"/>
                </a:lnTo>
                <a:lnTo>
                  <a:pt x="370601" y="303961"/>
                </a:lnTo>
                <a:lnTo>
                  <a:pt x="269750" y="275374"/>
                </a:lnTo>
                <a:close/>
              </a:path>
              <a:path w="407670" h="403225">
                <a:moveTo>
                  <a:pt x="390619" y="70218"/>
                </a:moveTo>
                <a:lnTo>
                  <a:pt x="231155" y="70218"/>
                </a:lnTo>
                <a:lnTo>
                  <a:pt x="243959" y="71194"/>
                </a:lnTo>
                <a:lnTo>
                  <a:pt x="255069" y="74112"/>
                </a:lnTo>
                <a:lnTo>
                  <a:pt x="264444" y="78956"/>
                </a:lnTo>
                <a:lnTo>
                  <a:pt x="272049" y="85712"/>
                </a:lnTo>
                <a:lnTo>
                  <a:pt x="281063" y="102288"/>
                </a:lnTo>
                <a:lnTo>
                  <a:pt x="284309" y="120797"/>
                </a:lnTo>
                <a:lnTo>
                  <a:pt x="284066" y="138013"/>
                </a:lnTo>
                <a:lnTo>
                  <a:pt x="282615" y="150710"/>
                </a:lnTo>
                <a:lnTo>
                  <a:pt x="282323" y="152819"/>
                </a:lnTo>
                <a:lnTo>
                  <a:pt x="407307" y="152819"/>
                </a:lnTo>
                <a:lnTo>
                  <a:pt x="407650" y="149682"/>
                </a:lnTo>
                <a:lnTo>
                  <a:pt x="407215" y="122421"/>
                </a:lnTo>
                <a:lnTo>
                  <a:pt x="407131" y="120797"/>
                </a:lnTo>
                <a:lnTo>
                  <a:pt x="402528" y="96862"/>
                </a:lnTo>
                <a:lnTo>
                  <a:pt x="390619" y="70218"/>
                </a:lnTo>
                <a:close/>
              </a:path>
            </a:pathLst>
          </a:custGeom>
          <a:solidFill>
            <a:srgbClr val="842D2C"/>
          </a:solidFill>
        </p:spPr>
        <p:txBody>
          <a:bodyPr wrap="square" lIns="0" tIns="0" rIns="0" bIns="0" rtlCol="0"/>
          <a:lstStyle/>
          <a:p>
            <a:endParaRPr lang="en-US" dirty="0"/>
          </a:p>
        </p:txBody>
      </p:sp>
      <p:sp>
        <p:nvSpPr>
          <p:cNvPr id="2" name="Holder 2"/>
          <p:cNvSpPr>
            <a:spLocks noGrp="1"/>
          </p:cNvSpPr>
          <p:nvPr>
            <p:ph type="title"/>
          </p:nvPr>
        </p:nvSpPr>
        <p:spPr/>
        <p:txBody>
          <a:bodyPr lIns="0" tIns="0" rIns="0" bIns="0"/>
          <a:lstStyle>
            <a:lvl1pPr>
              <a:defRPr sz="7100" b="0" i="0">
                <a:solidFill>
                  <a:schemeClr val="bg1"/>
                </a:solidFill>
                <a:latin typeface="Graphik Light"/>
                <a:cs typeface="Graphik Light"/>
              </a:defRPr>
            </a:lvl1pPr>
          </a:lstStyle>
          <a:p>
            <a:endParaRPr lang="en-US"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lang="en-US" dirty="0"/>
          </a:p>
        </p:txBody>
      </p:sp>
      <p:sp>
        <p:nvSpPr>
          <p:cNvPr id="4" name="Holder 4"/>
          <p:cNvSpPr>
            <a:spLocks noGrp="1"/>
          </p:cNvSpPr>
          <p:nvPr>
            <p:ph type="ftr" sz="quarter" idx="5"/>
          </p:nvPr>
        </p:nvSpPr>
        <p:spPr>
          <a:xfrm>
            <a:off x="749312" y="8798702"/>
            <a:ext cx="1329055" cy="489584"/>
          </a:xfrm>
          <a:prstGeom prst="rect">
            <a:avLst/>
          </a:prstGeom>
        </p:spPr>
        <p:txBody>
          <a:bodyPr lIns="0" tIns="0" rIns="0" bIns="0"/>
          <a:lstStyle>
            <a:lvl1pPr>
              <a:defRPr sz="3650" b="1" i="0">
                <a:solidFill>
                  <a:schemeClr val="bg1"/>
                </a:solidFill>
                <a:latin typeface="Graphik Bold"/>
                <a:cs typeface="Graphik Bold"/>
              </a:defRPr>
            </a:lvl1pPr>
          </a:lstStyle>
          <a:p>
            <a:pPr marL="12700">
              <a:lnSpc>
                <a:spcPts val="3850"/>
              </a:lnSpc>
            </a:pPr>
            <a:r>
              <a:rPr lang="en-US" dirty="0"/>
              <a:t>#</a:t>
            </a:r>
            <a:r>
              <a:rPr lang="en-US" spc="15" dirty="0" err="1"/>
              <a:t>S</a:t>
            </a:r>
            <a:r>
              <a:rPr lang="en-US" dirty="0" err="1"/>
              <a:t>ofL</a:t>
            </a:r>
            <a:endParaRPr lang="en-US" dirty="0"/>
          </a:p>
        </p:txBody>
      </p:sp>
      <p:sp>
        <p:nvSpPr>
          <p:cNvPr id="5" name="Holder 5"/>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3/27/2017</a:t>
            </a:fld>
            <a:endParaRPr lang="en-US" dirty="0"/>
          </a:p>
        </p:txBody>
      </p:sp>
      <p:sp>
        <p:nvSpPr>
          <p:cNvPr id="6" name="Holder 6"/>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pitchFamily="34" charset="0"/>
                <a:cs typeface="Arial" pitchFamily="34" charset="0"/>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vl1pPr>
          </a:lstStyle>
          <a:p>
            <a:pPr>
              <a:defRPr/>
            </a:pPr>
            <a:fld id="{084F4514-83B7-4473-AA72-FC251713BF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814771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a:cs typeface="Arial"/>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atin typeface="Arial"/>
                <a:cs typeface="Arial"/>
              </a:defRPr>
            </a:lvl1pPr>
          </a:lstStyle>
          <a:p>
            <a:pPr>
              <a:defRPr/>
            </a:pPr>
            <a:fld id="{084F4514-83B7-4473-AA72-FC251713BF1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9123919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903111"/>
            <a:ext cx="12954000" cy="1693333"/>
          </a:xfrm>
        </p:spPr>
        <p:txBody>
          <a:bodyPr/>
          <a:lstStyle>
            <a:lvl1pPr>
              <a:defRPr>
                <a:latin typeface="Arial"/>
                <a:cs typeface="Arial"/>
              </a:defRPr>
            </a:lvl1pPr>
          </a:lstStyle>
          <a:p>
            <a:r>
              <a:rPr lang="en-US"/>
              <a:t>Click to edit Master title style</a:t>
            </a:r>
          </a:p>
        </p:txBody>
      </p:sp>
      <p:sp>
        <p:nvSpPr>
          <p:cNvPr id="3" name="Table Placeholder 2"/>
          <p:cNvSpPr>
            <a:spLocks noGrp="1"/>
          </p:cNvSpPr>
          <p:nvPr>
            <p:ph type="tbl" idx="1"/>
          </p:nvPr>
        </p:nvSpPr>
        <p:spPr>
          <a:xfrm>
            <a:off x="1143000" y="2935111"/>
            <a:ext cx="12954000" cy="6096000"/>
          </a:xfrm>
        </p:spPr>
        <p:txBody>
          <a:bodyPr/>
          <a:lstStyle>
            <a:lvl1pPr>
              <a:defRPr>
                <a:latin typeface="Arial"/>
                <a:cs typeface="Arial"/>
              </a:defRPr>
            </a:lvl1pPr>
          </a:lstStyle>
          <a:p>
            <a:pPr lvl="0"/>
            <a:endParaRPr lang="en-US" noProof="0" dirty="0"/>
          </a:p>
        </p:txBody>
      </p:sp>
      <p:sp>
        <p:nvSpPr>
          <p:cNvPr id="4" name="Date Placeholder 3"/>
          <p:cNvSpPr>
            <a:spLocks noGrp="1"/>
          </p:cNvSpPr>
          <p:nvPr>
            <p:ph type="dt" sz="half" idx="10"/>
          </p:nvPr>
        </p:nvSpPr>
        <p:spPr>
          <a:xfrm>
            <a:off x="1143000" y="9256889"/>
            <a:ext cx="3175000" cy="677333"/>
          </a:xfrm>
          <a:prstGeom prst="rect">
            <a:avLst/>
          </a:prstGeom>
        </p:spPr>
        <p:txBody>
          <a:bodyPr vert="horz" wrap="square" lIns="91440" tIns="45720" rIns="91440" bIns="45720" numCol="1" anchor="t" anchorCtr="0" compatLnSpc="1">
            <a:prstTxWarp prst="textNoShape">
              <a:avLst/>
            </a:prstTxWarp>
          </a:bodyPr>
          <a:lstStyle>
            <a:lvl1pPr>
              <a:defRPr sz="1333" b="0" i="1">
                <a:solidFill>
                  <a:srgbClr val="FFFFFF"/>
                </a:solidFill>
                <a:latin typeface="Arial"/>
                <a:cs typeface="Arial"/>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pPr>
              <a:defRPr/>
            </a:pPr>
            <a:fld id="{2A37752C-5620-446A-A2CB-33C3F65F2B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3063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43000" y="3149601"/>
            <a:ext cx="12954000" cy="1092607"/>
          </a:xfrm>
          <a:prstGeom prst="rect">
            <a:avLst/>
          </a:prstGeom>
        </p:spPr>
        <p:txBody>
          <a:bodyPr wrap="square" lIns="0" tIns="0" rIns="0" bIns="0">
            <a:spAutoFit/>
          </a:bodyPr>
          <a:lstStyle>
            <a:lvl1pPr>
              <a:defRPr/>
            </a:lvl1pPr>
          </a:lstStyle>
          <a:p>
            <a:endParaRPr lang="en-US" dirty="0"/>
          </a:p>
        </p:txBody>
      </p:sp>
      <p:sp>
        <p:nvSpPr>
          <p:cNvPr id="3" name="Holder 3"/>
          <p:cNvSpPr>
            <a:spLocks noGrp="1"/>
          </p:cNvSpPr>
          <p:nvPr>
            <p:ph type="subTitle" idx="4"/>
          </p:nvPr>
        </p:nvSpPr>
        <p:spPr>
          <a:xfrm>
            <a:off x="2286000" y="5689602"/>
            <a:ext cx="10668000" cy="276999"/>
          </a:xfrm>
          <a:prstGeom prst="rect">
            <a:avLst/>
          </a:prstGeom>
        </p:spPr>
        <p:txBody>
          <a:bodyPr wrap="square" lIns="0" tIns="0" rIns="0" bIns="0">
            <a:spAutoFit/>
          </a:bodyPr>
          <a:lstStyle>
            <a:lvl1pPr>
              <a:defRPr/>
            </a:lvl1pPr>
          </a:lstStyle>
          <a:p>
            <a:endParaRPr lang="en-US" dirty="0"/>
          </a:p>
        </p:txBody>
      </p:sp>
      <p:sp>
        <p:nvSpPr>
          <p:cNvPr id="4" name="Holder 4"/>
          <p:cNvSpPr>
            <a:spLocks noGrp="1"/>
          </p:cNvSpPr>
          <p:nvPr>
            <p:ph type="ftr" sz="quarter" idx="5"/>
          </p:nvPr>
        </p:nvSpPr>
        <p:spPr>
          <a:xfrm>
            <a:off x="749314" y="8798703"/>
            <a:ext cx="1329055" cy="489584"/>
          </a:xfrm>
          <a:prstGeom prst="rect">
            <a:avLst/>
          </a:prstGeom>
        </p:spPr>
        <p:txBody>
          <a:bodyPr lIns="0" tIns="0" rIns="0" bIns="0"/>
          <a:lstStyle>
            <a:lvl1pPr>
              <a:defRPr sz="3244" b="1" i="0">
                <a:solidFill>
                  <a:schemeClr val="bg1"/>
                </a:solidFill>
                <a:latin typeface="Graphik Bold"/>
                <a:cs typeface="Graphik Bold"/>
              </a:defRPr>
            </a:lvl1pPr>
          </a:lstStyle>
          <a:p>
            <a:pPr marL="11289">
              <a:lnSpc>
                <a:spcPts val="3422"/>
              </a:lnSpc>
            </a:pPr>
            <a:r>
              <a:rPr lang="en-US">
                <a:solidFill>
                  <a:prstClr val="white"/>
                </a:solidFill>
              </a:rPr>
              <a:t>#</a:t>
            </a:r>
            <a:r>
              <a:rPr lang="en-US" spc="13">
                <a:solidFill>
                  <a:prstClr val="white"/>
                </a:solidFill>
              </a:rPr>
              <a:t>S</a:t>
            </a:r>
            <a:r>
              <a:rPr lang="en-US">
                <a:solidFill>
                  <a:prstClr val="white"/>
                </a:solidFill>
              </a:rPr>
              <a:t>ofL</a:t>
            </a:r>
            <a:endParaRPr lang="en-US" dirty="0">
              <a:solidFill>
                <a:prstClr val="white"/>
              </a:solidFill>
            </a:endParaRPr>
          </a:p>
        </p:txBody>
      </p:sp>
      <p:sp>
        <p:nvSpPr>
          <p:cNvPr id="5" name="Holder 5"/>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z="1600" smtClean="0">
                <a:solidFill>
                  <a:prstClr val="black">
                    <a:tint val="75000"/>
                  </a:prstClr>
                </a:solidFill>
                <a:cs typeface="Arial" pitchFamily="34" charset="0"/>
              </a:rPr>
              <a:pPr/>
              <a:t>3/27/2017</a:t>
            </a:fld>
            <a:endParaRPr lang="en-US" sz="1600" dirty="0">
              <a:solidFill>
                <a:prstClr val="black">
                  <a:tint val="75000"/>
                </a:prstClr>
              </a:solidFill>
              <a:cs typeface="Arial" pitchFamily="34" charset="0"/>
            </a:endParaRPr>
          </a:p>
        </p:txBody>
      </p:sp>
      <p:sp>
        <p:nvSpPr>
          <p:cNvPr id="6" name="Holder 6"/>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z="1600" smtClean="0">
                <a:solidFill>
                  <a:prstClr val="black">
                    <a:tint val="75000"/>
                  </a:prstClr>
                </a:solidFill>
                <a:cs typeface="Arial" pitchFamily="34" charset="0"/>
              </a:rPr>
              <a:pPr/>
              <a:t>‹#›</a:t>
            </a:fld>
            <a:endParaRPr lang="en-US" sz="1600" dirty="0">
              <a:solidFill>
                <a:prstClr val="black">
                  <a:tint val="75000"/>
                </a:prstClr>
              </a:solidFill>
              <a:cs typeface="Arial" pitchFamily="34" charset="0"/>
            </a:endParaRPr>
          </a:p>
        </p:txBody>
      </p:sp>
    </p:spTree>
    <p:extLst>
      <p:ext uri="{BB962C8B-B14F-4D97-AF65-F5344CB8AC3E}">
        <p14:creationId xmlns:p14="http://schemas.microsoft.com/office/powerpoint/2010/main" val="2046186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778000"/>
            <a:ext cx="15240000" cy="8382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US" sz="1600" dirty="0">
              <a:solidFill>
                <a:prstClr val="black"/>
              </a:solidFill>
              <a:cs typeface="Arial" pitchFamily="34" charset="0"/>
            </a:endParaRPr>
          </a:p>
        </p:txBody>
      </p:sp>
      <p:sp>
        <p:nvSpPr>
          <p:cNvPr id="17" name="bk object 17"/>
          <p:cNvSpPr/>
          <p:nvPr/>
        </p:nvSpPr>
        <p:spPr>
          <a:xfrm>
            <a:off x="2474829" y="720291"/>
            <a:ext cx="443865" cy="400050"/>
          </a:xfrm>
          <a:custGeom>
            <a:avLst/>
            <a:gdLst/>
            <a:ahLst/>
            <a:cxnLst/>
            <a:rect l="l" t="t" r="r" b="b"/>
            <a:pathLst>
              <a:path w="443864" h="400050">
                <a:moveTo>
                  <a:pt x="213374" y="0"/>
                </a:moveTo>
                <a:lnTo>
                  <a:pt x="173257" y="5512"/>
                </a:lnTo>
                <a:lnTo>
                  <a:pt x="112074" y="32634"/>
                </a:lnTo>
                <a:lnTo>
                  <a:pt x="47083" y="97728"/>
                </a:lnTo>
                <a:lnTo>
                  <a:pt x="24218" y="141179"/>
                </a:lnTo>
                <a:lnTo>
                  <a:pt x="7011" y="197294"/>
                </a:lnTo>
                <a:lnTo>
                  <a:pt x="0" y="274551"/>
                </a:lnTo>
                <a:lnTo>
                  <a:pt x="6592" y="317906"/>
                </a:lnTo>
                <a:lnTo>
                  <a:pt x="25401" y="356781"/>
                </a:lnTo>
                <a:lnTo>
                  <a:pt x="55453" y="383334"/>
                </a:lnTo>
                <a:lnTo>
                  <a:pt x="92575" y="396846"/>
                </a:lnTo>
                <a:lnTo>
                  <a:pt x="120816" y="399580"/>
                </a:lnTo>
                <a:lnTo>
                  <a:pt x="169923" y="393451"/>
                </a:lnTo>
                <a:lnTo>
                  <a:pt x="206309" y="377496"/>
                </a:lnTo>
                <a:lnTo>
                  <a:pt x="231966" y="357505"/>
                </a:lnTo>
                <a:lnTo>
                  <a:pt x="248883" y="339267"/>
                </a:lnTo>
                <a:lnTo>
                  <a:pt x="376055" y="339267"/>
                </a:lnTo>
                <a:lnTo>
                  <a:pt x="380735" y="316560"/>
                </a:lnTo>
                <a:lnTo>
                  <a:pt x="184557" y="316560"/>
                </a:lnTo>
                <a:lnTo>
                  <a:pt x="177627" y="316353"/>
                </a:lnTo>
                <a:lnTo>
                  <a:pt x="143727" y="291274"/>
                </a:lnTo>
                <a:lnTo>
                  <a:pt x="136342" y="241139"/>
                </a:lnTo>
                <a:lnTo>
                  <a:pt x="138404" y="218562"/>
                </a:lnTo>
                <a:lnTo>
                  <a:pt x="146335" y="180332"/>
                </a:lnTo>
                <a:lnTo>
                  <a:pt x="162089" y="139666"/>
                </a:lnTo>
                <a:lnTo>
                  <a:pt x="192470" y="99504"/>
                </a:lnTo>
                <a:lnTo>
                  <a:pt x="193981" y="98196"/>
                </a:lnTo>
                <a:lnTo>
                  <a:pt x="194349" y="97853"/>
                </a:lnTo>
                <a:lnTo>
                  <a:pt x="195645" y="96735"/>
                </a:lnTo>
                <a:lnTo>
                  <a:pt x="197029" y="95732"/>
                </a:lnTo>
                <a:lnTo>
                  <a:pt x="198362" y="94678"/>
                </a:lnTo>
                <a:lnTo>
                  <a:pt x="244777" y="78237"/>
                </a:lnTo>
                <a:lnTo>
                  <a:pt x="429852" y="78237"/>
                </a:lnTo>
                <a:lnTo>
                  <a:pt x="435251" y="52044"/>
                </a:lnTo>
                <a:lnTo>
                  <a:pt x="308827" y="52044"/>
                </a:lnTo>
                <a:lnTo>
                  <a:pt x="303812" y="45496"/>
                </a:lnTo>
                <a:lnTo>
                  <a:pt x="297246" y="37747"/>
                </a:lnTo>
                <a:lnTo>
                  <a:pt x="266714" y="13451"/>
                </a:lnTo>
                <a:lnTo>
                  <a:pt x="231189" y="1569"/>
                </a:lnTo>
                <a:lnTo>
                  <a:pt x="213374" y="0"/>
                </a:lnTo>
                <a:close/>
              </a:path>
              <a:path w="443864" h="400050">
                <a:moveTo>
                  <a:pt x="376055" y="339267"/>
                </a:moveTo>
                <a:lnTo>
                  <a:pt x="248883" y="339267"/>
                </a:lnTo>
                <a:lnTo>
                  <a:pt x="239828" y="391185"/>
                </a:lnTo>
                <a:lnTo>
                  <a:pt x="365355" y="391185"/>
                </a:lnTo>
                <a:lnTo>
                  <a:pt x="376055" y="339267"/>
                </a:lnTo>
                <a:close/>
              </a:path>
              <a:path w="443864" h="400050">
                <a:moveTo>
                  <a:pt x="429852" y="78237"/>
                </a:moveTo>
                <a:lnTo>
                  <a:pt x="244777" y="78237"/>
                </a:lnTo>
                <a:lnTo>
                  <a:pt x="259662" y="79997"/>
                </a:lnTo>
                <a:lnTo>
                  <a:pt x="273024" y="84128"/>
                </a:lnTo>
                <a:lnTo>
                  <a:pt x="284430" y="89547"/>
                </a:lnTo>
                <a:lnTo>
                  <a:pt x="292698" y="94157"/>
                </a:lnTo>
                <a:lnTo>
                  <a:pt x="298489" y="98907"/>
                </a:lnTo>
                <a:lnTo>
                  <a:pt x="300496" y="101168"/>
                </a:lnTo>
                <a:lnTo>
                  <a:pt x="300191" y="102425"/>
                </a:lnTo>
                <a:lnTo>
                  <a:pt x="299073" y="108026"/>
                </a:lnTo>
                <a:lnTo>
                  <a:pt x="277961" y="197751"/>
                </a:lnTo>
                <a:lnTo>
                  <a:pt x="256714" y="257627"/>
                </a:lnTo>
                <a:lnTo>
                  <a:pt x="234571" y="293493"/>
                </a:lnTo>
                <a:lnTo>
                  <a:pt x="184557" y="316560"/>
                </a:lnTo>
                <a:lnTo>
                  <a:pt x="380735" y="316560"/>
                </a:lnTo>
                <a:lnTo>
                  <a:pt x="429852" y="78237"/>
                </a:lnTo>
                <a:close/>
              </a:path>
              <a:path w="443864" h="400050">
                <a:moveTo>
                  <a:pt x="443828" y="10426"/>
                </a:moveTo>
                <a:lnTo>
                  <a:pt x="321019" y="10426"/>
                </a:lnTo>
                <a:lnTo>
                  <a:pt x="308827" y="52044"/>
                </a:lnTo>
                <a:lnTo>
                  <a:pt x="435251" y="52044"/>
                </a:lnTo>
                <a:lnTo>
                  <a:pt x="443828" y="10426"/>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18" name="bk object 18"/>
          <p:cNvSpPr/>
          <p:nvPr/>
        </p:nvSpPr>
        <p:spPr>
          <a:xfrm>
            <a:off x="762001" y="634006"/>
            <a:ext cx="441325" cy="477520"/>
          </a:xfrm>
          <a:custGeom>
            <a:avLst/>
            <a:gdLst/>
            <a:ahLst/>
            <a:cxnLst/>
            <a:rect l="l" t="t" r="r" b="b"/>
            <a:pathLst>
              <a:path w="441325" h="477519">
                <a:moveTo>
                  <a:pt x="352132" y="0"/>
                </a:moveTo>
                <a:lnTo>
                  <a:pt x="294182" y="0"/>
                </a:lnTo>
                <a:lnTo>
                  <a:pt x="0" y="477469"/>
                </a:lnTo>
                <a:lnTo>
                  <a:pt x="57607" y="477469"/>
                </a:lnTo>
                <a:lnTo>
                  <a:pt x="134340" y="351624"/>
                </a:lnTo>
                <a:lnTo>
                  <a:pt x="417480" y="351624"/>
                </a:lnTo>
                <a:lnTo>
                  <a:pt x="408136" y="301345"/>
                </a:lnTo>
                <a:lnTo>
                  <a:pt x="163423" y="301345"/>
                </a:lnTo>
                <a:lnTo>
                  <a:pt x="310057" y="61239"/>
                </a:lnTo>
                <a:lnTo>
                  <a:pt x="363513" y="61239"/>
                </a:lnTo>
                <a:lnTo>
                  <a:pt x="352132" y="0"/>
                </a:lnTo>
                <a:close/>
              </a:path>
              <a:path w="441325" h="477519">
                <a:moveTo>
                  <a:pt x="417480" y="351624"/>
                </a:moveTo>
                <a:lnTo>
                  <a:pt x="359524" y="351624"/>
                </a:lnTo>
                <a:lnTo>
                  <a:pt x="382396" y="477469"/>
                </a:lnTo>
                <a:lnTo>
                  <a:pt x="440867" y="477469"/>
                </a:lnTo>
                <a:lnTo>
                  <a:pt x="417480" y="351624"/>
                </a:lnTo>
                <a:close/>
              </a:path>
              <a:path w="441325" h="477519">
                <a:moveTo>
                  <a:pt x="363513" y="61239"/>
                </a:moveTo>
                <a:lnTo>
                  <a:pt x="310057" y="61239"/>
                </a:lnTo>
                <a:lnTo>
                  <a:pt x="350900" y="301345"/>
                </a:lnTo>
                <a:lnTo>
                  <a:pt x="408136" y="301345"/>
                </a:lnTo>
                <a:lnTo>
                  <a:pt x="363513" y="61239"/>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19" name="bk object 19"/>
          <p:cNvSpPr/>
          <p:nvPr/>
        </p:nvSpPr>
        <p:spPr>
          <a:xfrm>
            <a:off x="1227349" y="634006"/>
            <a:ext cx="389255" cy="477520"/>
          </a:xfrm>
          <a:custGeom>
            <a:avLst/>
            <a:gdLst/>
            <a:ahLst/>
            <a:cxnLst/>
            <a:rect l="l" t="t" r="r" b="b"/>
            <a:pathLst>
              <a:path w="389255" h="477519">
                <a:moveTo>
                  <a:pt x="217970" y="50292"/>
                </a:moveTo>
                <a:lnTo>
                  <a:pt x="162496" y="50292"/>
                </a:lnTo>
                <a:lnTo>
                  <a:pt x="70358" y="477469"/>
                </a:lnTo>
                <a:lnTo>
                  <a:pt x="125628" y="477469"/>
                </a:lnTo>
                <a:lnTo>
                  <a:pt x="217970" y="50292"/>
                </a:lnTo>
                <a:close/>
              </a:path>
              <a:path w="389255" h="477519">
                <a:moveTo>
                  <a:pt x="389013" y="0"/>
                </a:moveTo>
                <a:lnTo>
                  <a:pt x="10896" y="0"/>
                </a:lnTo>
                <a:lnTo>
                  <a:pt x="0" y="50292"/>
                </a:lnTo>
                <a:lnTo>
                  <a:pt x="378104" y="50292"/>
                </a:lnTo>
                <a:lnTo>
                  <a:pt x="389013" y="0"/>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20" name="bk object 20"/>
          <p:cNvSpPr/>
          <p:nvPr/>
        </p:nvSpPr>
        <p:spPr>
          <a:xfrm>
            <a:off x="1752450" y="631640"/>
            <a:ext cx="365760" cy="480059"/>
          </a:xfrm>
          <a:custGeom>
            <a:avLst/>
            <a:gdLst/>
            <a:ahLst/>
            <a:cxnLst/>
            <a:rect l="l" t="t" r="r" b="b"/>
            <a:pathLst>
              <a:path w="365760" h="480059">
                <a:moveTo>
                  <a:pt x="365442" y="0"/>
                </a:moveTo>
                <a:lnTo>
                  <a:pt x="208000" y="0"/>
                </a:lnTo>
                <a:lnTo>
                  <a:pt x="0" y="217385"/>
                </a:lnTo>
                <a:lnTo>
                  <a:pt x="104152" y="479831"/>
                </a:lnTo>
                <a:lnTo>
                  <a:pt x="266585" y="479831"/>
                </a:lnTo>
                <a:lnTo>
                  <a:pt x="145542" y="217322"/>
                </a:lnTo>
                <a:lnTo>
                  <a:pt x="365442" y="0"/>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21" name="bk object 21"/>
          <p:cNvSpPr/>
          <p:nvPr/>
        </p:nvSpPr>
        <p:spPr>
          <a:xfrm>
            <a:off x="1553884" y="631409"/>
            <a:ext cx="239395" cy="480059"/>
          </a:xfrm>
          <a:custGeom>
            <a:avLst/>
            <a:gdLst/>
            <a:ahLst/>
            <a:cxnLst/>
            <a:rect l="l" t="t" r="r" b="b"/>
            <a:pathLst>
              <a:path w="239394" h="480059">
                <a:moveTo>
                  <a:pt x="238975" y="0"/>
                </a:moveTo>
                <a:lnTo>
                  <a:pt x="103644" y="0"/>
                </a:lnTo>
                <a:lnTo>
                  <a:pt x="0" y="479831"/>
                </a:lnTo>
                <a:lnTo>
                  <a:pt x="135343" y="479831"/>
                </a:lnTo>
                <a:lnTo>
                  <a:pt x="238975" y="0"/>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22" name="bk object 22"/>
          <p:cNvSpPr/>
          <p:nvPr/>
        </p:nvSpPr>
        <p:spPr>
          <a:xfrm>
            <a:off x="2915194" y="726169"/>
            <a:ext cx="342265" cy="384175"/>
          </a:xfrm>
          <a:custGeom>
            <a:avLst/>
            <a:gdLst/>
            <a:ahLst/>
            <a:cxnLst/>
            <a:rect l="l" t="t" r="r" b="b"/>
            <a:pathLst>
              <a:path w="342264" h="384175">
                <a:moveTo>
                  <a:pt x="207835" y="3238"/>
                </a:moveTo>
                <a:lnTo>
                  <a:pt x="78460" y="3238"/>
                </a:lnTo>
                <a:lnTo>
                  <a:pt x="0" y="383997"/>
                </a:lnTo>
                <a:lnTo>
                  <a:pt x="135953" y="383997"/>
                </a:lnTo>
                <a:lnTo>
                  <a:pt x="169265" y="222376"/>
                </a:lnTo>
                <a:lnTo>
                  <a:pt x="184796" y="177001"/>
                </a:lnTo>
                <a:lnTo>
                  <a:pt x="209948" y="144473"/>
                </a:lnTo>
                <a:lnTo>
                  <a:pt x="244623" y="124888"/>
                </a:lnTo>
                <a:lnTo>
                  <a:pt x="288721" y="118338"/>
                </a:lnTo>
                <a:lnTo>
                  <a:pt x="317520" y="118338"/>
                </a:lnTo>
                <a:lnTo>
                  <a:pt x="323874" y="87287"/>
                </a:lnTo>
                <a:lnTo>
                  <a:pt x="192849" y="87287"/>
                </a:lnTo>
                <a:lnTo>
                  <a:pt x="207835" y="3238"/>
                </a:lnTo>
                <a:close/>
              </a:path>
              <a:path w="342264" h="384175">
                <a:moveTo>
                  <a:pt x="317520" y="118338"/>
                </a:moveTo>
                <a:lnTo>
                  <a:pt x="288721" y="118338"/>
                </a:lnTo>
                <a:lnTo>
                  <a:pt x="294751" y="118402"/>
                </a:lnTo>
                <a:lnTo>
                  <a:pt x="317411" y="118871"/>
                </a:lnTo>
                <a:lnTo>
                  <a:pt x="317520" y="118338"/>
                </a:lnTo>
                <a:close/>
              </a:path>
              <a:path w="342264" h="384175">
                <a:moveTo>
                  <a:pt x="335114" y="0"/>
                </a:moveTo>
                <a:lnTo>
                  <a:pt x="331393" y="0"/>
                </a:lnTo>
                <a:lnTo>
                  <a:pt x="301366" y="2305"/>
                </a:lnTo>
                <a:lnTo>
                  <a:pt x="267638" y="12506"/>
                </a:lnTo>
                <a:lnTo>
                  <a:pt x="232840" y="35533"/>
                </a:lnTo>
                <a:lnTo>
                  <a:pt x="199605" y="76314"/>
                </a:lnTo>
                <a:lnTo>
                  <a:pt x="192849" y="87287"/>
                </a:lnTo>
                <a:lnTo>
                  <a:pt x="323874" y="87287"/>
                </a:lnTo>
                <a:lnTo>
                  <a:pt x="341706" y="152"/>
                </a:lnTo>
                <a:lnTo>
                  <a:pt x="335114" y="0"/>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23" name="bk object 23"/>
          <p:cNvSpPr/>
          <p:nvPr/>
        </p:nvSpPr>
        <p:spPr>
          <a:xfrm>
            <a:off x="4129824" y="730702"/>
            <a:ext cx="442595" cy="560705"/>
          </a:xfrm>
          <a:custGeom>
            <a:avLst/>
            <a:gdLst/>
            <a:ahLst/>
            <a:cxnLst/>
            <a:rect l="l" t="t" r="r" b="b"/>
            <a:pathLst>
              <a:path w="442595" h="560705">
                <a:moveTo>
                  <a:pt x="154597" y="0"/>
                </a:moveTo>
                <a:lnTo>
                  <a:pt x="12395" y="0"/>
                </a:lnTo>
                <a:lnTo>
                  <a:pt x="85089" y="385724"/>
                </a:lnTo>
                <a:lnTo>
                  <a:pt x="69835" y="412002"/>
                </a:lnTo>
                <a:lnTo>
                  <a:pt x="49598" y="437967"/>
                </a:lnTo>
                <a:lnTo>
                  <a:pt x="25834" y="462610"/>
                </a:lnTo>
                <a:lnTo>
                  <a:pt x="0" y="484924"/>
                </a:lnTo>
                <a:lnTo>
                  <a:pt x="72466" y="560133"/>
                </a:lnTo>
                <a:lnTo>
                  <a:pt x="122926" y="508981"/>
                </a:lnTo>
                <a:lnTo>
                  <a:pt x="151009" y="473637"/>
                </a:lnTo>
                <a:lnTo>
                  <a:pt x="180346" y="433217"/>
                </a:lnTo>
                <a:lnTo>
                  <a:pt x="210449" y="388797"/>
                </a:lnTo>
                <a:lnTo>
                  <a:pt x="240833" y="341454"/>
                </a:lnTo>
                <a:lnTo>
                  <a:pt x="271010" y="292264"/>
                </a:lnTo>
                <a:lnTo>
                  <a:pt x="289057" y="261683"/>
                </a:lnTo>
                <a:lnTo>
                  <a:pt x="173354" y="261683"/>
                </a:lnTo>
                <a:lnTo>
                  <a:pt x="154597" y="0"/>
                </a:lnTo>
                <a:close/>
              </a:path>
              <a:path w="442595" h="560705">
                <a:moveTo>
                  <a:pt x="442175" y="0"/>
                </a:moveTo>
                <a:lnTo>
                  <a:pt x="305752" y="0"/>
                </a:lnTo>
                <a:lnTo>
                  <a:pt x="173354" y="261683"/>
                </a:lnTo>
                <a:lnTo>
                  <a:pt x="289057" y="261683"/>
                </a:lnTo>
                <a:lnTo>
                  <a:pt x="330200" y="192085"/>
                </a:lnTo>
                <a:lnTo>
                  <a:pt x="388513" y="92552"/>
                </a:lnTo>
                <a:lnTo>
                  <a:pt x="431556" y="18441"/>
                </a:lnTo>
                <a:lnTo>
                  <a:pt x="442175" y="0"/>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24" name="bk object 24"/>
          <p:cNvSpPr/>
          <p:nvPr/>
        </p:nvSpPr>
        <p:spPr>
          <a:xfrm>
            <a:off x="3226495" y="722312"/>
            <a:ext cx="450850" cy="389255"/>
          </a:xfrm>
          <a:custGeom>
            <a:avLst/>
            <a:gdLst/>
            <a:ahLst/>
            <a:cxnLst/>
            <a:rect l="l" t="t" r="r" b="b"/>
            <a:pathLst>
              <a:path w="450850" h="389255">
                <a:moveTo>
                  <a:pt x="211543" y="8407"/>
                </a:moveTo>
                <a:lnTo>
                  <a:pt x="78473" y="8407"/>
                </a:lnTo>
                <a:lnTo>
                  <a:pt x="0" y="389166"/>
                </a:lnTo>
                <a:lnTo>
                  <a:pt x="135978" y="389166"/>
                </a:lnTo>
                <a:lnTo>
                  <a:pt x="181089" y="170281"/>
                </a:lnTo>
                <a:lnTo>
                  <a:pt x="192461" y="135208"/>
                </a:lnTo>
                <a:lnTo>
                  <a:pt x="209924" y="109534"/>
                </a:lnTo>
                <a:lnTo>
                  <a:pt x="232988" y="93761"/>
                </a:lnTo>
                <a:lnTo>
                  <a:pt x="261162" y="88391"/>
                </a:lnTo>
                <a:lnTo>
                  <a:pt x="449433" y="88391"/>
                </a:lnTo>
                <a:lnTo>
                  <a:pt x="446604" y="63512"/>
                </a:lnTo>
                <a:lnTo>
                  <a:pt x="201688" y="63512"/>
                </a:lnTo>
                <a:lnTo>
                  <a:pt x="211543" y="8407"/>
                </a:lnTo>
                <a:close/>
              </a:path>
              <a:path w="450850" h="389255">
                <a:moveTo>
                  <a:pt x="449433" y="88391"/>
                </a:moveTo>
                <a:lnTo>
                  <a:pt x="261162" y="88391"/>
                </a:lnTo>
                <a:lnTo>
                  <a:pt x="272973" y="89282"/>
                </a:lnTo>
                <a:lnTo>
                  <a:pt x="283084" y="91943"/>
                </a:lnTo>
                <a:lnTo>
                  <a:pt x="291464" y="96359"/>
                </a:lnTo>
                <a:lnTo>
                  <a:pt x="298081" y="102514"/>
                </a:lnTo>
                <a:lnTo>
                  <a:pt x="305640" y="118279"/>
                </a:lnTo>
                <a:lnTo>
                  <a:pt x="307433" y="136507"/>
                </a:lnTo>
                <a:lnTo>
                  <a:pt x="305709" y="154804"/>
                </a:lnTo>
                <a:lnTo>
                  <a:pt x="302717" y="170776"/>
                </a:lnTo>
                <a:lnTo>
                  <a:pt x="257683" y="389166"/>
                </a:lnTo>
                <a:lnTo>
                  <a:pt x="394398" y="389166"/>
                </a:lnTo>
                <a:lnTo>
                  <a:pt x="442036" y="158064"/>
                </a:lnTo>
                <a:lnTo>
                  <a:pt x="447408" y="129255"/>
                </a:lnTo>
                <a:lnTo>
                  <a:pt x="450302" y="96037"/>
                </a:lnTo>
                <a:lnTo>
                  <a:pt x="449433" y="88391"/>
                </a:lnTo>
                <a:close/>
              </a:path>
              <a:path w="450850" h="389255">
                <a:moveTo>
                  <a:pt x="339877" y="0"/>
                </a:moveTo>
                <a:lnTo>
                  <a:pt x="291037" y="5798"/>
                </a:lnTo>
                <a:lnTo>
                  <a:pt x="252576" y="20754"/>
                </a:lnTo>
                <a:lnTo>
                  <a:pt x="223218" y="41212"/>
                </a:lnTo>
                <a:lnTo>
                  <a:pt x="201688" y="63512"/>
                </a:lnTo>
                <a:lnTo>
                  <a:pt x="446604" y="63512"/>
                </a:lnTo>
                <a:lnTo>
                  <a:pt x="416002" y="18446"/>
                </a:lnTo>
                <a:lnTo>
                  <a:pt x="369991" y="2059"/>
                </a:lnTo>
                <a:lnTo>
                  <a:pt x="339877" y="0"/>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25" name="bk object 25"/>
          <p:cNvSpPr/>
          <p:nvPr/>
        </p:nvSpPr>
        <p:spPr>
          <a:xfrm>
            <a:off x="2034150" y="716976"/>
            <a:ext cx="407670" cy="403225"/>
          </a:xfrm>
          <a:custGeom>
            <a:avLst/>
            <a:gdLst/>
            <a:ahLst/>
            <a:cxnLst/>
            <a:rect l="l" t="t" r="r" b="b"/>
            <a:pathLst>
              <a:path w="407669" h="403225">
                <a:moveTo>
                  <a:pt x="246864" y="0"/>
                </a:moveTo>
                <a:lnTo>
                  <a:pt x="198973" y="3734"/>
                </a:lnTo>
                <a:lnTo>
                  <a:pt x="154729" y="14735"/>
                </a:lnTo>
                <a:lnTo>
                  <a:pt x="115205" y="32693"/>
                </a:lnTo>
                <a:lnTo>
                  <a:pt x="81472" y="57302"/>
                </a:lnTo>
                <a:lnTo>
                  <a:pt x="54652" y="86836"/>
                </a:lnTo>
                <a:lnTo>
                  <a:pt x="32427" y="122421"/>
                </a:lnTo>
                <a:lnTo>
                  <a:pt x="15452" y="163740"/>
                </a:lnTo>
                <a:lnTo>
                  <a:pt x="4383" y="210477"/>
                </a:lnTo>
                <a:lnTo>
                  <a:pt x="0" y="254754"/>
                </a:lnTo>
                <a:lnTo>
                  <a:pt x="2164" y="293338"/>
                </a:lnTo>
                <a:lnTo>
                  <a:pt x="27396" y="353491"/>
                </a:lnTo>
                <a:lnTo>
                  <a:pt x="81941" y="390490"/>
                </a:lnTo>
                <a:lnTo>
                  <a:pt x="119884" y="399786"/>
                </a:lnTo>
                <a:lnTo>
                  <a:pt x="164784" y="402894"/>
                </a:lnTo>
                <a:lnTo>
                  <a:pt x="219508" y="398644"/>
                </a:lnTo>
                <a:lnTo>
                  <a:pt x="268360" y="386186"/>
                </a:lnTo>
                <a:lnTo>
                  <a:pt x="310432" y="365960"/>
                </a:lnTo>
                <a:lnTo>
                  <a:pt x="344815" y="338405"/>
                </a:lnTo>
                <a:lnTo>
                  <a:pt x="352974" y="327507"/>
                </a:lnTo>
                <a:lnTo>
                  <a:pt x="183936" y="327507"/>
                </a:lnTo>
                <a:lnTo>
                  <a:pt x="181574" y="327482"/>
                </a:lnTo>
                <a:lnTo>
                  <a:pt x="144355" y="316652"/>
                </a:lnTo>
                <a:lnTo>
                  <a:pt x="124203" y="267923"/>
                </a:lnTo>
                <a:lnTo>
                  <a:pt x="125700" y="248272"/>
                </a:lnTo>
                <a:lnTo>
                  <a:pt x="128297" y="233857"/>
                </a:lnTo>
                <a:lnTo>
                  <a:pt x="128704" y="231901"/>
                </a:lnTo>
                <a:lnTo>
                  <a:pt x="395264" y="231901"/>
                </a:lnTo>
                <a:lnTo>
                  <a:pt x="403729" y="185591"/>
                </a:lnTo>
                <a:lnTo>
                  <a:pt x="407307" y="152819"/>
                </a:lnTo>
                <a:lnTo>
                  <a:pt x="145620" y="152819"/>
                </a:lnTo>
                <a:lnTo>
                  <a:pt x="146534" y="149682"/>
                </a:lnTo>
                <a:lnTo>
                  <a:pt x="160610" y="115020"/>
                </a:lnTo>
                <a:lnTo>
                  <a:pt x="179453" y="90176"/>
                </a:lnTo>
                <a:lnTo>
                  <a:pt x="202992" y="75219"/>
                </a:lnTo>
                <a:lnTo>
                  <a:pt x="231155" y="70218"/>
                </a:lnTo>
                <a:lnTo>
                  <a:pt x="390619" y="70218"/>
                </a:lnTo>
                <a:lnTo>
                  <a:pt x="383469" y="54221"/>
                </a:lnTo>
                <a:lnTo>
                  <a:pt x="351352" y="23980"/>
                </a:lnTo>
                <a:lnTo>
                  <a:pt x="305907" y="5965"/>
                </a:lnTo>
                <a:lnTo>
                  <a:pt x="246864" y="0"/>
                </a:lnTo>
                <a:close/>
              </a:path>
              <a:path w="407669" h="403225">
                <a:moveTo>
                  <a:pt x="269750" y="275374"/>
                </a:moveTo>
                <a:lnTo>
                  <a:pt x="252875" y="298880"/>
                </a:lnTo>
                <a:lnTo>
                  <a:pt x="232629" y="315094"/>
                </a:lnTo>
                <a:lnTo>
                  <a:pt x="209491" y="324482"/>
                </a:lnTo>
                <a:lnTo>
                  <a:pt x="183936" y="327507"/>
                </a:lnTo>
                <a:lnTo>
                  <a:pt x="352974" y="327507"/>
                </a:lnTo>
                <a:lnTo>
                  <a:pt x="370601" y="303961"/>
                </a:lnTo>
                <a:lnTo>
                  <a:pt x="269750" y="275374"/>
                </a:lnTo>
                <a:close/>
              </a:path>
              <a:path w="407669" h="403225">
                <a:moveTo>
                  <a:pt x="390619" y="70218"/>
                </a:moveTo>
                <a:lnTo>
                  <a:pt x="231155" y="70218"/>
                </a:lnTo>
                <a:lnTo>
                  <a:pt x="243959" y="71194"/>
                </a:lnTo>
                <a:lnTo>
                  <a:pt x="255069" y="74112"/>
                </a:lnTo>
                <a:lnTo>
                  <a:pt x="264444" y="78956"/>
                </a:lnTo>
                <a:lnTo>
                  <a:pt x="272049" y="85712"/>
                </a:lnTo>
                <a:lnTo>
                  <a:pt x="281063" y="102288"/>
                </a:lnTo>
                <a:lnTo>
                  <a:pt x="284309" y="120797"/>
                </a:lnTo>
                <a:lnTo>
                  <a:pt x="284066" y="138013"/>
                </a:lnTo>
                <a:lnTo>
                  <a:pt x="282615" y="150710"/>
                </a:lnTo>
                <a:lnTo>
                  <a:pt x="282323" y="152819"/>
                </a:lnTo>
                <a:lnTo>
                  <a:pt x="407307" y="152819"/>
                </a:lnTo>
                <a:lnTo>
                  <a:pt x="407650" y="149682"/>
                </a:lnTo>
                <a:lnTo>
                  <a:pt x="407215" y="122421"/>
                </a:lnTo>
                <a:lnTo>
                  <a:pt x="407131" y="120797"/>
                </a:lnTo>
                <a:lnTo>
                  <a:pt x="402528" y="96862"/>
                </a:lnTo>
                <a:lnTo>
                  <a:pt x="390619" y="70218"/>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26" name="bk object 26"/>
          <p:cNvSpPr/>
          <p:nvPr/>
        </p:nvSpPr>
        <p:spPr>
          <a:xfrm>
            <a:off x="3707127" y="716976"/>
            <a:ext cx="407670" cy="403225"/>
          </a:xfrm>
          <a:custGeom>
            <a:avLst/>
            <a:gdLst/>
            <a:ahLst/>
            <a:cxnLst/>
            <a:rect l="l" t="t" r="r" b="b"/>
            <a:pathLst>
              <a:path w="407670" h="403225">
                <a:moveTo>
                  <a:pt x="246864" y="0"/>
                </a:moveTo>
                <a:lnTo>
                  <a:pt x="198973" y="3734"/>
                </a:lnTo>
                <a:lnTo>
                  <a:pt x="154729" y="14735"/>
                </a:lnTo>
                <a:lnTo>
                  <a:pt x="115205" y="32693"/>
                </a:lnTo>
                <a:lnTo>
                  <a:pt x="81472" y="57302"/>
                </a:lnTo>
                <a:lnTo>
                  <a:pt x="54652" y="86836"/>
                </a:lnTo>
                <a:lnTo>
                  <a:pt x="32427" y="122421"/>
                </a:lnTo>
                <a:lnTo>
                  <a:pt x="15452" y="163740"/>
                </a:lnTo>
                <a:lnTo>
                  <a:pt x="4383" y="210477"/>
                </a:lnTo>
                <a:lnTo>
                  <a:pt x="0" y="254754"/>
                </a:lnTo>
                <a:lnTo>
                  <a:pt x="2164" y="293338"/>
                </a:lnTo>
                <a:lnTo>
                  <a:pt x="27396" y="353491"/>
                </a:lnTo>
                <a:lnTo>
                  <a:pt x="81941" y="390490"/>
                </a:lnTo>
                <a:lnTo>
                  <a:pt x="119884" y="399786"/>
                </a:lnTo>
                <a:lnTo>
                  <a:pt x="164784" y="402894"/>
                </a:lnTo>
                <a:lnTo>
                  <a:pt x="219508" y="398644"/>
                </a:lnTo>
                <a:lnTo>
                  <a:pt x="268360" y="386186"/>
                </a:lnTo>
                <a:lnTo>
                  <a:pt x="310432" y="365960"/>
                </a:lnTo>
                <a:lnTo>
                  <a:pt x="344815" y="338405"/>
                </a:lnTo>
                <a:lnTo>
                  <a:pt x="352974" y="327507"/>
                </a:lnTo>
                <a:lnTo>
                  <a:pt x="183936" y="327507"/>
                </a:lnTo>
                <a:lnTo>
                  <a:pt x="181574" y="327482"/>
                </a:lnTo>
                <a:lnTo>
                  <a:pt x="144355" y="316652"/>
                </a:lnTo>
                <a:lnTo>
                  <a:pt x="124203" y="267923"/>
                </a:lnTo>
                <a:lnTo>
                  <a:pt x="125700" y="248272"/>
                </a:lnTo>
                <a:lnTo>
                  <a:pt x="128297" y="233857"/>
                </a:lnTo>
                <a:lnTo>
                  <a:pt x="128704" y="231901"/>
                </a:lnTo>
                <a:lnTo>
                  <a:pt x="395264" y="231901"/>
                </a:lnTo>
                <a:lnTo>
                  <a:pt x="403729" y="185591"/>
                </a:lnTo>
                <a:lnTo>
                  <a:pt x="407307" y="152819"/>
                </a:lnTo>
                <a:lnTo>
                  <a:pt x="145620" y="152819"/>
                </a:lnTo>
                <a:lnTo>
                  <a:pt x="146534" y="149682"/>
                </a:lnTo>
                <a:lnTo>
                  <a:pt x="160610" y="115020"/>
                </a:lnTo>
                <a:lnTo>
                  <a:pt x="179453" y="90176"/>
                </a:lnTo>
                <a:lnTo>
                  <a:pt x="202992" y="75219"/>
                </a:lnTo>
                <a:lnTo>
                  <a:pt x="231155" y="70218"/>
                </a:lnTo>
                <a:lnTo>
                  <a:pt x="390619" y="70218"/>
                </a:lnTo>
                <a:lnTo>
                  <a:pt x="383469" y="54221"/>
                </a:lnTo>
                <a:lnTo>
                  <a:pt x="351352" y="23980"/>
                </a:lnTo>
                <a:lnTo>
                  <a:pt x="305907" y="5965"/>
                </a:lnTo>
                <a:lnTo>
                  <a:pt x="246864" y="0"/>
                </a:lnTo>
                <a:close/>
              </a:path>
              <a:path w="407670" h="403225">
                <a:moveTo>
                  <a:pt x="269750" y="275374"/>
                </a:moveTo>
                <a:lnTo>
                  <a:pt x="252875" y="298880"/>
                </a:lnTo>
                <a:lnTo>
                  <a:pt x="232629" y="315094"/>
                </a:lnTo>
                <a:lnTo>
                  <a:pt x="209491" y="324482"/>
                </a:lnTo>
                <a:lnTo>
                  <a:pt x="183936" y="327507"/>
                </a:lnTo>
                <a:lnTo>
                  <a:pt x="352974" y="327507"/>
                </a:lnTo>
                <a:lnTo>
                  <a:pt x="370601" y="303961"/>
                </a:lnTo>
                <a:lnTo>
                  <a:pt x="269750" y="275374"/>
                </a:lnTo>
                <a:close/>
              </a:path>
              <a:path w="407670" h="403225">
                <a:moveTo>
                  <a:pt x="390619" y="70218"/>
                </a:moveTo>
                <a:lnTo>
                  <a:pt x="231155" y="70218"/>
                </a:lnTo>
                <a:lnTo>
                  <a:pt x="243959" y="71194"/>
                </a:lnTo>
                <a:lnTo>
                  <a:pt x="255069" y="74112"/>
                </a:lnTo>
                <a:lnTo>
                  <a:pt x="264444" y="78956"/>
                </a:lnTo>
                <a:lnTo>
                  <a:pt x="272049" y="85712"/>
                </a:lnTo>
                <a:lnTo>
                  <a:pt x="281063" y="102288"/>
                </a:lnTo>
                <a:lnTo>
                  <a:pt x="284309" y="120797"/>
                </a:lnTo>
                <a:lnTo>
                  <a:pt x="284066" y="138013"/>
                </a:lnTo>
                <a:lnTo>
                  <a:pt x="282615" y="150710"/>
                </a:lnTo>
                <a:lnTo>
                  <a:pt x="282323" y="152819"/>
                </a:lnTo>
                <a:lnTo>
                  <a:pt x="407307" y="152819"/>
                </a:lnTo>
                <a:lnTo>
                  <a:pt x="407650" y="149682"/>
                </a:lnTo>
                <a:lnTo>
                  <a:pt x="407215" y="122421"/>
                </a:lnTo>
                <a:lnTo>
                  <a:pt x="407131" y="120797"/>
                </a:lnTo>
                <a:lnTo>
                  <a:pt x="402528" y="96862"/>
                </a:lnTo>
                <a:lnTo>
                  <a:pt x="390619" y="70218"/>
                </a:lnTo>
                <a:close/>
              </a:path>
            </a:pathLst>
          </a:custGeom>
          <a:solidFill>
            <a:srgbClr val="842D2C"/>
          </a:solidFill>
        </p:spPr>
        <p:txBody>
          <a:bodyPr wrap="square" lIns="0" tIns="0" rIns="0" bIns="0" rtlCol="0"/>
          <a:lstStyle/>
          <a:p>
            <a:endParaRPr lang="en-US" sz="1600" dirty="0">
              <a:solidFill>
                <a:prstClr val="black"/>
              </a:solidFill>
              <a:cs typeface="Arial" pitchFamily="34" charset="0"/>
            </a:endParaRPr>
          </a:p>
        </p:txBody>
      </p:sp>
      <p:sp>
        <p:nvSpPr>
          <p:cNvPr id="2" name="Holder 2"/>
          <p:cNvSpPr>
            <a:spLocks noGrp="1"/>
          </p:cNvSpPr>
          <p:nvPr>
            <p:ph type="title"/>
          </p:nvPr>
        </p:nvSpPr>
        <p:spPr>
          <a:xfrm>
            <a:off x="749294" y="2658268"/>
            <a:ext cx="13741412" cy="971206"/>
          </a:xfrm>
        </p:spPr>
        <p:txBody>
          <a:bodyPr lIns="0" tIns="0" rIns="0" bIns="0"/>
          <a:lstStyle>
            <a:lvl1pPr>
              <a:defRPr sz="6311" b="0" i="0">
                <a:solidFill>
                  <a:schemeClr val="bg1"/>
                </a:solidFill>
                <a:latin typeface="Graphik Light"/>
                <a:cs typeface="Graphik Light"/>
              </a:defRPr>
            </a:lvl1pPr>
          </a:lstStyle>
          <a:p>
            <a:endParaRPr lang="en-US"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lang="en-US" dirty="0"/>
          </a:p>
        </p:txBody>
      </p:sp>
      <p:sp>
        <p:nvSpPr>
          <p:cNvPr id="4" name="Holder 4"/>
          <p:cNvSpPr>
            <a:spLocks noGrp="1"/>
          </p:cNvSpPr>
          <p:nvPr>
            <p:ph type="ftr" sz="quarter" idx="5"/>
          </p:nvPr>
        </p:nvSpPr>
        <p:spPr>
          <a:xfrm>
            <a:off x="749314" y="8798703"/>
            <a:ext cx="1329055" cy="489584"/>
          </a:xfrm>
          <a:prstGeom prst="rect">
            <a:avLst/>
          </a:prstGeom>
        </p:spPr>
        <p:txBody>
          <a:bodyPr lIns="0" tIns="0" rIns="0" bIns="0"/>
          <a:lstStyle>
            <a:lvl1pPr>
              <a:defRPr sz="3244" b="1" i="0">
                <a:solidFill>
                  <a:schemeClr val="bg1"/>
                </a:solidFill>
                <a:latin typeface="Graphik Bold"/>
                <a:cs typeface="Graphik Bold"/>
              </a:defRPr>
            </a:lvl1pPr>
          </a:lstStyle>
          <a:p>
            <a:pPr marL="11289">
              <a:lnSpc>
                <a:spcPts val="3422"/>
              </a:lnSpc>
            </a:pPr>
            <a:r>
              <a:rPr lang="en-US">
                <a:solidFill>
                  <a:prstClr val="white"/>
                </a:solidFill>
              </a:rPr>
              <a:t>#</a:t>
            </a:r>
            <a:r>
              <a:rPr lang="en-US" spc="13">
                <a:solidFill>
                  <a:prstClr val="white"/>
                </a:solidFill>
              </a:rPr>
              <a:t>S</a:t>
            </a:r>
            <a:r>
              <a:rPr lang="en-US">
                <a:solidFill>
                  <a:prstClr val="white"/>
                </a:solidFill>
              </a:rPr>
              <a:t>ofL</a:t>
            </a:r>
            <a:endParaRPr lang="en-US" dirty="0">
              <a:solidFill>
                <a:prstClr val="white"/>
              </a:solidFill>
            </a:endParaRPr>
          </a:p>
        </p:txBody>
      </p:sp>
      <p:sp>
        <p:nvSpPr>
          <p:cNvPr id="5" name="Holder 5"/>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z="1600" smtClean="0">
                <a:solidFill>
                  <a:prstClr val="black">
                    <a:tint val="75000"/>
                  </a:prstClr>
                </a:solidFill>
                <a:cs typeface="Arial" pitchFamily="34" charset="0"/>
              </a:rPr>
              <a:pPr/>
              <a:t>3/27/2017</a:t>
            </a:fld>
            <a:endParaRPr lang="en-US" sz="1600" dirty="0">
              <a:solidFill>
                <a:prstClr val="black">
                  <a:tint val="75000"/>
                </a:prstClr>
              </a:solidFill>
              <a:cs typeface="Arial" pitchFamily="34" charset="0"/>
            </a:endParaRPr>
          </a:p>
        </p:txBody>
      </p:sp>
      <p:sp>
        <p:nvSpPr>
          <p:cNvPr id="6" name="Holder 6"/>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z="1600" smtClean="0">
                <a:solidFill>
                  <a:prstClr val="black">
                    <a:tint val="75000"/>
                  </a:prstClr>
                </a:solidFill>
                <a:cs typeface="Arial" pitchFamily="34" charset="0"/>
              </a:rPr>
              <a:pPr/>
              <a:t>‹#›</a:t>
            </a:fld>
            <a:endParaRPr lang="en-US" sz="1600" dirty="0">
              <a:solidFill>
                <a:prstClr val="black">
                  <a:tint val="75000"/>
                </a:prstClr>
              </a:solidFill>
              <a:cs typeface="Arial" pitchFamily="34" charset="0"/>
            </a:endParaRPr>
          </a:p>
        </p:txBody>
      </p:sp>
    </p:spTree>
    <p:extLst>
      <p:ext uri="{BB962C8B-B14F-4D97-AF65-F5344CB8AC3E}">
        <p14:creationId xmlns:p14="http://schemas.microsoft.com/office/powerpoint/2010/main" val="2227714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49294" y="2658268"/>
            <a:ext cx="13741412" cy="971206"/>
          </a:xfrm>
        </p:spPr>
        <p:txBody>
          <a:bodyPr lIns="0" tIns="0" rIns="0" bIns="0"/>
          <a:lstStyle>
            <a:lvl1pPr>
              <a:defRPr sz="6311" b="0" i="0">
                <a:solidFill>
                  <a:schemeClr val="bg1"/>
                </a:solidFill>
                <a:latin typeface="Graphik Light"/>
                <a:cs typeface="Graphik Light"/>
              </a:defRPr>
            </a:lvl1pPr>
          </a:lstStyle>
          <a:p>
            <a:endParaRPr lang="en-US" dirty="0"/>
          </a:p>
        </p:txBody>
      </p:sp>
      <p:sp>
        <p:nvSpPr>
          <p:cNvPr id="3" name="Holder 3"/>
          <p:cNvSpPr>
            <a:spLocks noGrp="1"/>
          </p:cNvSpPr>
          <p:nvPr>
            <p:ph sz="half" idx="2"/>
          </p:nvPr>
        </p:nvSpPr>
        <p:spPr>
          <a:xfrm>
            <a:off x="762000" y="2336802"/>
            <a:ext cx="6629400" cy="276999"/>
          </a:xfrm>
          <a:prstGeom prst="rect">
            <a:avLst/>
          </a:prstGeom>
        </p:spPr>
        <p:txBody>
          <a:bodyPr wrap="square" lIns="0" tIns="0" rIns="0" bIns="0">
            <a:spAutoFit/>
          </a:bodyPr>
          <a:lstStyle>
            <a:lvl1pPr>
              <a:defRPr/>
            </a:lvl1pPr>
          </a:lstStyle>
          <a:p>
            <a:endParaRPr lang="en-US" dirty="0"/>
          </a:p>
        </p:txBody>
      </p:sp>
      <p:sp>
        <p:nvSpPr>
          <p:cNvPr id="4" name="Holder 4"/>
          <p:cNvSpPr>
            <a:spLocks noGrp="1"/>
          </p:cNvSpPr>
          <p:nvPr>
            <p:ph sz="half" idx="3"/>
          </p:nvPr>
        </p:nvSpPr>
        <p:spPr>
          <a:xfrm>
            <a:off x="7848600" y="2336802"/>
            <a:ext cx="6629400" cy="276999"/>
          </a:xfrm>
          <a:prstGeom prst="rect">
            <a:avLst/>
          </a:prstGeom>
        </p:spPr>
        <p:txBody>
          <a:bodyPr wrap="square" lIns="0" tIns="0" rIns="0" bIns="0">
            <a:spAutoFit/>
          </a:bodyPr>
          <a:lstStyle>
            <a:lvl1pPr>
              <a:defRPr/>
            </a:lvl1pPr>
          </a:lstStyle>
          <a:p>
            <a:endParaRPr lang="en-US" dirty="0"/>
          </a:p>
        </p:txBody>
      </p:sp>
      <p:sp>
        <p:nvSpPr>
          <p:cNvPr id="5" name="Holder 5"/>
          <p:cNvSpPr>
            <a:spLocks noGrp="1"/>
          </p:cNvSpPr>
          <p:nvPr>
            <p:ph type="ftr" sz="quarter" idx="5"/>
          </p:nvPr>
        </p:nvSpPr>
        <p:spPr>
          <a:xfrm>
            <a:off x="749314" y="8798703"/>
            <a:ext cx="1329055" cy="489584"/>
          </a:xfrm>
          <a:prstGeom prst="rect">
            <a:avLst/>
          </a:prstGeom>
        </p:spPr>
        <p:txBody>
          <a:bodyPr lIns="0" tIns="0" rIns="0" bIns="0"/>
          <a:lstStyle>
            <a:lvl1pPr>
              <a:defRPr sz="3244" b="1" i="0">
                <a:solidFill>
                  <a:schemeClr val="bg1"/>
                </a:solidFill>
                <a:latin typeface="Graphik Bold"/>
                <a:cs typeface="Graphik Bold"/>
              </a:defRPr>
            </a:lvl1pPr>
          </a:lstStyle>
          <a:p>
            <a:pPr marL="11289">
              <a:lnSpc>
                <a:spcPts val="3422"/>
              </a:lnSpc>
            </a:pPr>
            <a:r>
              <a:rPr lang="en-US">
                <a:solidFill>
                  <a:prstClr val="white"/>
                </a:solidFill>
              </a:rPr>
              <a:t>#</a:t>
            </a:r>
            <a:r>
              <a:rPr lang="en-US" spc="13">
                <a:solidFill>
                  <a:prstClr val="white"/>
                </a:solidFill>
              </a:rPr>
              <a:t>S</a:t>
            </a:r>
            <a:r>
              <a:rPr lang="en-US">
                <a:solidFill>
                  <a:prstClr val="white"/>
                </a:solidFill>
              </a:rPr>
              <a:t>ofL</a:t>
            </a:r>
            <a:endParaRPr lang="en-US" dirty="0">
              <a:solidFill>
                <a:prstClr val="white"/>
              </a:solidFill>
            </a:endParaRPr>
          </a:p>
        </p:txBody>
      </p:sp>
      <p:sp>
        <p:nvSpPr>
          <p:cNvPr id="6" name="Holder 6"/>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z="1600" smtClean="0">
                <a:solidFill>
                  <a:prstClr val="black">
                    <a:tint val="75000"/>
                  </a:prstClr>
                </a:solidFill>
                <a:cs typeface="Arial" pitchFamily="34" charset="0"/>
              </a:rPr>
              <a:pPr/>
              <a:t>3/27/2017</a:t>
            </a:fld>
            <a:endParaRPr lang="en-US" sz="1600" dirty="0">
              <a:solidFill>
                <a:prstClr val="black">
                  <a:tint val="75000"/>
                </a:prstClr>
              </a:solidFill>
              <a:cs typeface="Arial" pitchFamily="34" charset="0"/>
            </a:endParaRPr>
          </a:p>
        </p:txBody>
      </p:sp>
      <p:sp>
        <p:nvSpPr>
          <p:cNvPr id="7" name="Holder 7"/>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z="1600" smtClean="0">
                <a:solidFill>
                  <a:prstClr val="black">
                    <a:tint val="75000"/>
                  </a:prstClr>
                </a:solidFill>
                <a:cs typeface="Arial" pitchFamily="34" charset="0"/>
              </a:rPr>
              <a:pPr/>
              <a:t>‹#›</a:t>
            </a:fld>
            <a:endParaRPr lang="en-US" sz="1600" dirty="0">
              <a:solidFill>
                <a:prstClr val="black">
                  <a:tint val="75000"/>
                </a:prstClr>
              </a:solidFill>
              <a:cs typeface="Arial" pitchFamily="34" charset="0"/>
            </a:endParaRPr>
          </a:p>
        </p:txBody>
      </p:sp>
    </p:spTree>
    <p:extLst>
      <p:ext uri="{BB962C8B-B14F-4D97-AF65-F5344CB8AC3E}">
        <p14:creationId xmlns:p14="http://schemas.microsoft.com/office/powerpoint/2010/main" val="4284839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49294" y="2658268"/>
            <a:ext cx="13741412" cy="971206"/>
          </a:xfrm>
        </p:spPr>
        <p:txBody>
          <a:bodyPr lIns="0" tIns="0" rIns="0" bIns="0"/>
          <a:lstStyle>
            <a:lvl1pPr>
              <a:defRPr sz="6311" b="0" i="0">
                <a:solidFill>
                  <a:schemeClr val="bg1"/>
                </a:solidFill>
                <a:latin typeface="Graphik Light"/>
                <a:cs typeface="Graphik Light"/>
              </a:defRPr>
            </a:lvl1pPr>
          </a:lstStyle>
          <a:p>
            <a:endParaRPr lang="en-US" dirty="0"/>
          </a:p>
        </p:txBody>
      </p:sp>
      <p:sp>
        <p:nvSpPr>
          <p:cNvPr id="3" name="Holder 3"/>
          <p:cNvSpPr>
            <a:spLocks noGrp="1"/>
          </p:cNvSpPr>
          <p:nvPr>
            <p:ph type="ftr" sz="quarter" idx="5"/>
          </p:nvPr>
        </p:nvSpPr>
        <p:spPr>
          <a:xfrm>
            <a:off x="749314" y="8798703"/>
            <a:ext cx="1329055" cy="489584"/>
          </a:xfrm>
          <a:prstGeom prst="rect">
            <a:avLst/>
          </a:prstGeom>
        </p:spPr>
        <p:txBody>
          <a:bodyPr lIns="0" tIns="0" rIns="0" bIns="0"/>
          <a:lstStyle>
            <a:lvl1pPr>
              <a:defRPr sz="3244" b="1" i="0">
                <a:solidFill>
                  <a:schemeClr val="bg1"/>
                </a:solidFill>
                <a:latin typeface="Graphik Bold"/>
                <a:cs typeface="Graphik Bold"/>
              </a:defRPr>
            </a:lvl1pPr>
          </a:lstStyle>
          <a:p>
            <a:pPr marL="11289">
              <a:lnSpc>
                <a:spcPts val="3422"/>
              </a:lnSpc>
            </a:pPr>
            <a:r>
              <a:rPr lang="en-US">
                <a:solidFill>
                  <a:prstClr val="white"/>
                </a:solidFill>
              </a:rPr>
              <a:t>#</a:t>
            </a:r>
            <a:r>
              <a:rPr lang="en-US" spc="13">
                <a:solidFill>
                  <a:prstClr val="white"/>
                </a:solidFill>
              </a:rPr>
              <a:t>S</a:t>
            </a:r>
            <a:r>
              <a:rPr lang="en-US">
                <a:solidFill>
                  <a:prstClr val="white"/>
                </a:solidFill>
              </a:rPr>
              <a:t>ofL</a:t>
            </a:r>
            <a:endParaRPr lang="en-US" dirty="0">
              <a:solidFill>
                <a:prstClr val="white"/>
              </a:solidFill>
            </a:endParaRPr>
          </a:p>
        </p:txBody>
      </p:sp>
      <p:sp>
        <p:nvSpPr>
          <p:cNvPr id="4" name="Holder 4"/>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z="1600" smtClean="0">
                <a:solidFill>
                  <a:prstClr val="black">
                    <a:tint val="75000"/>
                  </a:prstClr>
                </a:solidFill>
                <a:cs typeface="Arial" pitchFamily="34" charset="0"/>
              </a:rPr>
              <a:pPr/>
              <a:t>3/27/2017</a:t>
            </a:fld>
            <a:endParaRPr lang="en-US" sz="1600" dirty="0">
              <a:solidFill>
                <a:prstClr val="black">
                  <a:tint val="75000"/>
                </a:prstClr>
              </a:solidFill>
              <a:cs typeface="Arial" pitchFamily="34" charset="0"/>
            </a:endParaRPr>
          </a:p>
        </p:txBody>
      </p:sp>
      <p:sp>
        <p:nvSpPr>
          <p:cNvPr id="5" name="Holder 5"/>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z="1600" smtClean="0">
                <a:solidFill>
                  <a:prstClr val="black">
                    <a:tint val="75000"/>
                  </a:prstClr>
                </a:solidFill>
                <a:cs typeface="Arial" pitchFamily="34" charset="0"/>
              </a:rPr>
              <a:pPr/>
              <a:t>‹#›</a:t>
            </a:fld>
            <a:endParaRPr lang="en-US" sz="1600" dirty="0">
              <a:solidFill>
                <a:prstClr val="black">
                  <a:tint val="75000"/>
                </a:prstClr>
              </a:solidFill>
              <a:cs typeface="Arial" pitchFamily="34" charset="0"/>
            </a:endParaRPr>
          </a:p>
        </p:txBody>
      </p:sp>
    </p:spTree>
    <p:extLst>
      <p:ext uri="{BB962C8B-B14F-4D97-AF65-F5344CB8AC3E}">
        <p14:creationId xmlns:p14="http://schemas.microsoft.com/office/powerpoint/2010/main" val="2602033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2110" y="8896425"/>
            <a:ext cx="3039307" cy="1093062"/>
          </a:xfrm>
          <a:prstGeom prst="rect">
            <a:avLst/>
          </a:prstGeom>
        </p:spPr>
      </p:pic>
      <p:pic>
        <p:nvPicPr>
          <p:cNvPr id="6" name="Picture 4" descr="http://photos.prnewswire.com/prnvar/20150313/181493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707381" y="9058926"/>
            <a:ext cx="1769282" cy="7721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636792" y="9222712"/>
            <a:ext cx="2552174" cy="590803"/>
          </a:xfrm>
          <a:prstGeom prst="rect">
            <a:avLst/>
          </a:prstGeom>
          <a:noFill/>
        </p:spPr>
        <p:txBody>
          <a:bodyPr wrap="none" lIns="0" tIns="0" rIns="0" bIns="0" rtlCol="0" anchorCtr="0">
            <a:spAutoFit/>
          </a:bodyPr>
          <a:lstStyle/>
          <a:p>
            <a:pPr>
              <a:lnSpc>
                <a:spcPct val="90000"/>
              </a:lnSpc>
            </a:pPr>
            <a:r>
              <a:rPr lang="en-US" sz="2133" b="1" spc="-133" dirty="0">
                <a:solidFill>
                  <a:prstClr val="black"/>
                </a:solidFill>
                <a:latin typeface="Graphik Regular" pitchFamily="34" charset="0"/>
                <a:cs typeface="Arial" pitchFamily="34" charset="0"/>
              </a:rPr>
              <a:t>STATE</a:t>
            </a:r>
            <a:r>
              <a:rPr lang="en-US" sz="2133" spc="-133" dirty="0">
                <a:solidFill>
                  <a:prstClr val="black"/>
                </a:solidFill>
                <a:latin typeface="Graphik Regular" pitchFamily="34" charset="0"/>
                <a:cs typeface="Arial" pitchFamily="34" charset="0"/>
              </a:rPr>
              <a:t> OF </a:t>
            </a:r>
            <a:r>
              <a:rPr lang="en-US" sz="2133" b="1" spc="-133" dirty="0">
                <a:solidFill>
                  <a:prstClr val="black"/>
                </a:solidFill>
                <a:latin typeface="Graphik Regular" pitchFamily="34" charset="0"/>
                <a:cs typeface="Arial" pitchFamily="34" charset="0"/>
              </a:rPr>
              <a:t>LOGISTICS</a:t>
            </a:r>
          </a:p>
          <a:p>
            <a:pPr>
              <a:lnSpc>
                <a:spcPct val="90000"/>
              </a:lnSpc>
            </a:pPr>
            <a:r>
              <a:rPr lang="en-US" sz="2133" spc="-133" dirty="0">
                <a:solidFill>
                  <a:prstClr val="black"/>
                </a:solidFill>
                <a:latin typeface="Graphik Regular" pitchFamily="34" charset="0"/>
                <a:cs typeface="Arial" pitchFamily="34" charset="0"/>
              </a:rPr>
              <a:t>REPORT</a:t>
            </a:r>
          </a:p>
        </p:txBody>
      </p:sp>
      <p:sp>
        <p:nvSpPr>
          <p:cNvPr id="8" name="TextBox 7"/>
          <p:cNvSpPr txBox="1"/>
          <p:nvPr userDrawn="1"/>
        </p:nvSpPr>
        <p:spPr>
          <a:xfrm>
            <a:off x="11636792" y="9054858"/>
            <a:ext cx="1110882" cy="150490"/>
          </a:xfrm>
          <a:prstGeom prst="rect">
            <a:avLst/>
          </a:prstGeom>
          <a:noFill/>
        </p:spPr>
        <p:txBody>
          <a:bodyPr wrap="none" lIns="0" tIns="0" rIns="0" bIns="0" rtlCol="0" anchorCtr="0">
            <a:spAutoFit/>
          </a:bodyPr>
          <a:lstStyle/>
          <a:p>
            <a:r>
              <a:rPr lang="en-US" sz="978" dirty="0">
                <a:solidFill>
                  <a:prstClr val="black"/>
                </a:solidFill>
                <a:latin typeface="Graphik Regular" pitchFamily="34" charset="0"/>
                <a:cs typeface="Arial" pitchFamily="34" charset="0"/>
              </a:rPr>
              <a:t>CSCMP’S ANNUAL</a:t>
            </a:r>
          </a:p>
        </p:txBody>
      </p:sp>
    </p:spTree>
    <p:extLst>
      <p:ext uri="{BB962C8B-B14F-4D97-AF65-F5344CB8AC3E}">
        <p14:creationId xmlns:p14="http://schemas.microsoft.com/office/powerpoint/2010/main" val="3632256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60469"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9"/>
                        <a:ext cx="1587" cy="1587"/>
                      </a:xfrm>
                      <a:prstGeom prst="rect">
                        <a:avLst/>
                      </a:prstGeom>
                    </p:spPr>
                  </p:pic>
                </p:oleObj>
              </mc:Fallback>
            </mc:AlternateContent>
          </a:graphicData>
        </a:graphic>
      </p:graphicFrame>
    </p:spTree>
    <p:extLst>
      <p:ext uri="{BB962C8B-B14F-4D97-AF65-F5344CB8AC3E}">
        <p14:creationId xmlns:p14="http://schemas.microsoft.com/office/powerpoint/2010/main" val="317098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56186"/>
            <a:ext cx="12954000" cy="2177815"/>
          </a:xfrm>
        </p:spPr>
        <p:txBody>
          <a:bodyPr/>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2286000" y="5757334"/>
            <a:ext cx="10668000" cy="2596444"/>
          </a:xfrm>
        </p:spPr>
        <p:txBody>
          <a:bodyPr/>
          <a:lstStyle>
            <a:lvl1pPr marL="0" indent="0" algn="ctr">
              <a:buNone/>
              <a:defRPr>
                <a:latin typeface="Arial"/>
                <a:cs typeface="Arial"/>
              </a:defRPr>
            </a:lvl1pPr>
            <a:lvl2pPr marL="677342" indent="0" algn="ctr">
              <a:buNone/>
              <a:defRPr/>
            </a:lvl2pPr>
            <a:lvl3pPr marL="1354684" indent="0" algn="ctr">
              <a:buNone/>
              <a:defRPr/>
            </a:lvl3pPr>
            <a:lvl4pPr marL="2032025" indent="0" algn="ctr">
              <a:buNone/>
              <a:defRPr/>
            </a:lvl4pPr>
            <a:lvl5pPr marL="2709367" indent="0" algn="ctr">
              <a:buNone/>
              <a:defRPr/>
            </a:lvl5pPr>
            <a:lvl6pPr marL="3386709" indent="0" algn="ctr">
              <a:buNone/>
              <a:defRPr/>
            </a:lvl6pPr>
            <a:lvl7pPr marL="4064051" indent="0" algn="ctr">
              <a:buNone/>
              <a:defRPr/>
            </a:lvl7pPr>
            <a:lvl8pPr marL="4741393" indent="0" algn="ctr">
              <a:buNone/>
              <a:defRPr/>
            </a:lvl8pPr>
            <a:lvl9pPr marL="541873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7409CFE7-2663-4B6B-ADB9-BB8ED952039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4072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100" b="0" i="0">
                <a:solidFill>
                  <a:schemeClr val="bg1"/>
                </a:solidFill>
                <a:latin typeface="Graphik Light"/>
                <a:cs typeface="Graphik Light"/>
              </a:defRPr>
            </a:lvl1pPr>
          </a:lstStyle>
          <a:p>
            <a:endParaRPr lang="en-US" dirty="0"/>
          </a:p>
        </p:txBody>
      </p:sp>
      <p:sp>
        <p:nvSpPr>
          <p:cNvPr id="3" name="Holder 3"/>
          <p:cNvSpPr>
            <a:spLocks noGrp="1"/>
          </p:cNvSpPr>
          <p:nvPr>
            <p:ph sz="half" idx="2"/>
          </p:nvPr>
        </p:nvSpPr>
        <p:spPr>
          <a:xfrm>
            <a:off x="762000" y="2336800"/>
            <a:ext cx="6629400" cy="276999"/>
          </a:xfrm>
          <a:prstGeom prst="rect">
            <a:avLst/>
          </a:prstGeom>
        </p:spPr>
        <p:txBody>
          <a:bodyPr wrap="square" lIns="0" tIns="0" rIns="0" bIns="0">
            <a:spAutoFit/>
          </a:bodyPr>
          <a:lstStyle>
            <a:lvl1pPr>
              <a:defRPr/>
            </a:lvl1pPr>
          </a:lstStyle>
          <a:p>
            <a:endParaRPr lang="en-US" dirty="0"/>
          </a:p>
        </p:txBody>
      </p:sp>
      <p:sp>
        <p:nvSpPr>
          <p:cNvPr id="4" name="Holder 4"/>
          <p:cNvSpPr>
            <a:spLocks noGrp="1"/>
          </p:cNvSpPr>
          <p:nvPr>
            <p:ph sz="half" idx="3"/>
          </p:nvPr>
        </p:nvSpPr>
        <p:spPr>
          <a:xfrm>
            <a:off x="7848600" y="2336800"/>
            <a:ext cx="6629400" cy="276999"/>
          </a:xfrm>
          <a:prstGeom prst="rect">
            <a:avLst/>
          </a:prstGeom>
        </p:spPr>
        <p:txBody>
          <a:bodyPr wrap="square" lIns="0" tIns="0" rIns="0" bIns="0">
            <a:spAutoFit/>
          </a:bodyPr>
          <a:lstStyle>
            <a:lvl1pPr>
              <a:defRPr/>
            </a:lvl1pPr>
          </a:lstStyle>
          <a:p>
            <a:endParaRPr lang="en-US" dirty="0"/>
          </a:p>
        </p:txBody>
      </p:sp>
      <p:sp>
        <p:nvSpPr>
          <p:cNvPr id="5" name="Holder 5"/>
          <p:cNvSpPr>
            <a:spLocks noGrp="1"/>
          </p:cNvSpPr>
          <p:nvPr>
            <p:ph type="ftr" sz="quarter" idx="5"/>
          </p:nvPr>
        </p:nvSpPr>
        <p:spPr>
          <a:xfrm>
            <a:off x="749312" y="8798702"/>
            <a:ext cx="1329055" cy="489584"/>
          </a:xfrm>
          <a:prstGeom prst="rect">
            <a:avLst/>
          </a:prstGeom>
        </p:spPr>
        <p:txBody>
          <a:bodyPr lIns="0" tIns="0" rIns="0" bIns="0"/>
          <a:lstStyle>
            <a:lvl1pPr>
              <a:defRPr sz="3650" b="1" i="0">
                <a:solidFill>
                  <a:schemeClr val="bg1"/>
                </a:solidFill>
                <a:latin typeface="Graphik Bold"/>
                <a:cs typeface="Graphik Bold"/>
              </a:defRPr>
            </a:lvl1pPr>
          </a:lstStyle>
          <a:p>
            <a:pPr marL="12700">
              <a:lnSpc>
                <a:spcPts val="3850"/>
              </a:lnSpc>
            </a:pPr>
            <a:r>
              <a:rPr lang="en-US" dirty="0"/>
              <a:t>#</a:t>
            </a:r>
            <a:r>
              <a:rPr lang="en-US" spc="15" dirty="0" err="1"/>
              <a:t>S</a:t>
            </a:r>
            <a:r>
              <a:rPr lang="en-US" dirty="0" err="1"/>
              <a:t>ofL</a:t>
            </a:r>
            <a:endParaRPr lang="en-US" dirty="0"/>
          </a:p>
        </p:txBody>
      </p:sp>
      <p:sp>
        <p:nvSpPr>
          <p:cNvPr id="6" name="Holder 6"/>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3/27/2017</a:t>
            </a:fld>
            <a:endParaRPr lang="en-US" dirty="0"/>
          </a:p>
        </p:txBody>
      </p:sp>
      <p:sp>
        <p:nvSpPr>
          <p:cNvPr id="7" name="Holder 7"/>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B77FDB91-0127-4451-9CD9-ECC5E5EACD7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9078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6528741"/>
            <a:ext cx="12954000" cy="2017889"/>
          </a:xfrm>
        </p:spPr>
        <p:txBody>
          <a:bodyPr anchor="t"/>
          <a:lstStyle>
            <a:lvl1pPr algn="l">
              <a:defRPr sz="5926" b="1" cap="a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1203855" y="4306242"/>
            <a:ext cx="12954000" cy="2222499"/>
          </a:xfrm>
        </p:spPr>
        <p:txBody>
          <a:bodyPr anchor="b"/>
          <a:lstStyle>
            <a:lvl1pPr marL="0" indent="0">
              <a:buNone/>
              <a:defRPr sz="2963">
                <a:latin typeface="Arial"/>
                <a:cs typeface="Arial"/>
              </a:defRPr>
            </a:lvl1pPr>
            <a:lvl2pPr marL="677342" indent="0">
              <a:buNone/>
              <a:defRPr sz="2667"/>
            </a:lvl2pPr>
            <a:lvl3pPr marL="1354684" indent="0">
              <a:buNone/>
              <a:defRPr sz="2370"/>
            </a:lvl3pPr>
            <a:lvl4pPr marL="2032025" indent="0">
              <a:buNone/>
              <a:defRPr sz="2074"/>
            </a:lvl4pPr>
            <a:lvl5pPr marL="2709367" indent="0">
              <a:buNone/>
              <a:defRPr sz="2074"/>
            </a:lvl5pPr>
            <a:lvl6pPr marL="3386709" indent="0">
              <a:buNone/>
              <a:defRPr sz="2074"/>
            </a:lvl6pPr>
            <a:lvl7pPr marL="4064051" indent="0">
              <a:buNone/>
              <a:defRPr sz="2074"/>
            </a:lvl7pPr>
            <a:lvl8pPr marL="4741393" indent="0">
              <a:buNone/>
              <a:defRPr sz="2074"/>
            </a:lvl8pPr>
            <a:lvl9pPr marL="5418734" indent="0">
              <a:buNone/>
              <a:defRPr sz="2074"/>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9917DE38-ACE8-4F3E-8AFD-B98B9705C25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7734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43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E411EC6A-8515-4316-957C-DB93F04305C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33178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06871"/>
            <a:ext cx="13716000" cy="1693333"/>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762000" y="2274241"/>
            <a:ext cx="6733647"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4" name="Content Placeholder 3"/>
          <p:cNvSpPr>
            <a:spLocks noGrp="1"/>
          </p:cNvSpPr>
          <p:nvPr>
            <p:ph sz="half" idx="2"/>
          </p:nvPr>
        </p:nvSpPr>
        <p:spPr>
          <a:xfrm>
            <a:off x="762000" y="3222037"/>
            <a:ext cx="6733647"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2274241"/>
            <a:ext cx="6736292"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6" name="Content Placeholder 5"/>
          <p:cNvSpPr>
            <a:spLocks noGrp="1"/>
          </p:cNvSpPr>
          <p:nvPr>
            <p:ph sz="quarter" idx="4"/>
          </p:nvPr>
        </p:nvSpPr>
        <p:spPr>
          <a:xfrm>
            <a:off x="7741709" y="3222037"/>
            <a:ext cx="6736292"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atin typeface="Arial"/>
                <a:cs typeface="Arial"/>
              </a:defRPr>
            </a:lvl1pPr>
          </a:lstStyle>
          <a:p>
            <a:pPr>
              <a:defRPr/>
            </a:pPr>
            <a:fld id="{DCE7A3CB-466D-43F4-9C9C-491A3CC8AB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1433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atin typeface="Arial"/>
                <a:cs typeface="Arial"/>
              </a:defRPr>
            </a:lvl1pPr>
          </a:lstStyle>
          <a:p>
            <a:pPr>
              <a:defRPr/>
            </a:pPr>
            <a:fld id="{BA449DFD-9A07-4E1D-AB4F-703FE1515AB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6736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atin typeface="Arial"/>
                <a:cs typeface="Arial"/>
              </a:defRPr>
            </a:lvl1pPr>
          </a:lstStyle>
          <a:p>
            <a:pPr>
              <a:defRPr/>
            </a:pPr>
            <a:fld id="{C01086A5-F1D4-4C95-8365-2903671FE94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076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404518"/>
            <a:ext cx="5013855" cy="1721556"/>
          </a:xfrm>
        </p:spPr>
        <p:txBody>
          <a:bodyPr anchor="b"/>
          <a:lstStyle>
            <a:lvl1pPr algn="l">
              <a:defRPr sz="2963" b="1">
                <a:latin typeface="Arial"/>
                <a:cs typeface="Arial"/>
              </a:defRPr>
            </a:lvl1pPr>
          </a:lstStyle>
          <a:p>
            <a:r>
              <a:rPr lang="en-US"/>
              <a:t>Click to edit Master title style</a:t>
            </a:r>
          </a:p>
        </p:txBody>
      </p:sp>
      <p:sp>
        <p:nvSpPr>
          <p:cNvPr id="3" name="Content Placeholder 2"/>
          <p:cNvSpPr>
            <a:spLocks noGrp="1"/>
          </p:cNvSpPr>
          <p:nvPr>
            <p:ph idx="1"/>
          </p:nvPr>
        </p:nvSpPr>
        <p:spPr>
          <a:xfrm>
            <a:off x="5958417" y="404519"/>
            <a:ext cx="8519583" cy="8671279"/>
          </a:xfrm>
        </p:spPr>
        <p:txBody>
          <a:bodyPr/>
          <a:lstStyle>
            <a:lvl1pPr>
              <a:defRPr sz="4741">
                <a:latin typeface="Arial"/>
                <a:cs typeface="Arial"/>
              </a:defRPr>
            </a:lvl1pPr>
            <a:lvl2pPr>
              <a:defRPr sz="4148">
                <a:latin typeface="Arial"/>
                <a:cs typeface="Arial"/>
              </a:defRPr>
            </a:lvl2pPr>
            <a:lvl3pPr>
              <a:defRPr sz="3556">
                <a:latin typeface="Arial"/>
                <a:cs typeface="Arial"/>
              </a:defRPr>
            </a:lvl3pPr>
            <a:lvl4pPr>
              <a:defRPr sz="2963">
                <a:latin typeface="Arial"/>
                <a:cs typeface="Arial"/>
              </a:defRPr>
            </a:lvl4pPr>
            <a:lvl5pPr>
              <a:defRPr sz="2963">
                <a:latin typeface="Arial"/>
                <a:cs typeface="Arial"/>
              </a:defRPr>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2126075"/>
            <a:ext cx="5013855" cy="6949723"/>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0BBB119E-A7BC-425B-9247-4F8BB4B85F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3815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12000"/>
            <a:ext cx="9144000" cy="839612"/>
          </a:xfrm>
        </p:spPr>
        <p:txBody>
          <a:bodyPr anchor="b"/>
          <a:lstStyle>
            <a:lvl1pPr algn="l">
              <a:defRPr sz="2963"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987147" y="907815"/>
            <a:ext cx="9144000" cy="6096000"/>
          </a:xfrm>
        </p:spPr>
        <p:txBody>
          <a:bodyPr/>
          <a:lstStyle>
            <a:lvl1pPr marL="0" indent="0">
              <a:buNone/>
              <a:defRPr sz="4741">
                <a:latin typeface="Arial"/>
                <a:cs typeface="Arial"/>
              </a:defRPr>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pPr lvl="0"/>
            <a:endParaRPr lang="en-US" noProof="0"/>
          </a:p>
        </p:txBody>
      </p:sp>
      <p:sp>
        <p:nvSpPr>
          <p:cNvPr id="4" name="Text Placeholder 3"/>
          <p:cNvSpPr>
            <a:spLocks noGrp="1"/>
          </p:cNvSpPr>
          <p:nvPr>
            <p:ph type="body" sz="half" idx="2"/>
          </p:nvPr>
        </p:nvSpPr>
        <p:spPr>
          <a:xfrm>
            <a:off x="2987147" y="7951612"/>
            <a:ext cx="9144000" cy="1192388"/>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C8E885CF-3F06-4BA2-A8BD-B2444233C3A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4093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EB118D7A-0493-464C-8BB0-6DBA214183A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6646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58500" y="903111"/>
            <a:ext cx="3238500" cy="8128000"/>
          </a:xfrm>
        </p:spPr>
        <p:txBody>
          <a:bodyPr vert="eaVert"/>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a:xfrm>
            <a:off x="1143000" y="903111"/>
            <a:ext cx="9461500" cy="8128000"/>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86AF85C4-43BD-431C-AF1A-8097E5A9AE8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009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100" b="0" i="0">
                <a:solidFill>
                  <a:schemeClr val="bg1"/>
                </a:solidFill>
                <a:latin typeface="Graphik Light"/>
                <a:cs typeface="Graphik Light"/>
              </a:defRPr>
            </a:lvl1pPr>
          </a:lstStyle>
          <a:p>
            <a:endParaRPr lang="en-US" dirty="0"/>
          </a:p>
        </p:txBody>
      </p:sp>
      <p:sp>
        <p:nvSpPr>
          <p:cNvPr id="3" name="Holder 3"/>
          <p:cNvSpPr>
            <a:spLocks noGrp="1"/>
          </p:cNvSpPr>
          <p:nvPr>
            <p:ph type="ftr" sz="quarter" idx="5"/>
          </p:nvPr>
        </p:nvSpPr>
        <p:spPr>
          <a:xfrm>
            <a:off x="749312" y="8798702"/>
            <a:ext cx="1329055" cy="489584"/>
          </a:xfrm>
          <a:prstGeom prst="rect">
            <a:avLst/>
          </a:prstGeom>
        </p:spPr>
        <p:txBody>
          <a:bodyPr lIns="0" tIns="0" rIns="0" bIns="0"/>
          <a:lstStyle>
            <a:lvl1pPr>
              <a:defRPr sz="3650" b="1" i="0">
                <a:solidFill>
                  <a:schemeClr val="bg1"/>
                </a:solidFill>
                <a:latin typeface="Graphik Bold"/>
                <a:cs typeface="Graphik Bold"/>
              </a:defRPr>
            </a:lvl1pPr>
          </a:lstStyle>
          <a:p>
            <a:pPr marL="12700">
              <a:lnSpc>
                <a:spcPts val="3850"/>
              </a:lnSpc>
            </a:pPr>
            <a:r>
              <a:rPr lang="en-US" dirty="0"/>
              <a:t>#</a:t>
            </a:r>
            <a:r>
              <a:rPr lang="en-US" spc="15" dirty="0" err="1"/>
              <a:t>S</a:t>
            </a:r>
            <a:r>
              <a:rPr lang="en-US" dirty="0" err="1"/>
              <a:t>ofL</a:t>
            </a:r>
            <a:endParaRPr lang="en-US" dirty="0"/>
          </a:p>
        </p:txBody>
      </p:sp>
      <p:sp>
        <p:nvSpPr>
          <p:cNvPr id="4" name="Holder 4"/>
          <p:cNvSpPr>
            <a:spLocks noGrp="1"/>
          </p:cNvSpPr>
          <p:nvPr>
            <p:ph type="dt" sz="half" idx="6"/>
          </p:nvPr>
        </p:nvSpPr>
        <p:spPr>
          <a:xfrm>
            <a:off x="762000" y="9448800"/>
            <a:ext cx="3505200" cy="5080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3/27/2017</a:t>
            </a:fld>
            <a:endParaRPr lang="en-US" dirty="0"/>
          </a:p>
        </p:txBody>
      </p:sp>
      <p:sp>
        <p:nvSpPr>
          <p:cNvPr id="5" name="Holder 5"/>
          <p:cNvSpPr>
            <a:spLocks noGrp="1"/>
          </p:cNvSpPr>
          <p:nvPr>
            <p:ph type="sldNum" sz="quarter" idx="7"/>
          </p:nvPr>
        </p:nvSpPr>
        <p:spPr>
          <a:xfrm>
            <a:off x="10972800" y="9448800"/>
            <a:ext cx="3505200" cy="508000"/>
          </a:xfrm>
          <a:prstGeom prst="rect">
            <a:avLst/>
          </a:prstGeom>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59"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472858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32000"/>
            <a:ext cx="13716000" cy="74506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801743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pitchFamily="34" charset="0"/>
                <a:cs typeface="Arial" pitchFamily="34" charset="0"/>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vl1pPr>
          </a:lstStyle>
          <a:p>
            <a:pPr>
              <a:defRPr/>
            </a:pPr>
            <a:fld id="{084F4514-83B7-4473-AA72-FC251713BF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7899769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a:cs typeface="Arial"/>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atin typeface="Arial"/>
                <a:cs typeface="Arial"/>
              </a:defRPr>
            </a:lvl1pPr>
          </a:lstStyle>
          <a:p>
            <a:pPr>
              <a:defRPr/>
            </a:pPr>
            <a:fld id="{084F4514-83B7-4473-AA72-FC251713BF1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9293507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903111"/>
            <a:ext cx="12954000" cy="1693333"/>
          </a:xfrm>
        </p:spPr>
        <p:txBody>
          <a:bodyPr/>
          <a:lstStyle>
            <a:lvl1pPr>
              <a:defRPr>
                <a:latin typeface="Arial"/>
                <a:cs typeface="Arial"/>
              </a:defRPr>
            </a:lvl1pPr>
          </a:lstStyle>
          <a:p>
            <a:r>
              <a:rPr lang="en-US"/>
              <a:t>Click to edit Master title style</a:t>
            </a:r>
          </a:p>
        </p:txBody>
      </p:sp>
      <p:sp>
        <p:nvSpPr>
          <p:cNvPr id="3" name="Table Placeholder 2"/>
          <p:cNvSpPr>
            <a:spLocks noGrp="1"/>
          </p:cNvSpPr>
          <p:nvPr>
            <p:ph type="tbl" idx="1"/>
          </p:nvPr>
        </p:nvSpPr>
        <p:spPr>
          <a:xfrm>
            <a:off x="1143000" y="2935111"/>
            <a:ext cx="12954000" cy="6096000"/>
          </a:xfrm>
        </p:spPr>
        <p:txBody>
          <a:bodyPr/>
          <a:lstStyle>
            <a:lvl1pPr>
              <a:defRPr>
                <a:latin typeface="Arial"/>
                <a:cs typeface="Arial"/>
              </a:defRPr>
            </a:lvl1pPr>
          </a:lstStyle>
          <a:p>
            <a:pPr lvl="0"/>
            <a:endParaRPr lang="en-US" noProof="0" dirty="0"/>
          </a:p>
        </p:txBody>
      </p:sp>
      <p:sp>
        <p:nvSpPr>
          <p:cNvPr id="4" name="Date Placeholder 3"/>
          <p:cNvSpPr>
            <a:spLocks noGrp="1"/>
          </p:cNvSpPr>
          <p:nvPr>
            <p:ph type="dt" sz="half" idx="10"/>
          </p:nvPr>
        </p:nvSpPr>
        <p:spPr>
          <a:xfrm>
            <a:off x="1143000" y="9256889"/>
            <a:ext cx="3175000" cy="677333"/>
          </a:xfrm>
          <a:prstGeom prst="rect">
            <a:avLst/>
          </a:prstGeom>
        </p:spPr>
        <p:txBody>
          <a:bodyPr vert="horz" wrap="square" lIns="91440" tIns="45720" rIns="91440" bIns="45720" numCol="1" anchor="t" anchorCtr="0" compatLnSpc="1">
            <a:prstTxWarp prst="textNoShape">
              <a:avLst/>
            </a:prstTxWarp>
          </a:bodyPr>
          <a:lstStyle>
            <a:lvl1pPr>
              <a:defRPr sz="1333" b="0" i="1">
                <a:solidFill>
                  <a:srgbClr val="FFFFFF"/>
                </a:solidFill>
                <a:latin typeface="Arial"/>
                <a:cs typeface="Arial"/>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pPr>
              <a:defRPr/>
            </a:pPr>
            <a:fld id="{2A37752C-5620-446A-A2CB-33C3F65F2B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63422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56186"/>
            <a:ext cx="12954000" cy="2177815"/>
          </a:xfrm>
        </p:spPr>
        <p:txBody>
          <a:bodyPr/>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2286000" y="5757334"/>
            <a:ext cx="10668000" cy="2596444"/>
          </a:xfrm>
        </p:spPr>
        <p:txBody>
          <a:bodyPr/>
          <a:lstStyle>
            <a:lvl1pPr marL="0" indent="0" algn="ctr">
              <a:buNone/>
              <a:defRPr>
                <a:latin typeface="Arial"/>
                <a:cs typeface="Arial"/>
              </a:defRPr>
            </a:lvl1pPr>
            <a:lvl2pPr marL="677342" indent="0" algn="ctr">
              <a:buNone/>
              <a:defRPr/>
            </a:lvl2pPr>
            <a:lvl3pPr marL="1354684" indent="0" algn="ctr">
              <a:buNone/>
              <a:defRPr/>
            </a:lvl3pPr>
            <a:lvl4pPr marL="2032025" indent="0" algn="ctr">
              <a:buNone/>
              <a:defRPr/>
            </a:lvl4pPr>
            <a:lvl5pPr marL="2709367" indent="0" algn="ctr">
              <a:buNone/>
              <a:defRPr/>
            </a:lvl5pPr>
            <a:lvl6pPr marL="3386709" indent="0" algn="ctr">
              <a:buNone/>
              <a:defRPr/>
            </a:lvl6pPr>
            <a:lvl7pPr marL="4064051" indent="0" algn="ctr">
              <a:buNone/>
              <a:defRPr/>
            </a:lvl7pPr>
            <a:lvl8pPr marL="4741393" indent="0" algn="ctr">
              <a:buNone/>
              <a:defRPr/>
            </a:lvl8pPr>
            <a:lvl9pPr marL="541873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7409CFE7-2663-4B6B-ADB9-BB8ED952039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8729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B77FDB91-0127-4451-9CD9-ECC5E5EACD7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03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6528741"/>
            <a:ext cx="12954000" cy="2017889"/>
          </a:xfrm>
        </p:spPr>
        <p:txBody>
          <a:bodyPr anchor="t"/>
          <a:lstStyle>
            <a:lvl1pPr algn="l">
              <a:defRPr sz="5926" b="1" cap="a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1203855" y="4306242"/>
            <a:ext cx="12954000" cy="2222499"/>
          </a:xfrm>
        </p:spPr>
        <p:txBody>
          <a:bodyPr anchor="b"/>
          <a:lstStyle>
            <a:lvl1pPr marL="0" indent="0">
              <a:buNone/>
              <a:defRPr sz="2963">
                <a:latin typeface="Arial"/>
                <a:cs typeface="Arial"/>
              </a:defRPr>
            </a:lvl1pPr>
            <a:lvl2pPr marL="677342" indent="0">
              <a:buNone/>
              <a:defRPr sz="2667"/>
            </a:lvl2pPr>
            <a:lvl3pPr marL="1354684" indent="0">
              <a:buNone/>
              <a:defRPr sz="2370"/>
            </a:lvl3pPr>
            <a:lvl4pPr marL="2032025" indent="0">
              <a:buNone/>
              <a:defRPr sz="2074"/>
            </a:lvl4pPr>
            <a:lvl5pPr marL="2709367" indent="0">
              <a:buNone/>
              <a:defRPr sz="2074"/>
            </a:lvl5pPr>
            <a:lvl6pPr marL="3386709" indent="0">
              <a:buNone/>
              <a:defRPr sz="2074"/>
            </a:lvl6pPr>
            <a:lvl7pPr marL="4064051" indent="0">
              <a:buNone/>
              <a:defRPr sz="2074"/>
            </a:lvl7pPr>
            <a:lvl8pPr marL="4741393" indent="0">
              <a:buNone/>
              <a:defRPr sz="2074"/>
            </a:lvl8pPr>
            <a:lvl9pPr marL="5418734" indent="0">
              <a:buNone/>
              <a:defRPr sz="2074"/>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9917DE38-ACE8-4F3E-8AFD-B98B9705C25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9581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43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E411EC6A-8515-4316-957C-DB93F04305C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0418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06871"/>
            <a:ext cx="13716000" cy="1693333"/>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762000" y="2274241"/>
            <a:ext cx="6733647"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4" name="Content Placeholder 3"/>
          <p:cNvSpPr>
            <a:spLocks noGrp="1"/>
          </p:cNvSpPr>
          <p:nvPr>
            <p:ph sz="half" idx="2"/>
          </p:nvPr>
        </p:nvSpPr>
        <p:spPr>
          <a:xfrm>
            <a:off x="762000" y="3222037"/>
            <a:ext cx="6733647"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2274241"/>
            <a:ext cx="6736292"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6" name="Content Placeholder 5"/>
          <p:cNvSpPr>
            <a:spLocks noGrp="1"/>
          </p:cNvSpPr>
          <p:nvPr>
            <p:ph sz="quarter" idx="4"/>
          </p:nvPr>
        </p:nvSpPr>
        <p:spPr>
          <a:xfrm>
            <a:off x="7741709" y="3222037"/>
            <a:ext cx="6736292"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atin typeface="Arial"/>
                <a:cs typeface="Arial"/>
              </a:defRPr>
            </a:lvl1pPr>
          </a:lstStyle>
          <a:p>
            <a:pPr>
              <a:defRPr/>
            </a:pPr>
            <a:fld id="{DCE7A3CB-466D-43F4-9C9C-491A3CC8AB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6411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2110" y="8896424"/>
            <a:ext cx="3039306" cy="1093062"/>
          </a:xfrm>
          <a:prstGeom prst="rect">
            <a:avLst/>
          </a:prstGeom>
        </p:spPr>
      </p:pic>
      <p:pic>
        <p:nvPicPr>
          <p:cNvPr id="6" name="Picture 4" descr="http://photos.prnewswire.com/prnvar/20150313/181493LOGO"/>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5707380" y="9058926"/>
            <a:ext cx="1769282" cy="7721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636791" y="9222710"/>
            <a:ext cx="2809680" cy="664797"/>
          </a:xfrm>
          <a:prstGeom prst="rect">
            <a:avLst/>
          </a:prstGeom>
          <a:noFill/>
        </p:spPr>
        <p:txBody>
          <a:bodyPr wrap="none" lIns="0" tIns="0" rIns="0" bIns="0" rtlCol="0" anchorCtr="0">
            <a:spAutoFit/>
          </a:bodyPr>
          <a:lstStyle/>
          <a:p>
            <a:pPr>
              <a:lnSpc>
                <a:spcPct val="90000"/>
              </a:lnSpc>
            </a:pPr>
            <a:r>
              <a:rPr lang="en-US" sz="2400" b="1" spc="-150" dirty="0">
                <a:latin typeface="Graphik Regular" pitchFamily="34" charset="0"/>
              </a:rPr>
              <a:t>STATE</a:t>
            </a:r>
            <a:r>
              <a:rPr lang="en-US" sz="2400" spc="-150" dirty="0">
                <a:latin typeface="Graphik Regular" pitchFamily="34" charset="0"/>
              </a:rPr>
              <a:t> OF </a:t>
            </a:r>
            <a:r>
              <a:rPr lang="en-US" sz="2400" b="1" spc="-150" dirty="0">
                <a:latin typeface="Graphik Regular" pitchFamily="34" charset="0"/>
              </a:rPr>
              <a:t>LOGISTICS</a:t>
            </a:r>
          </a:p>
          <a:p>
            <a:pPr>
              <a:lnSpc>
                <a:spcPct val="90000"/>
              </a:lnSpc>
            </a:pPr>
            <a:r>
              <a:rPr lang="en-US" sz="2400" spc="-150" dirty="0">
                <a:latin typeface="Graphik Regular" pitchFamily="34" charset="0"/>
              </a:rPr>
              <a:t>REPORT</a:t>
            </a:r>
          </a:p>
        </p:txBody>
      </p:sp>
      <p:sp>
        <p:nvSpPr>
          <p:cNvPr id="8" name="TextBox 7"/>
          <p:cNvSpPr txBox="1"/>
          <p:nvPr userDrawn="1"/>
        </p:nvSpPr>
        <p:spPr>
          <a:xfrm>
            <a:off x="11636791" y="9054857"/>
            <a:ext cx="1223092" cy="169277"/>
          </a:xfrm>
          <a:prstGeom prst="rect">
            <a:avLst/>
          </a:prstGeom>
          <a:noFill/>
        </p:spPr>
        <p:txBody>
          <a:bodyPr wrap="none" lIns="0" tIns="0" rIns="0" bIns="0" rtlCol="0" anchorCtr="0">
            <a:spAutoFit/>
          </a:bodyPr>
          <a:lstStyle/>
          <a:p>
            <a:r>
              <a:rPr lang="en-US" sz="1100" dirty="0">
                <a:latin typeface="Graphik Regular" pitchFamily="34" charset="0"/>
              </a:rPr>
              <a:t>CSCMP’S ANNUAL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atin typeface="Arial"/>
                <a:cs typeface="Arial"/>
              </a:defRPr>
            </a:lvl1pPr>
          </a:lstStyle>
          <a:p>
            <a:pPr>
              <a:defRPr/>
            </a:pPr>
            <a:fld id="{BA449DFD-9A07-4E1D-AB4F-703FE1515AB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0337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atin typeface="Arial"/>
                <a:cs typeface="Arial"/>
              </a:defRPr>
            </a:lvl1pPr>
          </a:lstStyle>
          <a:p>
            <a:pPr>
              <a:defRPr/>
            </a:pPr>
            <a:fld id="{C01086A5-F1D4-4C95-8365-2903671FE94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515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404518"/>
            <a:ext cx="5013855" cy="1721556"/>
          </a:xfrm>
        </p:spPr>
        <p:txBody>
          <a:bodyPr anchor="b"/>
          <a:lstStyle>
            <a:lvl1pPr algn="l">
              <a:defRPr sz="2963" b="1">
                <a:latin typeface="Arial"/>
                <a:cs typeface="Arial"/>
              </a:defRPr>
            </a:lvl1pPr>
          </a:lstStyle>
          <a:p>
            <a:r>
              <a:rPr lang="en-US"/>
              <a:t>Click to edit Master title style</a:t>
            </a:r>
          </a:p>
        </p:txBody>
      </p:sp>
      <p:sp>
        <p:nvSpPr>
          <p:cNvPr id="3" name="Content Placeholder 2"/>
          <p:cNvSpPr>
            <a:spLocks noGrp="1"/>
          </p:cNvSpPr>
          <p:nvPr>
            <p:ph idx="1"/>
          </p:nvPr>
        </p:nvSpPr>
        <p:spPr>
          <a:xfrm>
            <a:off x="5958417" y="404519"/>
            <a:ext cx="8519583" cy="8671279"/>
          </a:xfrm>
        </p:spPr>
        <p:txBody>
          <a:bodyPr/>
          <a:lstStyle>
            <a:lvl1pPr>
              <a:defRPr sz="4741">
                <a:latin typeface="Arial"/>
                <a:cs typeface="Arial"/>
              </a:defRPr>
            </a:lvl1pPr>
            <a:lvl2pPr>
              <a:defRPr sz="4148">
                <a:latin typeface="Arial"/>
                <a:cs typeface="Arial"/>
              </a:defRPr>
            </a:lvl2pPr>
            <a:lvl3pPr>
              <a:defRPr sz="3556">
                <a:latin typeface="Arial"/>
                <a:cs typeface="Arial"/>
              </a:defRPr>
            </a:lvl3pPr>
            <a:lvl4pPr>
              <a:defRPr sz="2963">
                <a:latin typeface="Arial"/>
                <a:cs typeface="Arial"/>
              </a:defRPr>
            </a:lvl4pPr>
            <a:lvl5pPr>
              <a:defRPr sz="2963">
                <a:latin typeface="Arial"/>
                <a:cs typeface="Arial"/>
              </a:defRPr>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2126075"/>
            <a:ext cx="5013855" cy="6949723"/>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0BBB119E-A7BC-425B-9247-4F8BB4B85F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6502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12000"/>
            <a:ext cx="9144000" cy="839612"/>
          </a:xfrm>
        </p:spPr>
        <p:txBody>
          <a:bodyPr anchor="b"/>
          <a:lstStyle>
            <a:lvl1pPr algn="l">
              <a:defRPr sz="2963"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987147" y="907815"/>
            <a:ext cx="9144000" cy="6096000"/>
          </a:xfrm>
        </p:spPr>
        <p:txBody>
          <a:bodyPr/>
          <a:lstStyle>
            <a:lvl1pPr marL="0" indent="0">
              <a:buNone/>
              <a:defRPr sz="4741">
                <a:latin typeface="Arial"/>
                <a:cs typeface="Arial"/>
              </a:defRPr>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pPr lvl="0"/>
            <a:endParaRPr lang="en-US" noProof="0"/>
          </a:p>
        </p:txBody>
      </p:sp>
      <p:sp>
        <p:nvSpPr>
          <p:cNvPr id="4" name="Text Placeholder 3"/>
          <p:cNvSpPr>
            <a:spLocks noGrp="1"/>
          </p:cNvSpPr>
          <p:nvPr>
            <p:ph type="body" sz="half" idx="2"/>
          </p:nvPr>
        </p:nvSpPr>
        <p:spPr>
          <a:xfrm>
            <a:off x="2987147" y="7951612"/>
            <a:ext cx="9144000" cy="1192388"/>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C8E885CF-3F06-4BA2-A8BD-B2444233C3A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1913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EB118D7A-0493-464C-8BB0-6DBA214183A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3569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58500" y="903111"/>
            <a:ext cx="3238500" cy="8128000"/>
          </a:xfrm>
        </p:spPr>
        <p:txBody>
          <a:bodyPr vert="eaVert"/>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a:xfrm>
            <a:off x="1143000" y="903111"/>
            <a:ext cx="9461500" cy="8128000"/>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86AF85C4-43BD-431C-AF1A-8097E5A9AE8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2263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59"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722545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32000"/>
            <a:ext cx="13716000" cy="74506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68203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pitchFamily="34" charset="0"/>
                <a:cs typeface="Arial" pitchFamily="34" charset="0"/>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vl1pPr>
          </a:lstStyle>
          <a:p>
            <a:pPr>
              <a:defRPr/>
            </a:pPr>
            <a:fld id="{084F4514-83B7-4473-AA72-FC251713BF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1188826"/>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a:cs typeface="Arial"/>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atin typeface="Arial"/>
                <a:cs typeface="Arial"/>
              </a:defRPr>
            </a:lvl1pPr>
          </a:lstStyle>
          <a:p>
            <a:pPr>
              <a:defRPr/>
            </a:pPr>
            <a:fld id="{084F4514-83B7-4473-AA72-FC251713BF1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038626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246966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327"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899265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903111"/>
            <a:ext cx="12954000" cy="1693333"/>
          </a:xfrm>
        </p:spPr>
        <p:txBody>
          <a:bodyPr/>
          <a:lstStyle>
            <a:lvl1pPr>
              <a:defRPr>
                <a:latin typeface="Arial"/>
                <a:cs typeface="Arial"/>
              </a:defRPr>
            </a:lvl1pPr>
          </a:lstStyle>
          <a:p>
            <a:r>
              <a:rPr lang="en-US"/>
              <a:t>Click to edit Master title style</a:t>
            </a:r>
          </a:p>
        </p:txBody>
      </p:sp>
      <p:sp>
        <p:nvSpPr>
          <p:cNvPr id="3" name="Table Placeholder 2"/>
          <p:cNvSpPr>
            <a:spLocks noGrp="1"/>
          </p:cNvSpPr>
          <p:nvPr>
            <p:ph type="tbl" idx="1"/>
          </p:nvPr>
        </p:nvSpPr>
        <p:spPr>
          <a:xfrm>
            <a:off x="1143000" y="2935111"/>
            <a:ext cx="12954000" cy="6096000"/>
          </a:xfrm>
        </p:spPr>
        <p:txBody>
          <a:bodyPr/>
          <a:lstStyle>
            <a:lvl1pPr>
              <a:defRPr>
                <a:latin typeface="Arial"/>
                <a:cs typeface="Arial"/>
              </a:defRPr>
            </a:lvl1pPr>
          </a:lstStyle>
          <a:p>
            <a:pPr lvl="0"/>
            <a:endParaRPr lang="en-US" noProof="0" dirty="0"/>
          </a:p>
        </p:txBody>
      </p:sp>
      <p:sp>
        <p:nvSpPr>
          <p:cNvPr id="4" name="Date Placeholder 3"/>
          <p:cNvSpPr>
            <a:spLocks noGrp="1"/>
          </p:cNvSpPr>
          <p:nvPr>
            <p:ph type="dt" sz="half" idx="10"/>
          </p:nvPr>
        </p:nvSpPr>
        <p:spPr>
          <a:xfrm>
            <a:off x="1143000" y="9256889"/>
            <a:ext cx="3175000" cy="677333"/>
          </a:xfrm>
          <a:prstGeom prst="rect">
            <a:avLst/>
          </a:prstGeom>
        </p:spPr>
        <p:txBody>
          <a:bodyPr vert="horz" wrap="square" lIns="91440" tIns="45720" rIns="91440" bIns="45720" numCol="1" anchor="t" anchorCtr="0" compatLnSpc="1">
            <a:prstTxWarp prst="textNoShape">
              <a:avLst/>
            </a:prstTxWarp>
          </a:bodyPr>
          <a:lstStyle>
            <a:lvl1pPr>
              <a:defRPr sz="1333" b="0" i="1">
                <a:solidFill>
                  <a:srgbClr val="FFFFFF"/>
                </a:solidFill>
                <a:latin typeface="Arial"/>
                <a:cs typeface="Arial"/>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pPr>
              <a:defRPr/>
            </a:pPr>
            <a:fld id="{2A37752C-5620-446A-A2CB-33C3F65F2B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4121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56186"/>
            <a:ext cx="12954000" cy="2177815"/>
          </a:xfrm>
        </p:spPr>
        <p:txBody>
          <a:bodyPr/>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2286000" y="5757334"/>
            <a:ext cx="10668000" cy="2596444"/>
          </a:xfrm>
        </p:spPr>
        <p:txBody>
          <a:bodyPr/>
          <a:lstStyle>
            <a:lvl1pPr marL="0" indent="0" algn="ctr">
              <a:buNone/>
              <a:defRPr>
                <a:latin typeface="Arial"/>
                <a:cs typeface="Arial"/>
              </a:defRPr>
            </a:lvl1pPr>
            <a:lvl2pPr marL="677342" indent="0" algn="ctr">
              <a:buNone/>
              <a:defRPr/>
            </a:lvl2pPr>
            <a:lvl3pPr marL="1354684" indent="0" algn="ctr">
              <a:buNone/>
              <a:defRPr/>
            </a:lvl3pPr>
            <a:lvl4pPr marL="2032025" indent="0" algn="ctr">
              <a:buNone/>
              <a:defRPr/>
            </a:lvl4pPr>
            <a:lvl5pPr marL="2709367" indent="0" algn="ctr">
              <a:buNone/>
              <a:defRPr/>
            </a:lvl5pPr>
            <a:lvl6pPr marL="3386709" indent="0" algn="ctr">
              <a:buNone/>
              <a:defRPr/>
            </a:lvl6pPr>
            <a:lvl7pPr marL="4064051" indent="0" algn="ctr">
              <a:buNone/>
              <a:defRPr/>
            </a:lvl7pPr>
            <a:lvl8pPr marL="4741393" indent="0" algn="ctr">
              <a:buNone/>
              <a:defRPr/>
            </a:lvl8pPr>
            <a:lvl9pPr marL="541873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7409CFE7-2663-4B6B-ADB9-BB8ED952039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6614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B77FDB91-0127-4451-9CD9-ECC5E5EACD7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84307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6528741"/>
            <a:ext cx="12954000" cy="2017889"/>
          </a:xfrm>
        </p:spPr>
        <p:txBody>
          <a:bodyPr anchor="t"/>
          <a:lstStyle>
            <a:lvl1pPr algn="l">
              <a:defRPr sz="5926" b="1" cap="a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1203855" y="4306242"/>
            <a:ext cx="12954000" cy="2222499"/>
          </a:xfrm>
        </p:spPr>
        <p:txBody>
          <a:bodyPr anchor="b"/>
          <a:lstStyle>
            <a:lvl1pPr marL="0" indent="0">
              <a:buNone/>
              <a:defRPr sz="2963">
                <a:latin typeface="Arial"/>
                <a:cs typeface="Arial"/>
              </a:defRPr>
            </a:lvl1pPr>
            <a:lvl2pPr marL="677342" indent="0">
              <a:buNone/>
              <a:defRPr sz="2667"/>
            </a:lvl2pPr>
            <a:lvl3pPr marL="1354684" indent="0">
              <a:buNone/>
              <a:defRPr sz="2370"/>
            </a:lvl3pPr>
            <a:lvl4pPr marL="2032025" indent="0">
              <a:buNone/>
              <a:defRPr sz="2074"/>
            </a:lvl4pPr>
            <a:lvl5pPr marL="2709367" indent="0">
              <a:buNone/>
              <a:defRPr sz="2074"/>
            </a:lvl5pPr>
            <a:lvl6pPr marL="3386709" indent="0">
              <a:buNone/>
              <a:defRPr sz="2074"/>
            </a:lvl6pPr>
            <a:lvl7pPr marL="4064051" indent="0">
              <a:buNone/>
              <a:defRPr sz="2074"/>
            </a:lvl7pPr>
            <a:lvl8pPr marL="4741393" indent="0">
              <a:buNone/>
              <a:defRPr sz="2074"/>
            </a:lvl8pPr>
            <a:lvl9pPr marL="5418734" indent="0">
              <a:buNone/>
              <a:defRPr sz="2074"/>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9917DE38-ACE8-4F3E-8AFD-B98B9705C25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4968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43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E411EC6A-8515-4316-957C-DB93F04305C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93432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06871"/>
            <a:ext cx="13716000" cy="1693333"/>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762000" y="2274241"/>
            <a:ext cx="6733647"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4" name="Content Placeholder 3"/>
          <p:cNvSpPr>
            <a:spLocks noGrp="1"/>
          </p:cNvSpPr>
          <p:nvPr>
            <p:ph sz="half" idx="2"/>
          </p:nvPr>
        </p:nvSpPr>
        <p:spPr>
          <a:xfrm>
            <a:off x="762000" y="3222037"/>
            <a:ext cx="6733647"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2274241"/>
            <a:ext cx="6736292"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6" name="Content Placeholder 5"/>
          <p:cNvSpPr>
            <a:spLocks noGrp="1"/>
          </p:cNvSpPr>
          <p:nvPr>
            <p:ph sz="quarter" idx="4"/>
          </p:nvPr>
        </p:nvSpPr>
        <p:spPr>
          <a:xfrm>
            <a:off x="7741709" y="3222037"/>
            <a:ext cx="6736292"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atin typeface="Arial"/>
                <a:cs typeface="Arial"/>
              </a:defRPr>
            </a:lvl1pPr>
          </a:lstStyle>
          <a:p>
            <a:pPr>
              <a:defRPr/>
            </a:pPr>
            <a:fld id="{DCE7A3CB-466D-43F4-9C9C-491A3CC8AB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51275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atin typeface="Arial"/>
                <a:cs typeface="Arial"/>
              </a:defRPr>
            </a:lvl1pPr>
          </a:lstStyle>
          <a:p>
            <a:pPr>
              <a:defRPr/>
            </a:pPr>
            <a:fld id="{BA449DFD-9A07-4E1D-AB4F-703FE1515AB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20105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atin typeface="Arial"/>
                <a:cs typeface="Arial"/>
              </a:defRPr>
            </a:lvl1pPr>
          </a:lstStyle>
          <a:p>
            <a:pPr>
              <a:defRPr/>
            </a:pPr>
            <a:fld id="{C01086A5-F1D4-4C95-8365-2903671FE94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5507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404518"/>
            <a:ext cx="5013855" cy="1721556"/>
          </a:xfrm>
        </p:spPr>
        <p:txBody>
          <a:bodyPr anchor="b"/>
          <a:lstStyle>
            <a:lvl1pPr algn="l">
              <a:defRPr sz="2963" b="1">
                <a:latin typeface="Arial"/>
                <a:cs typeface="Arial"/>
              </a:defRPr>
            </a:lvl1pPr>
          </a:lstStyle>
          <a:p>
            <a:r>
              <a:rPr lang="en-US"/>
              <a:t>Click to edit Master title style</a:t>
            </a:r>
          </a:p>
        </p:txBody>
      </p:sp>
      <p:sp>
        <p:nvSpPr>
          <p:cNvPr id="3" name="Content Placeholder 2"/>
          <p:cNvSpPr>
            <a:spLocks noGrp="1"/>
          </p:cNvSpPr>
          <p:nvPr>
            <p:ph idx="1"/>
          </p:nvPr>
        </p:nvSpPr>
        <p:spPr>
          <a:xfrm>
            <a:off x="5958417" y="404519"/>
            <a:ext cx="8519583" cy="8671279"/>
          </a:xfrm>
        </p:spPr>
        <p:txBody>
          <a:bodyPr/>
          <a:lstStyle>
            <a:lvl1pPr>
              <a:defRPr sz="4741">
                <a:latin typeface="Arial"/>
                <a:cs typeface="Arial"/>
              </a:defRPr>
            </a:lvl1pPr>
            <a:lvl2pPr>
              <a:defRPr sz="4148">
                <a:latin typeface="Arial"/>
                <a:cs typeface="Arial"/>
              </a:defRPr>
            </a:lvl2pPr>
            <a:lvl3pPr>
              <a:defRPr sz="3556">
                <a:latin typeface="Arial"/>
                <a:cs typeface="Arial"/>
              </a:defRPr>
            </a:lvl3pPr>
            <a:lvl4pPr>
              <a:defRPr sz="2963">
                <a:latin typeface="Arial"/>
                <a:cs typeface="Arial"/>
              </a:defRPr>
            </a:lvl4pPr>
            <a:lvl5pPr>
              <a:defRPr sz="2963">
                <a:latin typeface="Arial"/>
                <a:cs typeface="Arial"/>
              </a:defRPr>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2126075"/>
            <a:ext cx="5013855" cy="6949723"/>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0BBB119E-A7BC-425B-9247-4F8BB4B85F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66496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12000"/>
            <a:ext cx="9144000" cy="839612"/>
          </a:xfrm>
        </p:spPr>
        <p:txBody>
          <a:bodyPr anchor="b"/>
          <a:lstStyle>
            <a:lvl1pPr algn="l">
              <a:defRPr sz="2963"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987147" y="907815"/>
            <a:ext cx="9144000" cy="6096000"/>
          </a:xfrm>
        </p:spPr>
        <p:txBody>
          <a:bodyPr/>
          <a:lstStyle>
            <a:lvl1pPr marL="0" indent="0">
              <a:buNone/>
              <a:defRPr sz="4741">
                <a:latin typeface="Arial"/>
                <a:cs typeface="Arial"/>
              </a:defRPr>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pPr lvl="0"/>
            <a:endParaRPr lang="en-US" noProof="0"/>
          </a:p>
        </p:txBody>
      </p:sp>
      <p:sp>
        <p:nvSpPr>
          <p:cNvPr id="4" name="Text Placeholder 3"/>
          <p:cNvSpPr>
            <a:spLocks noGrp="1"/>
          </p:cNvSpPr>
          <p:nvPr>
            <p:ph type="body" sz="half" idx="2"/>
          </p:nvPr>
        </p:nvSpPr>
        <p:spPr>
          <a:xfrm>
            <a:off x="2987147" y="7951612"/>
            <a:ext cx="9144000" cy="1192388"/>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C8E885CF-3F06-4BA2-A8BD-B2444233C3A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6227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56186"/>
            <a:ext cx="12954000" cy="2177815"/>
          </a:xfrm>
        </p:spPr>
        <p:txBody>
          <a:bodyPr/>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2286000" y="5757334"/>
            <a:ext cx="10668000" cy="2596444"/>
          </a:xfrm>
        </p:spPr>
        <p:txBody>
          <a:bodyPr/>
          <a:lstStyle>
            <a:lvl1pPr marL="0" indent="0" algn="ctr">
              <a:buNone/>
              <a:defRPr>
                <a:latin typeface="Arial"/>
                <a:cs typeface="Arial"/>
              </a:defRPr>
            </a:lvl1pPr>
            <a:lvl2pPr marL="677342" indent="0" algn="ctr">
              <a:buNone/>
              <a:defRPr/>
            </a:lvl2pPr>
            <a:lvl3pPr marL="1354684" indent="0" algn="ctr">
              <a:buNone/>
              <a:defRPr/>
            </a:lvl3pPr>
            <a:lvl4pPr marL="2032025" indent="0" algn="ctr">
              <a:buNone/>
              <a:defRPr/>
            </a:lvl4pPr>
            <a:lvl5pPr marL="2709367" indent="0" algn="ctr">
              <a:buNone/>
              <a:defRPr/>
            </a:lvl5pPr>
            <a:lvl6pPr marL="3386709" indent="0" algn="ctr">
              <a:buNone/>
              <a:defRPr/>
            </a:lvl6pPr>
            <a:lvl7pPr marL="4064051" indent="0" algn="ctr">
              <a:buNone/>
              <a:defRPr/>
            </a:lvl7pPr>
            <a:lvl8pPr marL="4741393" indent="0" algn="ctr">
              <a:buNone/>
              <a:defRPr/>
            </a:lvl8pPr>
            <a:lvl9pPr marL="541873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7409CFE7-2663-4B6B-ADB9-BB8ED952039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8818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EB118D7A-0493-464C-8BB0-6DBA214183A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3993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58500" y="903111"/>
            <a:ext cx="3238500" cy="8128000"/>
          </a:xfrm>
        </p:spPr>
        <p:txBody>
          <a:bodyPr vert="eaVert"/>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a:xfrm>
            <a:off x="1143000" y="903111"/>
            <a:ext cx="9461500" cy="8128000"/>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86AF85C4-43BD-431C-AF1A-8097E5A9AE8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12460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59"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083208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032000"/>
            <a:ext cx="13716000" cy="7450667"/>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36896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pitchFamily="34" charset="0"/>
                <a:cs typeface="Arial" pitchFamily="34" charset="0"/>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vl1pPr>
          </a:lstStyle>
          <a:p>
            <a:pPr>
              <a:defRPr/>
            </a:pPr>
            <a:fld id="{084F4514-83B7-4473-AA72-FC251713BF1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9430649"/>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762000" y="2370668"/>
            <a:ext cx="13716000" cy="6705130"/>
          </a:xfrm>
        </p:spPr>
        <p:txBody>
          <a:bodyPr>
            <a:normAutofit/>
          </a:bodyPr>
          <a:lstStyle>
            <a:lvl1pPr>
              <a:defRPr sz="2963">
                <a:latin typeface="Arial"/>
                <a:cs typeface="Arial"/>
              </a:defRPr>
            </a:lvl1pPr>
            <a:lvl2pPr>
              <a:defRPr sz="2667">
                <a:latin typeface="Arial"/>
                <a:cs typeface="Arial"/>
              </a:defRPr>
            </a:lvl2pPr>
            <a:lvl3pPr>
              <a:defRPr sz="2370">
                <a:latin typeface="Arial"/>
                <a:cs typeface="Arial"/>
              </a:defRPr>
            </a:lvl3pPr>
            <a:lvl4pPr>
              <a:defRPr sz="2074">
                <a:latin typeface="Arial"/>
                <a:cs typeface="Arial"/>
              </a:defRPr>
            </a:lvl4pPr>
            <a:lvl5pPr>
              <a:defRPr sz="2074">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762000" y="225778"/>
            <a:ext cx="13716000" cy="1354667"/>
          </a:xfrm>
        </p:spPr>
        <p:txBody>
          <a:bodyPr anchor="b">
            <a:noAutofit/>
          </a:bodyPr>
          <a:lstStyle>
            <a:lvl1pPr algn="l">
              <a:defRPr sz="3259" b="1">
                <a:latin typeface="Arial"/>
                <a:cs typeface="Arial"/>
              </a:defRPr>
            </a:lvl1pPr>
          </a:lstStyle>
          <a:p>
            <a:r>
              <a:rPr lang="en-US"/>
              <a:t>Click to edit Master title style</a:t>
            </a:r>
            <a:endParaRPr lang="en-US" dirty="0"/>
          </a:p>
        </p:txBody>
      </p:sp>
      <p:sp>
        <p:nvSpPr>
          <p:cNvPr id="11" name="Slide Number Placeholder 5"/>
          <p:cNvSpPr>
            <a:spLocks noGrp="1"/>
          </p:cNvSpPr>
          <p:nvPr>
            <p:ph type="sldNum" sz="quarter" idx="10"/>
          </p:nvPr>
        </p:nvSpPr>
        <p:spPr>
          <a:xfrm>
            <a:off x="11684000" y="9731964"/>
            <a:ext cx="3556000" cy="540926"/>
          </a:xfrm>
        </p:spPr>
        <p:txBody>
          <a:bodyPr/>
          <a:lstStyle>
            <a:lvl1pPr>
              <a:defRPr>
                <a:latin typeface="Arial"/>
                <a:cs typeface="Arial"/>
              </a:defRPr>
            </a:lvl1pPr>
          </a:lstStyle>
          <a:p>
            <a:pPr>
              <a:defRPr/>
            </a:pPr>
            <a:fld id="{084F4514-83B7-4473-AA72-FC251713BF1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286644"/>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903111"/>
            <a:ext cx="12954000" cy="1693333"/>
          </a:xfrm>
        </p:spPr>
        <p:txBody>
          <a:bodyPr/>
          <a:lstStyle>
            <a:lvl1pPr>
              <a:defRPr>
                <a:latin typeface="Arial"/>
                <a:cs typeface="Arial"/>
              </a:defRPr>
            </a:lvl1pPr>
          </a:lstStyle>
          <a:p>
            <a:r>
              <a:rPr lang="en-US"/>
              <a:t>Click to edit Master title style</a:t>
            </a:r>
          </a:p>
        </p:txBody>
      </p:sp>
      <p:sp>
        <p:nvSpPr>
          <p:cNvPr id="3" name="Table Placeholder 2"/>
          <p:cNvSpPr>
            <a:spLocks noGrp="1"/>
          </p:cNvSpPr>
          <p:nvPr>
            <p:ph type="tbl" idx="1"/>
          </p:nvPr>
        </p:nvSpPr>
        <p:spPr>
          <a:xfrm>
            <a:off x="1143000" y="2935111"/>
            <a:ext cx="12954000" cy="6096000"/>
          </a:xfrm>
        </p:spPr>
        <p:txBody>
          <a:bodyPr/>
          <a:lstStyle>
            <a:lvl1pPr>
              <a:defRPr>
                <a:latin typeface="Arial"/>
                <a:cs typeface="Arial"/>
              </a:defRPr>
            </a:lvl1pPr>
          </a:lstStyle>
          <a:p>
            <a:pPr lvl="0"/>
            <a:endParaRPr lang="en-US" noProof="0" dirty="0"/>
          </a:p>
        </p:txBody>
      </p:sp>
      <p:sp>
        <p:nvSpPr>
          <p:cNvPr id="4" name="Date Placeholder 3"/>
          <p:cNvSpPr>
            <a:spLocks noGrp="1"/>
          </p:cNvSpPr>
          <p:nvPr>
            <p:ph type="dt" sz="half" idx="10"/>
          </p:nvPr>
        </p:nvSpPr>
        <p:spPr>
          <a:xfrm>
            <a:off x="1143000" y="9256889"/>
            <a:ext cx="3175000" cy="677333"/>
          </a:xfrm>
          <a:prstGeom prst="rect">
            <a:avLst/>
          </a:prstGeom>
        </p:spPr>
        <p:txBody>
          <a:bodyPr vert="horz" wrap="square" lIns="91440" tIns="45720" rIns="91440" bIns="45720" numCol="1" anchor="t" anchorCtr="0" compatLnSpc="1">
            <a:prstTxWarp prst="textNoShape">
              <a:avLst/>
            </a:prstTxWarp>
          </a:bodyPr>
          <a:lstStyle>
            <a:lvl1pPr>
              <a:defRPr sz="1333" b="0" i="1">
                <a:solidFill>
                  <a:srgbClr val="FFFFFF"/>
                </a:solidFill>
                <a:latin typeface="Arial"/>
                <a:cs typeface="Arial"/>
              </a:defRPr>
            </a:lvl1pPr>
          </a:lstStyle>
          <a:p>
            <a:pPr fontAlgn="base">
              <a:spcBef>
                <a:spcPct val="0"/>
              </a:spcBef>
              <a:spcAft>
                <a:spcPct val="0"/>
              </a:spcAft>
              <a:defRPr/>
            </a:pPr>
            <a:endParaRPr lang="en-US" dirty="0"/>
          </a:p>
        </p:txBody>
      </p:sp>
      <p:sp>
        <p:nvSpPr>
          <p:cNvPr id="5" name="Footer Placeholder 4"/>
          <p:cNvSpPr>
            <a:spLocks noGrp="1"/>
          </p:cNvSpPr>
          <p:nvPr>
            <p:ph type="ftr" sz="quarter" idx="11"/>
          </p:nvPr>
        </p:nvSpPr>
        <p:spPr/>
        <p:txBody>
          <a:bodyPr/>
          <a:lstStyle>
            <a:lvl1pPr>
              <a:defRPr>
                <a:latin typeface="Arial"/>
                <a:cs typeface="Arial"/>
              </a:defRPr>
            </a:lvl1pPr>
          </a:lstStyle>
          <a:p>
            <a:pPr>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atin typeface="Arial"/>
                <a:cs typeface="Arial"/>
              </a:defRPr>
            </a:lvl1pPr>
          </a:lstStyle>
          <a:p>
            <a:pPr>
              <a:defRPr/>
            </a:pPr>
            <a:fld id="{2A37752C-5620-446A-A2CB-33C3F65F2B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992441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56186"/>
            <a:ext cx="12954000" cy="2177815"/>
          </a:xfrm>
        </p:spPr>
        <p:txBody>
          <a:bodyPr/>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2286000" y="5757334"/>
            <a:ext cx="10668000" cy="2596444"/>
          </a:xfrm>
        </p:spPr>
        <p:txBody>
          <a:bodyPr/>
          <a:lstStyle>
            <a:lvl1pPr marL="0" indent="0" algn="ctr">
              <a:buNone/>
              <a:defRPr>
                <a:latin typeface="Arial"/>
                <a:cs typeface="Arial"/>
              </a:defRPr>
            </a:lvl1pPr>
            <a:lvl2pPr marL="677342" indent="0" algn="ctr">
              <a:buNone/>
              <a:defRPr/>
            </a:lvl2pPr>
            <a:lvl3pPr marL="1354684" indent="0" algn="ctr">
              <a:buNone/>
              <a:defRPr/>
            </a:lvl3pPr>
            <a:lvl4pPr marL="2032025" indent="0" algn="ctr">
              <a:buNone/>
              <a:defRPr/>
            </a:lvl4pPr>
            <a:lvl5pPr marL="2709367" indent="0" algn="ctr">
              <a:buNone/>
              <a:defRPr/>
            </a:lvl5pPr>
            <a:lvl6pPr marL="3386709" indent="0" algn="ctr">
              <a:buNone/>
              <a:defRPr/>
            </a:lvl6pPr>
            <a:lvl7pPr marL="4064051" indent="0" algn="ctr">
              <a:buNone/>
              <a:defRPr/>
            </a:lvl7pPr>
            <a:lvl8pPr marL="4741393" indent="0" algn="ctr">
              <a:buNone/>
              <a:defRPr/>
            </a:lvl8pPr>
            <a:lvl9pPr marL="541873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7409CFE7-2663-4B6B-ADB9-BB8ED952039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3083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B77FDB91-0127-4451-9CD9-ECC5E5EACD7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47513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6528741"/>
            <a:ext cx="12954000" cy="2017889"/>
          </a:xfrm>
        </p:spPr>
        <p:txBody>
          <a:bodyPr anchor="t"/>
          <a:lstStyle>
            <a:lvl1pPr algn="l">
              <a:defRPr sz="5926" b="1" cap="a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1203855" y="4306242"/>
            <a:ext cx="12954000" cy="2222499"/>
          </a:xfrm>
        </p:spPr>
        <p:txBody>
          <a:bodyPr anchor="b"/>
          <a:lstStyle>
            <a:lvl1pPr marL="0" indent="0">
              <a:buNone/>
              <a:defRPr sz="2963">
                <a:latin typeface="Arial"/>
                <a:cs typeface="Arial"/>
              </a:defRPr>
            </a:lvl1pPr>
            <a:lvl2pPr marL="677342" indent="0">
              <a:buNone/>
              <a:defRPr sz="2667"/>
            </a:lvl2pPr>
            <a:lvl3pPr marL="1354684" indent="0">
              <a:buNone/>
              <a:defRPr sz="2370"/>
            </a:lvl3pPr>
            <a:lvl4pPr marL="2032025" indent="0">
              <a:buNone/>
              <a:defRPr sz="2074"/>
            </a:lvl4pPr>
            <a:lvl5pPr marL="2709367" indent="0">
              <a:buNone/>
              <a:defRPr sz="2074"/>
            </a:lvl5pPr>
            <a:lvl6pPr marL="3386709" indent="0">
              <a:buNone/>
              <a:defRPr sz="2074"/>
            </a:lvl6pPr>
            <a:lvl7pPr marL="4064051" indent="0">
              <a:buNone/>
              <a:defRPr sz="2074"/>
            </a:lvl7pPr>
            <a:lvl8pPr marL="4741393" indent="0">
              <a:buNone/>
              <a:defRPr sz="2074"/>
            </a:lvl8pPr>
            <a:lvl9pPr marL="5418734" indent="0">
              <a:buNone/>
              <a:defRPr sz="2074"/>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9917DE38-ACE8-4F3E-8AFD-B98B9705C25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5089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B77FDB91-0127-4451-9CD9-ECC5E5EACD7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33112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43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E411EC6A-8515-4316-957C-DB93F04305C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3321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06871"/>
            <a:ext cx="13716000" cy="1693333"/>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762000" y="2274241"/>
            <a:ext cx="6733647"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4" name="Content Placeholder 3"/>
          <p:cNvSpPr>
            <a:spLocks noGrp="1"/>
          </p:cNvSpPr>
          <p:nvPr>
            <p:ph sz="half" idx="2"/>
          </p:nvPr>
        </p:nvSpPr>
        <p:spPr>
          <a:xfrm>
            <a:off x="762000" y="3222037"/>
            <a:ext cx="6733647"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2274241"/>
            <a:ext cx="6736292"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6" name="Content Placeholder 5"/>
          <p:cNvSpPr>
            <a:spLocks noGrp="1"/>
          </p:cNvSpPr>
          <p:nvPr>
            <p:ph sz="quarter" idx="4"/>
          </p:nvPr>
        </p:nvSpPr>
        <p:spPr>
          <a:xfrm>
            <a:off x="7741709" y="3222037"/>
            <a:ext cx="6736292"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atin typeface="Arial"/>
                <a:cs typeface="Arial"/>
              </a:defRPr>
            </a:lvl1pPr>
          </a:lstStyle>
          <a:p>
            <a:pPr>
              <a:defRPr/>
            </a:pPr>
            <a:fld id="{DCE7A3CB-466D-43F4-9C9C-491A3CC8AB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64917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atin typeface="Arial"/>
                <a:cs typeface="Arial"/>
              </a:defRPr>
            </a:lvl1pPr>
          </a:lstStyle>
          <a:p>
            <a:pPr>
              <a:defRPr/>
            </a:pPr>
            <a:fld id="{BA449DFD-9A07-4E1D-AB4F-703FE1515AB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283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atin typeface="Arial"/>
                <a:cs typeface="Arial"/>
              </a:defRPr>
            </a:lvl1pPr>
          </a:lstStyle>
          <a:p>
            <a:pPr>
              <a:defRPr/>
            </a:pPr>
            <a:fld id="{C01086A5-F1D4-4C95-8365-2903671FE94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32448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404518"/>
            <a:ext cx="5013855" cy="1721556"/>
          </a:xfrm>
        </p:spPr>
        <p:txBody>
          <a:bodyPr anchor="b"/>
          <a:lstStyle>
            <a:lvl1pPr algn="l">
              <a:defRPr sz="2963" b="1">
                <a:latin typeface="Arial"/>
                <a:cs typeface="Arial"/>
              </a:defRPr>
            </a:lvl1pPr>
          </a:lstStyle>
          <a:p>
            <a:r>
              <a:rPr lang="en-US"/>
              <a:t>Click to edit Master title style</a:t>
            </a:r>
          </a:p>
        </p:txBody>
      </p:sp>
      <p:sp>
        <p:nvSpPr>
          <p:cNvPr id="3" name="Content Placeholder 2"/>
          <p:cNvSpPr>
            <a:spLocks noGrp="1"/>
          </p:cNvSpPr>
          <p:nvPr>
            <p:ph idx="1"/>
          </p:nvPr>
        </p:nvSpPr>
        <p:spPr>
          <a:xfrm>
            <a:off x="5958417" y="404519"/>
            <a:ext cx="8519583" cy="8671279"/>
          </a:xfrm>
        </p:spPr>
        <p:txBody>
          <a:bodyPr/>
          <a:lstStyle>
            <a:lvl1pPr>
              <a:defRPr sz="4741">
                <a:latin typeface="Arial"/>
                <a:cs typeface="Arial"/>
              </a:defRPr>
            </a:lvl1pPr>
            <a:lvl2pPr>
              <a:defRPr sz="4148">
                <a:latin typeface="Arial"/>
                <a:cs typeface="Arial"/>
              </a:defRPr>
            </a:lvl2pPr>
            <a:lvl3pPr>
              <a:defRPr sz="3556">
                <a:latin typeface="Arial"/>
                <a:cs typeface="Arial"/>
              </a:defRPr>
            </a:lvl3pPr>
            <a:lvl4pPr>
              <a:defRPr sz="2963">
                <a:latin typeface="Arial"/>
                <a:cs typeface="Arial"/>
              </a:defRPr>
            </a:lvl4pPr>
            <a:lvl5pPr>
              <a:defRPr sz="2963">
                <a:latin typeface="Arial"/>
                <a:cs typeface="Arial"/>
              </a:defRPr>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2126075"/>
            <a:ext cx="5013855" cy="6949723"/>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0BBB119E-A7BC-425B-9247-4F8BB4B85F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53903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12000"/>
            <a:ext cx="9144000" cy="839612"/>
          </a:xfrm>
        </p:spPr>
        <p:txBody>
          <a:bodyPr anchor="b"/>
          <a:lstStyle>
            <a:lvl1pPr algn="l">
              <a:defRPr sz="2963"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987147" y="907815"/>
            <a:ext cx="9144000" cy="6096000"/>
          </a:xfrm>
        </p:spPr>
        <p:txBody>
          <a:bodyPr/>
          <a:lstStyle>
            <a:lvl1pPr marL="0" indent="0">
              <a:buNone/>
              <a:defRPr sz="4741">
                <a:latin typeface="Arial"/>
                <a:cs typeface="Arial"/>
              </a:defRPr>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pPr lvl="0"/>
            <a:endParaRPr lang="en-US" noProof="0"/>
          </a:p>
        </p:txBody>
      </p:sp>
      <p:sp>
        <p:nvSpPr>
          <p:cNvPr id="4" name="Text Placeholder 3"/>
          <p:cNvSpPr>
            <a:spLocks noGrp="1"/>
          </p:cNvSpPr>
          <p:nvPr>
            <p:ph type="body" sz="half" idx="2"/>
          </p:nvPr>
        </p:nvSpPr>
        <p:spPr>
          <a:xfrm>
            <a:off x="2987147" y="7951612"/>
            <a:ext cx="9144000" cy="1192388"/>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C8E885CF-3F06-4BA2-A8BD-B2444233C3A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16866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EB118D7A-0493-464C-8BB0-6DBA214183A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4298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58500" y="903111"/>
            <a:ext cx="3238500" cy="8128000"/>
          </a:xfrm>
        </p:spPr>
        <p:txBody>
          <a:bodyPr vert="eaVert"/>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a:xfrm>
            <a:off x="1143000" y="903111"/>
            <a:ext cx="9461500" cy="8128000"/>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86AF85C4-43BD-431C-AF1A-8097E5A9AE8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92118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59" b="1">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634899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156186"/>
            <a:ext cx="12954000" cy="2177815"/>
          </a:xfrm>
        </p:spPr>
        <p:txBody>
          <a:bodyPr/>
          <a:lstStyle>
            <a:lvl1pPr>
              <a:defRPr>
                <a:latin typeface="Arial"/>
                <a:cs typeface="Arial"/>
              </a:defRPr>
            </a:lvl1pPr>
          </a:lstStyle>
          <a:p>
            <a:r>
              <a:rPr lang="en-US"/>
              <a:t>Click to edit Master title style</a:t>
            </a:r>
          </a:p>
        </p:txBody>
      </p:sp>
      <p:sp>
        <p:nvSpPr>
          <p:cNvPr id="3" name="Subtitle 2"/>
          <p:cNvSpPr>
            <a:spLocks noGrp="1"/>
          </p:cNvSpPr>
          <p:nvPr>
            <p:ph type="subTitle" idx="1"/>
          </p:nvPr>
        </p:nvSpPr>
        <p:spPr>
          <a:xfrm>
            <a:off x="2286000" y="5757334"/>
            <a:ext cx="10668000" cy="2596444"/>
          </a:xfrm>
        </p:spPr>
        <p:txBody>
          <a:bodyPr/>
          <a:lstStyle>
            <a:lvl1pPr marL="0" indent="0" algn="ctr">
              <a:buNone/>
              <a:defRPr>
                <a:latin typeface="Arial"/>
                <a:cs typeface="Arial"/>
              </a:defRPr>
            </a:lvl1pPr>
            <a:lvl2pPr marL="677342" indent="0" algn="ctr">
              <a:buNone/>
              <a:defRPr/>
            </a:lvl2pPr>
            <a:lvl3pPr marL="1354684" indent="0" algn="ctr">
              <a:buNone/>
              <a:defRPr/>
            </a:lvl3pPr>
            <a:lvl4pPr marL="2032025" indent="0" algn="ctr">
              <a:buNone/>
              <a:defRPr/>
            </a:lvl4pPr>
            <a:lvl5pPr marL="2709367" indent="0" algn="ctr">
              <a:buNone/>
              <a:defRPr/>
            </a:lvl5pPr>
            <a:lvl6pPr marL="3386709" indent="0" algn="ctr">
              <a:buNone/>
              <a:defRPr/>
            </a:lvl6pPr>
            <a:lvl7pPr marL="4064051" indent="0" algn="ctr">
              <a:buNone/>
              <a:defRPr/>
            </a:lvl7pPr>
            <a:lvl8pPr marL="4741393" indent="0" algn="ctr">
              <a:buNone/>
              <a:defRPr/>
            </a:lvl8pPr>
            <a:lvl9pPr marL="5418734"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7409CFE7-2663-4B6B-ADB9-BB8ED952039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903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6528741"/>
            <a:ext cx="12954000" cy="2017889"/>
          </a:xfrm>
        </p:spPr>
        <p:txBody>
          <a:bodyPr anchor="t"/>
          <a:lstStyle>
            <a:lvl1pPr algn="l">
              <a:defRPr sz="5926" b="1" cap="a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1203855" y="4306242"/>
            <a:ext cx="12954000" cy="2222499"/>
          </a:xfrm>
        </p:spPr>
        <p:txBody>
          <a:bodyPr anchor="b"/>
          <a:lstStyle>
            <a:lvl1pPr marL="0" indent="0">
              <a:buNone/>
              <a:defRPr sz="2963">
                <a:latin typeface="Arial"/>
                <a:cs typeface="Arial"/>
              </a:defRPr>
            </a:lvl1pPr>
            <a:lvl2pPr marL="677342" indent="0">
              <a:buNone/>
              <a:defRPr sz="2667"/>
            </a:lvl2pPr>
            <a:lvl3pPr marL="1354684" indent="0">
              <a:buNone/>
              <a:defRPr sz="2370"/>
            </a:lvl3pPr>
            <a:lvl4pPr marL="2032025" indent="0">
              <a:buNone/>
              <a:defRPr sz="2074"/>
            </a:lvl4pPr>
            <a:lvl5pPr marL="2709367" indent="0">
              <a:buNone/>
              <a:defRPr sz="2074"/>
            </a:lvl5pPr>
            <a:lvl6pPr marL="3386709" indent="0">
              <a:buNone/>
              <a:defRPr sz="2074"/>
            </a:lvl6pPr>
            <a:lvl7pPr marL="4064051" indent="0">
              <a:buNone/>
              <a:defRPr sz="2074"/>
            </a:lvl7pPr>
            <a:lvl8pPr marL="4741393" indent="0">
              <a:buNone/>
              <a:defRPr sz="2074"/>
            </a:lvl8pPr>
            <a:lvl9pPr marL="5418734" indent="0">
              <a:buNone/>
              <a:defRPr sz="2074"/>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9917DE38-ACE8-4F3E-8AFD-B98B9705C25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68858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B77FDB91-0127-4451-9CD9-ECC5E5EACD77}"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0990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855" y="6528741"/>
            <a:ext cx="12954000" cy="2017889"/>
          </a:xfrm>
        </p:spPr>
        <p:txBody>
          <a:bodyPr anchor="t"/>
          <a:lstStyle>
            <a:lvl1pPr algn="l">
              <a:defRPr sz="5926" b="1" cap="a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1203855" y="4306242"/>
            <a:ext cx="12954000" cy="2222499"/>
          </a:xfrm>
        </p:spPr>
        <p:txBody>
          <a:bodyPr anchor="b"/>
          <a:lstStyle>
            <a:lvl1pPr marL="0" indent="0">
              <a:buNone/>
              <a:defRPr sz="2963">
                <a:latin typeface="Arial"/>
                <a:cs typeface="Arial"/>
              </a:defRPr>
            </a:lvl1pPr>
            <a:lvl2pPr marL="677342" indent="0">
              <a:buNone/>
              <a:defRPr sz="2667"/>
            </a:lvl2pPr>
            <a:lvl3pPr marL="1354684" indent="0">
              <a:buNone/>
              <a:defRPr sz="2370"/>
            </a:lvl3pPr>
            <a:lvl4pPr marL="2032025" indent="0">
              <a:buNone/>
              <a:defRPr sz="2074"/>
            </a:lvl4pPr>
            <a:lvl5pPr marL="2709367" indent="0">
              <a:buNone/>
              <a:defRPr sz="2074"/>
            </a:lvl5pPr>
            <a:lvl6pPr marL="3386709" indent="0">
              <a:buNone/>
              <a:defRPr sz="2074"/>
            </a:lvl6pPr>
            <a:lvl7pPr marL="4064051" indent="0">
              <a:buNone/>
              <a:defRPr sz="2074"/>
            </a:lvl7pPr>
            <a:lvl8pPr marL="4741393" indent="0">
              <a:buNone/>
              <a:defRPr sz="2074"/>
            </a:lvl8pPr>
            <a:lvl9pPr marL="5418734" indent="0">
              <a:buNone/>
              <a:defRPr sz="2074"/>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9917DE38-ACE8-4F3E-8AFD-B98B9705C25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89348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Content Placeholder 2"/>
          <p:cNvSpPr>
            <a:spLocks noGrp="1"/>
          </p:cNvSpPr>
          <p:nvPr>
            <p:ph sz="half" idx="1"/>
          </p:nvPr>
        </p:nvSpPr>
        <p:spPr>
          <a:xfrm>
            <a:off x="1143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747000" y="2935111"/>
            <a:ext cx="6350000" cy="6096000"/>
          </a:xfrm>
        </p:spPr>
        <p:txBody>
          <a:bodyPr/>
          <a:lstStyle>
            <a:lvl1pPr>
              <a:defRPr sz="4148">
                <a:latin typeface="Arial"/>
                <a:cs typeface="Arial"/>
              </a:defRPr>
            </a:lvl1pPr>
            <a:lvl2pPr>
              <a:defRPr sz="3556">
                <a:latin typeface="Arial"/>
                <a:cs typeface="Arial"/>
              </a:defRPr>
            </a:lvl2pPr>
            <a:lvl3pPr>
              <a:defRPr sz="2963">
                <a:latin typeface="Arial"/>
                <a:cs typeface="Arial"/>
              </a:defRPr>
            </a:lvl3pPr>
            <a:lvl4pPr>
              <a:defRPr sz="2667">
                <a:latin typeface="Arial"/>
                <a:cs typeface="Arial"/>
              </a:defRPr>
            </a:lvl4pPr>
            <a:lvl5pPr>
              <a:defRPr sz="2667">
                <a:latin typeface="Arial"/>
                <a:cs typeface="Aria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E411EC6A-8515-4316-957C-DB93F04305C0}"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00286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406871"/>
            <a:ext cx="13716000" cy="1693333"/>
          </a:xfrm>
        </p:spPr>
        <p:txBody>
          <a:bodyPr/>
          <a:lstStyle>
            <a:lvl1pPr>
              <a:defRPr>
                <a:latin typeface="Arial"/>
                <a:cs typeface="Arial"/>
              </a:defRPr>
            </a:lvl1pPr>
          </a:lstStyle>
          <a:p>
            <a:r>
              <a:rPr lang="en-US"/>
              <a:t>Click to edit Master title style</a:t>
            </a:r>
          </a:p>
        </p:txBody>
      </p:sp>
      <p:sp>
        <p:nvSpPr>
          <p:cNvPr id="3" name="Text Placeholder 2"/>
          <p:cNvSpPr>
            <a:spLocks noGrp="1"/>
          </p:cNvSpPr>
          <p:nvPr>
            <p:ph type="body" idx="1"/>
          </p:nvPr>
        </p:nvSpPr>
        <p:spPr>
          <a:xfrm>
            <a:off x="762000" y="2274241"/>
            <a:ext cx="6733647"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4" name="Content Placeholder 3"/>
          <p:cNvSpPr>
            <a:spLocks noGrp="1"/>
          </p:cNvSpPr>
          <p:nvPr>
            <p:ph sz="half" idx="2"/>
          </p:nvPr>
        </p:nvSpPr>
        <p:spPr>
          <a:xfrm>
            <a:off x="762000" y="3222037"/>
            <a:ext cx="6733647"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741709" y="2274241"/>
            <a:ext cx="6736292" cy="947796"/>
          </a:xfrm>
        </p:spPr>
        <p:txBody>
          <a:bodyPr anchor="b"/>
          <a:lstStyle>
            <a:lvl1pPr marL="0" indent="0">
              <a:buNone/>
              <a:defRPr sz="3556" b="1">
                <a:latin typeface="Arial"/>
                <a:cs typeface="Arial"/>
              </a:defRPr>
            </a:lvl1pPr>
            <a:lvl2pPr marL="677342" indent="0">
              <a:buNone/>
              <a:defRPr sz="2963" b="1"/>
            </a:lvl2pPr>
            <a:lvl3pPr marL="1354684" indent="0">
              <a:buNone/>
              <a:defRPr sz="2667" b="1"/>
            </a:lvl3pPr>
            <a:lvl4pPr marL="2032025" indent="0">
              <a:buNone/>
              <a:defRPr sz="2370" b="1"/>
            </a:lvl4pPr>
            <a:lvl5pPr marL="2709367" indent="0">
              <a:buNone/>
              <a:defRPr sz="2370" b="1"/>
            </a:lvl5pPr>
            <a:lvl6pPr marL="3386709" indent="0">
              <a:buNone/>
              <a:defRPr sz="2370" b="1"/>
            </a:lvl6pPr>
            <a:lvl7pPr marL="4064051" indent="0">
              <a:buNone/>
              <a:defRPr sz="2370" b="1"/>
            </a:lvl7pPr>
            <a:lvl8pPr marL="4741393" indent="0">
              <a:buNone/>
              <a:defRPr sz="2370" b="1"/>
            </a:lvl8pPr>
            <a:lvl9pPr marL="5418734" indent="0">
              <a:buNone/>
              <a:defRPr sz="2370" b="1"/>
            </a:lvl9pPr>
          </a:lstStyle>
          <a:p>
            <a:pPr lvl="0"/>
            <a:r>
              <a:rPr lang="en-US"/>
              <a:t>Click to edit Master text styles</a:t>
            </a:r>
          </a:p>
        </p:txBody>
      </p:sp>
      <p:sp>
        <p:nvSpPr>
          <p:cNvPr id="6" name="Content Placeholder 5"/>
          <p:cNvSpPr>
            <a:spLocks noGrp="1"/>
          </p:cNvSpPr>
          <p:nvPr>
            <p:ph sz="quarter" idx="4"/>
          </p:nvPr>
        </p:nvSpPr>
        <p:spPr>
          <a:xfrm>
            <a:off x="7741709" y="3222037"/>
            <a:ext cx="6736292" cy="5853760"/>
          </a:xfrm>
        </p:spPr>
        <p:txBody>
          <a:bodyPr/>
          <a:lstStyle>
            <a:lvl1pPr>
              <a:defRPr sz="3556">
                <a:latin typeface="Arial"/>
                <a:cs typeface="Arial"/>
              </a:defRPr>
            </a:lvl1pPr>
            <a:lvl2pPr>
              <a:defRPr sz="2963">
                <a:latin typeface="Arial"/>
                <a:cs typeface="Arial"/>
              </a:defRPr>
            </a:lvl2pPr>
            <a:lvl3pPr>
              <a:defRPr sz="2667">
                <a:latin typeface="Arial"/>
                <a:cs typeface="Arial"/>
              </a:defRPr>
            </a:lvl3pPr>
            <a:lvl4pPr>
              <a:defRPr sz="2370">
                <a:latin typeface="Arial"/>
                <a:cs typeface="Arial"/>
              </a:defRPr>
            </a:lvl4pPr>
            <a:lvl5pPr>
              <a:defRPr sz="2370">
                <a:latin typeface="Arial"/>
                <a:cs typeface="Arial"/>
              </a:defRPr>
            </a:lvl5pPr>
            <a:lvl6pPr>
              <a:defRPr sz="2370"/>
            </a:lvl6pPr>
            <a:lvl7pPr>
              <a:defRPr sz="2370"/>
            </a:lvl7pPr>
            <a:lvl8pPr>
              <a:defRPr sz="2370"/>
            </a:lvl8pPr>
            <a:lvl9pPr>
              <a:defRPr sz="2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8" name="Rectangle 6"/>
          <p:cNvSpPr>
            <a:spLocks noGrp="1" noChangeArrowheads="1"/>
          </p:cNvSpPr>
          <p:nvPr>
            <p:ph type="sldNum" sz="quarter" idx="11"/>
          </p:nvPr>
        </p:nvSpPr>
        <p:spPr>
          <a:ln/>
        </p:spPr>
        <p:txBody>
          <a:bodyPr/>
          <a:lstStyle>
            <a:lvl1pPr>
              <a:defRPr>
                <a:latin typeface="Arial"/>
                <a:cs typeface="Arial"/>
              </a:defRPr>
            </a:lvl1pPr>
          </a:lstStyle>
          <a:p>
            <a:pPr>
              <a:defRPr/>
            </a:pPr>
            <a:fld id="{DCE7A3CB-466D-43F4-9C9C-491A3CC8AB9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0389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4" name="Rectangle 6"/>
          <p:cNvSpPr>
            <a:spLocks noGrp="1" noChangeArrowheads="1"/>
          </p:cNvSpPr>
          <p:nvPr>
            <p:ph type="sldNum" sz="quarter" idx="11"/>
          </p:nvPr>
        </p:nvSpPr>
        <p:spPr>
          <a:ln/>
        </p:spPr>
        <p:txBody>
          <a:bodyPr/>
          <a:lstStyle>
            <a:lvl1pPr>
              <a:defRPr>
                <a:latin typeface="Arial"/>
                <a:cs typeface="Arial"/>
              </a:defRPr>
            </a:lvl1pPr>
          </a:lstStyle>
          <a:p>
            <a:pPr>
              <a:defRPr/>
            </a:pPr>
            <a:fld id="{BA449DFD-9A07-4E1D-AB4F-703FE1515AB1}"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567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ln/>
        </p:spPr>
        <p:txBody>
          <a:bodyPr/>
          <a:lstStyle>
            <a:lvl1pPr>
              <a:defRPr>
                <a:latin typeface="Arial"/>
                <a:cs typeface="Arial"/>
              </a:defRPr>
            </a:lvl1pPr>
          </a:lstStyle>
          <a:p>
            <a:pPr>
              <a:defRPr/>
            </a:pPr>
            <a:fld id="{C01086A5-F1D4-4C95-8365-2903671FE94B}"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44751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1" y="404518"/>
            <a:ext cx="5013855" cy="1721556"/>
          </a:xfrm>
        </p:spPr>
        <p:txBody>
          <a:bodyPr anchor="b"/>
          <a:lstStyle>
            <a:lvl1pPr algn="l">
              <a:defRPr sz="2963" b="1">
                <a:latin typeface="Arial"/>
                <a:cs typeface="Arial"/>
              </a:defRPr>
            </a:lvl1pPr>
          </a:lstStyle>
          <a:p>
            <a:r>
              <a:rPr lang="en-US"/>
              <a:t>Click to edit Master title style</a:t>
            </a:r>
          </a:p>
        </p:txBody>
      </p:sp>
      <p:sp>
        <p:nvSpPr>
          <p:cNvPr id="3" name="Content Placeholder 2"/>
          <p:cNvSpPr>
            <a:spLocks noGrp="1"/>
          </p:cNvSpPr>
          <p:nvPr>
            <p:ph idx="1"/>
          </p:nvPr>
        </p:nvSpPr>
        <p:spPr>
          <a:xfrm>
            <a:off x="5958417" y="404519"/>
            <a:ext cx="8519583" cy="8671279"/>
          </a:xfrm>
        </p:spPr>
        <p:txBody>
          <a:bodyPr/>
          <a:lstStyle>
            <a:lvl1pPr>
              <a:defRPr sz="4741">
                <a:latin typeface="Arial"/>
                <a:cs typeface="Arial"/>
              </a:defRPr>
            </a:lvl1pPr>
            <a:lvl2pPr>
              <a:defRPr sz="4148">
                <a:latin typeface="Arial"/>
                <a:cs typeface="Arial"/>
              </a:defRPr>
            </a:lvl2pPr>
            <a:lvl3pPr>
              <a:defRPr sz="3556">
                <a:latin typeface="Arial"/>
                <a:cs typeface="Arial"/>
              </a:defRPr>
            </a:lvl3pPr>
            <a:lvl4pPr>
              <a:defRPr sz="2963">
                <a:latin typeface="Arial"/>
                <a:cs typeface="Arial"/>
              </a:defRPr>
            </a:lvl4pPr>
            <a:lvl5pPr>
              <a:defRPr sz="2963">
                <a:latin typeface="Arial"/>
                <a:cs typeface="Arial"/>
              </a:defRPr>
            </a:lvl5pPr>
            <a:lvl6pPr>
              <a:defRPr sz="2963"/>
            </a:lvl6pPr>
            <a:lvl7pPr>
              <a:defRPr sz="2963"/>
            </a:lvl7pPr>
            <a:lvl8pPr>
              <a:defRPr sz="2963"/>
            </a:lvl8pPr>
            <a:lvl9pPr>
              <a:defRPr sz="29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2001" y="2126075"/>
            <a:ext cx="5013855" cy="6949723"/>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0BBB119E-A7BC-425B-9247-4F8BB4B85F8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18917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87147" y="7112000"/>
            <a:ext cx="9144000" cy="839612"/>
          </a:xfrm>
        </p:spPr>
        <p:txBody>
          <a:bodyPr anchor="b"/>
          <a:lstStyle>
            <a:lvl1pPr algn="l">
              <a:defRPr sz="2963" b="1">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2987147" y="907815"/>
            <a:ext cx="9144000" cy="6096000"/>
          </a:xfrm>
        </p:spPr>
        <p:txBody>
          <a:bodyPr/>
          <a:lstStyle>
            <a:lvl1pPr marL="0" indent="0">
              <a:buNone/>
              <a:defRPr sz="4741">
                <a:latin typeface="Arial"/>
                <a:cs typeface="Arial"/>
              </a:defRPr>
            </a:lvl1pPr>
            <a:lvl2pPr marL="677342" indent="0">
              <a:buNone/>
              <a:defRPr sz="4148"/>
            </a:lvl2pPr>
            <a:lvl3pPr marL="1354684" indent="0">
              <a:buNone/>
              <a:defRPr sz="3556"/>
            </a:lvl3pPr>
            <a:lvl4pPr marL="2032025" indent="0">
              <a:buNone/>
              <a:defRPr sz="2963"/>
            </a:lvl4pPr>
            <a:lvl5pPr marL="2709367" indent="0">
              <a:buNone/>
              <a:defRPr sz="2963"/>
            </a:lvl5pPr>
            <a:lvl6pPr marL="3386709" indent="0">
              <a:buNone/>
              <a:defRPr sz="2963"/>
            </a:lvl6pPr>
            <a:lvl7pPr marL="4064051" indent="0">
              <a:buNone/>
              <a:defRPr sz="2963"/>
            </a:lvl7pPr>
            <a:lvl8pPr marL="4741393" indent="0">
              <a:buNone/>
              <a:defRPr sz="2963"/>
            </a:lvl8pPr>
            <a:lvl9pPr marL="5418734" indent="0">
              <a:buNone/>
              <a:defRPr sz="2963"/>
            </a:lvl9pPr>
          </a:lstStyle>
          <a:p>
            <a:pPr lvl="0"/>
            <a:endParaRPr lang="en-US" noProof="0"/>
          </a:p>
        </p:txBody>
      </p:sp>
      <p:sp>
        <p:nvSpPr>
          <p:cNvPr id="4" name="Text Placeholder 3"/>
          <p:cNvSpPr>
            <a:spLocks noGrp="1"/>
          </p:cNvSpPr>
          <p:nvPr>
            <p:ph type="body" sz="half" idx="2"/>
          </p:nvPr>
        </p:nvSpPr>
        <p:spPr>
          <a:xfrm>
            <a:off x="2987147" y="7951612"/>
            <a:ext cx="9144000" cy="1192388"/>
          </a:xfrm>
        </p:spPr>
        <p:txBody>
          <a:bodyPr/>
          <a:lstStyle>
            <a:lvl1pPr marL="0" indent="0">
              <a:buNone/>
              <a:defRPr sz="2074">
                <a:latin typeface="Arial"/>
                <a:cs typeface="Arial"/>
              </a:defRPr>
            </a:lvl1pPr>
            <a:lvl2pPr marL="677342" indent="0">
              <a:buNone/>
              <a:defRPr sz="1778"/>
            </a:lvl2pPr>
            <a:lvl3pPr marL="1354684" indent="0">
              <a:buNone/>
              <a:defRPr sz="1482"/>
            </a:lvl3pPr>
            <a:lvl4pPr marL="2032025" indent="0">
              <a:buNone/>
              <a:defRPr sz="1333"/>
            </a:lvl4pPr>
            <a:lvl5pPr marL="2709367" indent="0">
              <a:buNone/>
              <a:defRPr sz="1333"/>
            </a:lvl5pPr>
            <a:lvl6pPr marL="3386709" indent="0">
              <a:buNone/>
              <a:defRPr sz="1333"/>
            </a:lvl6pPr>
            <a:lvl7pPr marL="4064051" indent="0">
              <a:buNone/>
              <a:defRPr sz="1333"/>
            </a:lvl7pPr>
            <a:lvl8pPr marL="4741393" indent="0">
              <a:buNone/>
              <a:defRPr sz="1333"/>
            </a:lvl8pPr>
            <a:lvl9pPr marL="5418734" indent="0">
              <a:buNone/>
              <a:defRPr sz="1333"/>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a:ln/>
        </p:spPr>
        <p:txBody>
          <a:bodyPr/>
          <a:lstStyle>
            <a:lvl1pPr>
              <a:defRPr>
                <a:latin typeface="Arial"/>
                <a:cs typeface="Arial"/>
              </a:defRPr>
            </a:lvl1pPr>
          </a:lstStyle>
          <a:p>
            <a:pPr>
              <a:defRPr/>
            </a:pPr>
            <a:fld id="{C8E885CF-3F06-4BA2-A8BD-B2444233C3A6}"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50162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EB118D7A-0493-464C-8BB0-6DBA214183AA}"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8706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58500" y="903111"/>
            <a:ext cx="3238500" cy="8128000"/>
          </a:xfrm>
        </p:spPr>
        <p:txBody>
          <a:bodyPr vert="eaVert"/>
          <a:lstStyle>
            <a:lvl1pPr>
              <a:defRPr>
                <a:latin typeface="Arial"/>
                <a:cs typeface="Arial"/>
              </a:defRPr>
            </a:lvl1pPr>
          </a:lstStyle>
          <a:p>
            <a:r>
              <a:rPr lang="en-US"/>
              <a:t>Click to edit Master title style</a:t>
            </a:r>
          </a:p>
        </p:txBody>
      </p:sp>
      <p:sp>
        <p:nvSpPr>
          <p:cNvPr id="3" name="Vertical Text Placeholder 2"/>
          <p:cNvSpPr>
            <a:spLocks noGrp="1"/>
          </p:cNvSpPr>
          <p:nvPr>
            <p:ph type="body" orient="vert" idx="1"/>
          </p:nvPr>
        </p:nvSpPr>
        <p:spPr>
          <a:xfrm>
            <a:off x="1143000" y="903111"/>
            <a:ext cx="9461500" cy="8128000"/>
          </a:xfrm>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atin typeface="Arial"/>
                <a:cs typeface="Arial"/>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atin typeface="Arial"/>
                <a:cs typeface="Arial"/>
              </a:defRPr>
            </a:lvl1pPr>
          </a:lstStyle>
          <a:p>
            <a:pPr>
              <a:defRPr/>
            </a:pPr>
            <a:fld id="{86AF85C4-43BD-431C-AF1A-8097E5A9AE85}" type="slidenum">
              <a:rPr lang="en-US" smtClean="0">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049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10.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theme" Target="../theme/theme1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2.xml.rels><?xml version="1.0" encoding="UTF-8" standalone="yes"?>
<Relationships xmlns="http://schemas.openxmlformats.org/package/2006/relationships"><Relationship Id="rId8" Type="http://schemas.openxmlformats.org/officeDocument/2006/relationships/vmlDrawing" Target="../drawings/vmlDrawing5.vml"/><Relationship Id="rId13" Type="http://schemas.openxmlformats.org/officeDocument/2006/relationships/image" Target="../media/image3.png"/><Relationship Id="rId3" Type="http://schemas.openxmlformats.org/officeDocument/2006/relationships/slideLayout" Target="../slideLayouts/slideLayout155.xml"/><Relationship Id="rId7" Type="http://schemas.openxmlformats.org/officeDocument/2006/relationships/theme" Target="../theme/theme12.xml"/><Relationship Id="rId12" Type="http://schemas.openxmlformats.org/officeDocument/2006/relationships/image" Target="../media/image2.png"/><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image" Target="../media/image1.emf"/><Relationship Id="rId5" Type="http://schemas.openxmlformats.org/officeDocument/2006/relationships/slideLayout" Target="../slideLayouts/slideLayout157.xml"/><Relationship Id="rId10" Type="http://schemas.openxmlformats.org/officeDocument/2006/relationships/oleObject" Target="../embeddings/oleObject5.bin"/><Relationship Id="rId4" Type="http://schemas.openxmlformats.org/officeDocument/2006/relationships/slideLayout" Target="../slideLayouts/slideLayout156.xml"/><Relationship Id="rId9" Type="http://schemas.openxmlformats.org/officeDocument/2006/relationships/tags" Target="../tags/tag6.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10" Type="http://schemas.openxmlformats.org/officeDocument/2006/relationships/image" Target="../media/image12.png"/><Relationship Id="rId4" Type="http://schemas.openxmlformats.org/officeDocument/2006/relationships/slideLayout" Target="../slideLayouts/slideLayout162.xml"/><Relationship Id="rId9" Type="http://schemas.openxmlformats.org/officeDocument/2006/relationships/image" Target="../media/image1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vmlDrawing" Target="../drawings/vmlDrawing3.vml"/><Relationship Id="rId13" Type="http://schemas.openxmlformats.org/officeDocument/2006/relationships/image" Target="../media/image8.png"/><Relationship Id="rId3" Type="http://schemas.openxmlformats.org/officeDocument/2006/relationships/slideLayout" Target="../slideLayouts/slideLayout25.xml"/><Relationship Id="rId7" Type="http://schemas.openxmlformats.org/officeDocument/2006/relationships/theme" Target="../theme/theme3.xml"/><Relationship Id="rId12"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emf"/><Relationship Id="rId5" Type="http://schemas.openxmlformats.org/officeDocument/2006/relationships/slideLayout" Target="../slideLayouts/slideLayout27.xml"/><Relationship Id="rId10" Type="http://schemas.openxmlformats.org/officeDocument/2006/relationships/oleObject" Target="../embeddings/oleObject3.bin"/><Relationship Id="rId4" Type="http://schemas.openxmlformats.org/officeDocument/2006/relationships/slideLayout" Target="../slideLayouts/slideLayout26.xml"/><Relationship Id="rId9"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6.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8.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9"/>
            </p:custDataLst>
            <p:extLst>
              <p:ext uri="{D42A27DB-BD31-4B8C-83A1-F6EECF244321}">
                <p14:modId xmlns:p14="http://schemas.microsoft.com/office/powerpoint/2010/main" val="10804656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23" name="think-cell Slide" r:id="rId10" imgW="572" imgH="429" progId="TCLayout.ActiveDocument.1">
                  <p:embed/>
                </p:oleObj>
              </mc:Choice>
              <mc:Fallback>
                <p:oleObj name="think-cell Slide" r:id="rId10" imgW="572" imgH="429"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2" name="Holder 2"/>
          <p:cNvSpPr>
            <a:spLocks noGrp="1"/>
          </p:cNvSpPr>
          <p:nvPr>
            <p:ph type="title"/>
          </p:nvPr>
        </p:nvSpPr>
        <p:spPr>
          <a:xfrm>
            <a:off x="749293" y="2658268"/>
            <a:ext cx="13741412" cy="1092607"/>
          </a:xfrm>
          <a:prstGeom prst="rect">
            <a:avLst/>
          </a:prstGeom>
        </p:spPr>
        <p:txBody>
          <a:bodyPr wrap="square" lIns="0" tIns="0" rIns="0" bIns="0">
            <a:spAutoFit/>
          </a:bodyPr>
          <a:lstStyle>
            <a:lvl1pPr>
              <a:defRPr sz="7100" b="0" i="0">
                <a:solidFill>
                  <a:schemeClr val="bg1"/>
                </a:solidFill>
                <a:latin typeface="Graphik Light"/>
                <a:cs typeface="Graphik Light"/>
              </a:defRPr>
            </a:lvl1pPr>
          </a:lstStyle>
          <a:p>
            <a:endParaRPr lang="en-US" dirty="0"/>
          </a:p>
        </p:txBody>
      </p:sp>
      <p:sp>
        <p:nvSpPr>
          <p:cNvPr id="3" name="Holder 3"/>
          <p:cNvSpPr>
            <a:spLocks noGrp="1"/>
          </p:cNvSpPr>
          <p:nvPr>
            <p:ph type="body" idx="1"/>
          </p:nvPr>
        </p:nvSpPr>
        <p:spPr>
          <a:xfrm>
            <a:off x="749293" y="2658268"/>
            <a:ext cx="13741412" cy="276999"/>
          </a:xfrm>
          <a:prstGeom prst="rect">
            <a:avLst/>
          </a:prstGeom>
        </p:spPr>
        <p:txBody>
          <a:bodyPr wrap="square" lIns="0" tIns="0" rIns="0" bIns="0">
            <a:spAutoFit/>
          </a:bodyPr>
          <a:lstStyle>
            <a:lvl1pPr>
              <a:defRPr b="0" i="0">
                <a:solidFill>
                  <a:schemeClr val="tx1"/>
                </a:solidFill>
              </a:defRPr>
            </a:lvl1pPr>
          </a:lstStyle>
          <a:p>
            <a:endParaRPr lang="en-US" dirty="0"/>
          </a:p>
        </p:txBody>
      </p:sp>
      <p:pic>
        <p:nvPicPr>
          <p:cNvPr id="6" name="Picture 5" descr="White1.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20399"/>
            <a:ext cx="15240000" cy="465667"/>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60260" y="426315"/>
            <a:ext cx="4500500" cy="101728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b="0" i="0" u="none">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0F2B5E"/>
            </a:gs>
            <a:gs pos="79000">
              <a:srgbClr val="050B16"/>
            </a:gs>
            <a:gs pos="18000">
              <a:srgbClr val="050B16"/>
            </a:gs>
          </a:gsLst>
          <a:lin ang="135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43000" y="903111"/>
            <a:ext cx="12954000" cy="16933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143000" y="2935111"/>
            <a:ext cx="12954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5207000" y="9256889"/>
            <a:ext cx="4826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2074" b="0">
                <a:solidFill>
                  <a:schemeClr val="tx1"/>
                </a:solidFill>
                <a:latin typeface="Arial"/>
                <a:cs typeface="Arial"/>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10922000" y="9256889"/>
            <a:ext cx="3175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2074" b="0">
                <a:solidFill>
                  <a:schemeClr val="tx1"/>
                </a:solidFill>
                <a:latin typeface="Arial"/>
                <a:cs typeface="Arial"/>
              </a:defRPr>
            </a:lvl1pPr>
          </a:lstStyle>
          <a:p>
            <a:pPr fontAlgn="base">
              <a:spcBef>
                <a:spcPct val="0"/>
              </a:spcBef>
              <a:spcAft>
                <a:spcPct val="0"/>
              </a:spcAft>
              <a:defRPr/>
            </a:pPr>
            <a:fld id="{73489157-3836-46DA-96C6-6C4AE6E07E35}"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00540244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9" r:id="rId16"/>
  </p:sldLayoutIdLst>
  <p:txStyles>
    <p:titleStyle>
      <a:lvl1pPr algn="ctr" rtl="0" eaLnBrk="0" fontAlgn="base" hangingPunct="0">
        <a:spcBef>
          <a:spcPct val="0"/>
        </a:spcBef>
        <a:spcAft>
          <a:spcPct val="0"/>
        </a:spcAft>
        <a:defRPr sz="6519">
          <a:solidFill>
            <a:schemeClr val="tx2"/>
          </a:solidFill>
          <a:latin typeface="Arial"/>
          <a:ea typeface="+mj-ea"/>
          <a:cs typeface="Arial"/>
        </a:defRPr>
      </a:lvl1pPr>
      <a:lvl2pPr algn="ctr" rtl="0" eaLnBrk="0" fontAlgn="base" hangingPunct="0">
        <a:spcBef>
          <a:spcPct val="0"/>
        </a:spcBef>
        <a:spcAft>
          <a:spcPct val="0"/>
        </a:spcAft>
        <a:defRPr sz="6519">
          <a:solidFill>
            <a:schemeClr val="tx2"/>
          </a:solidFill>
          <a:latin typeface="Times New Roman" pitchFamily="18" charset="0"/>
        </a:defRPr>
      </a:lvl2pPr>
      <a:lvl3pPr algn="ctr" rtl="0" eaLnBrk="0" fontAlgn="base" hangingPunct="0">
        <a:spcBef>
          <a:spcPct val="0"/>
        </a:spcBef>
        <a:spcAft>
          <a:spcPct val="0"/>
        </a:spcAft>
        <a:defRPr sz="6519">
          <a:solidFill>
            <a:schemeClr val="tx2"/>
          </a:solidFill>
          <a:latin typeface="Times New Roman" pitchFamily="18" charset="0"/>
        </a:defRPr>
      </a:lvl3pPr>
      <a:lvl4pPr algn="ctr" rtl="0" eaLnBrk="0" fontAlgn="base" hangingPunct="0">
        <a:spcBef>
          <a:spcPct val="0"/>
        </a:spcBef>
        <a:spcAft>
          <a:spcPct val="0"/>
        </a:spcAft>
        <a:defRPr sz="6519">
          <a:solidFill>
            <a:schemeClr val="tx2"/>
          </a:solidFill>
          <a:latin typeface="Times New Roman" pitchFamily="18" charset="0"/>
        </a:defRPr>
      </a:lvl4pPr>
      <a:lvl5pPr algn="ctr" rtl="0" eaLnBrk="0" fontAlgn="base" hangingPunct="0">
        <a:spcBef>
          <a:spcPct val="0"/>
        </a:spcBef>
        <a:spcAft>
          <a:spcPct val="0"/>
        </a:spcAft>
        <a:defRPr sz="6519">
          <a:solidFill>
            <a:schemeClr val="tx2"/>
          </a:solidFill>
          <a:latin typeface="Times New Roman" pitchFamily="18" charset="0"/>
        </a:defRPr>
      </a:lvl5pPr>
      <a:lvl6pPr marL="677342" algn="ctr" rtl="0" fontAlgn="base">
        <a:spcBef>
          <a:spcPct val="0"/>
        </a:spcBef>
        <a:spcAft>
          <a:spcPct val="0"/>
        </a:spcAft>
        <a:defRPr sz="6519">
          <a:solidFill>
            <a:schemeClr val="tx2"/>
          </a:solidFill>
          <a:latin typeface="Times New Roman" pitchFamily="18" charset="0"/>
        </a:defRPr>
      </a:lvl6pPr>
      <a:lvl7pPr marL="1354684" algn="ctr" rtl="0" fontAlgn="base">
        <a:spcBef>
          <a:spcPct val="0"/>
        </a:spcBef>
        <a:spcAft>
          <a:spcPct val="0"/>
        </a:spcAft>
        <a:defRPr sz="6519">
          <a:solidFill>
            <a:schemeClr val="tx2"/>
          </a:solidFill>
          <a:latin typeface="Times New Roman" pitchFamily="18" charset="0"/>
        </a:defRPr>
      </a:lvl7pPr>
      <a:lvl8pPr marL="2032025" algn="ctr" rtl="0" fontAlgn="base">
        <a:spcBef>
          <a:spcPct val="0"/>
        </a:spcBef>
        <a:spcAft>
          <a:spcPct val="0"/>
        </a:spcAft>
        <a:defRPr sz="6519">
          <a:solidFill>
            <a:schemeClr val="tx2"/>
          </a:solidFill>
          <a:latin typeface="Times New Roman" pitchFamily="18" charset="0"/>
        </a:defRPr>
      </a:lvl8pPr>
      <a:lvl9pPr marL="2709367" algn="ctr" rtl="0" fontAlgn="base">
        <a:spcBef>
          <a:spcPct val="0"/>
        </a:spcBef>
        <a:spcAft>
          <a:spcPct val="0"/>
        </a:spcAft>
        <a:defRPr sz="6519">
          <a:solidFill>
            <a:schemeClr val="tx2"/>
          </a:solidFill>
          <a:latin typeface="Times New Roman" pitchFamily="18" charset="0"/>
        </a:defRPr>
      </a:lvl9pPr>
    </p:titleStyle>
    <p:bodyStyle>
      <a:lvl1pPr marL="508006" indent="-508006" algn="l" rtl="0" eaLnBrk="0" fontAlgn="base" hangingPunct="0">
        <a:spcBef>
          <a:spcPct val="20000"/>
        </a:spcBef>
        <a:spcAft>
          <a:spcPct val="0"/>
        </a:spcAft>
        <a:buChar char="•"/>
        <a:defRPr sz="4741">
          <a:solidFill>
            <a:schemeClr val="tx1"/>
          </a:solidFill>
          <a:latin typeface="Arial"/>
          <a:ea typeface="+mn-ea"/>
          <a:cs typeface="Arial"/>
        </a:defRPr>
      </a:lvl1pPr>
      <a:lvl2pPr marL="1100680" indent="-423339" algn="l" rtl="0" eaLnBrk="0" fontAlgn="base" hangingPunct="0">
        <a:spcBef>
          <a:spcPct val="20000"/>
        </a:spcBef>
        <a:spcAft>
          <a:spcPct val="0"/>
        </a:spcAft>
        <a:buChar char="–"/>
        <a:defRPr sz="4148">
          <a:solidFill>
            <a:schemeClr val="tx1"/>
          </a:solidFill>
          <a:latin typeface="Arial"/>
          <a:cs typeface="Arial"/>
        </a:defRPr>
      </a:lvl2pPr>
      <a:lvl3pPr marL="1693355" indent="-338671" algn="l" rtl="0" eaLnBrk="0" fontAlgn="base" hangingPunct="0">
        <a:spcBef>
          <a:spcPct val="20000"/>
        </a:spcBef>
        <a:spcAft>
          <a:spcPct val="0"/>
        </a:spcAft>
        <a:buChar char="•"/>
        <a:defRPr sz="3556">
          <a:solidFill>
            <a:schemeClr val="tx1"/>
          </a:solidFill>
          <a:latin typeface="Arial"/>
          <a:cs typeface="Arial"/>
        </a:defRPr>
      </a:lvl3pPr>
      <a:lvl4pPr marL="2370696" indent="-338671" algn="l" rtl="0" eaLnBrk="0" fontAlgn="base" hangingPunct="0">
        <a:spcBef>
          <a:spcPct val="20000"/>
        </a:spcBef>
        <a:spcAft>
          <a:spcPct val="0"/>
        </a:spcAft>
        <a:buChar char="–"/>
        <a:defRPr sz="2963">
          <a:solidFill>
            <a:schemeClr val="tx1"/>
          </a:solidFill>
          <a:latin typeface="Arial"/>
          <a:cs typeface="Arial"/>
        </a:defRPr>
      </a:lvl4pPr>
      <a:lvl5pPr marL="3048038" indent="-338671" algn="l" rtl="0" eaLnBrk="0" fontAlgn="base" hangingPunct="0">
        <a:spcBef>
          <a:spcPct val="20000"/>
        </a:spcBef>
        <a:spcAft>
          <a:spcPct val="0"/>
        </a:spcAft>
        <a:buChar char="»"/>
        <a:defRPr sz="2963">
          <a:solidFill>
            <a:schemeClr val="tx1"/>
          </a:solidFill>
          <a:latin typeface="Arial"/>
          <a:cs typeface="Arial"/>
        </a:defRPr>
      </a:lvl5pPr>
      <a:lvl6pPr marL="3725380" indent="-338671" algn="l" rtl="0" fontAlgn="base">
        <a:spcBef>
          <a:spcPct val="20000"/>
        </a:spcBef>
        <a:spcAft>
          <a:spcPct val="0"/>
        </a:spcAft>
        <a:buChar char="»"/>
        <a:defRPr sz="2963">
          <a:solidFill>
            <a:schemeClr val="tx1"/>
          </a:solidFill>
          <a:latin typeface="+mn-lt"/>
        </a:defRPr>
      </a:lvl6pPr>
      <a:lvl7pPr marL="4402722" indent="-338671" algn="l" rtl="0" fontAlgn="base">
        <a:spcBef>
          <a:spcPct val="20000"/>
        </a:spcBef>
        <a:spcAft>
          <a:spcPct val="0"/>
        </a:spcAft>
        <a:buChar char="»"/>
        <a:defRPr sz="2963">
          <a:solidFill>
            <a:schemeClr val="tx1"/>
          </a:solidFill>
          <a:latin typeface="+mn-lt"/>
        </a:defRPr>
      </a:lvl7pPr>
      <a:lvl8pPr marL="5080064" indent="-338671" algn="l" rtl="0" fontAlgn="base">
        <a:spcBef>
          <a:spcPct val="20000"/>
        </a:spcBef>
        <a:spcAft>
          <a:spcPct val="0"/>
        </a:spcAft>
        <a:buChar char="»"/>
        <a:defRPr sz="2963">
          <a:solidFill>
            <a:schemeClr val="tx1"/>
          </a:solidFill>
          <a:latin typeface="+mn-lt"/>
        </a:defRPr>
      </a:lvl8pPr>
      <a:lvl9pPr marL="5757405" indent="-338671" algn="l" rtl="0" fontAlgn="base">
        <a:spcBef>
          <a:spcPct val="20000"/>
        </a:spcBef>
        <a:spcAft>
          <a:spcPct val="0"/>
        </a:spcAft>
        <a:buChar char="»"/>
        <a:defRPr sz="2963">
          <a:solidFill>
            <a:schemeClr val="tx1"/>
          </a:solidFill>
          <a:latin typeface="+mn-lt"/>
        </a:defRPr>
      </a:lvl9pPr>
    </p:bodyStyle>
    <p:otherStyle>
      <a:defPPr>
        <a:defRPr lang="en-US"/>
      </a:defPPr>
      <a:lvl1pPr marL="0" algn="l" defTabSz="1354684" rtl="0" eaLnBrk="1" latinLnBrk="0" hangingPunct="1">
        <a:defRPr sz="2667" kern="1200">
          <a:solidFill>
            <a:schemeClr val="tx1"/>
          </a:solidFill>
          <a:latin typeface="+mn-lt"/>
          <a:ea typeface="+mn-ea"/>
          <a:cs typeface="+mn-cs"/>
        </a:defRPr>
      </a:lvl1pPr>
      <a:lvl2pPr marL="677342" algn="l" defTabSz="1354684" rtl="0" eaLnBrk="1" latinLnBrk="0" hangingPunct="1">
        <a:defRPr sz="2667" kern="1200">
          <a:solidFill>
            <a:schemeClr val="tx1"/>
          </a:solidFill>
          <a:latin typeface="+mn-lt"/>
          <a:ea typeface="+mn-ea"/>
          <a:cs typeface="+mn-cs"/>
        </a:defRPr>
      </a:lvl2pPr>
      <a:lvl3pPr marL="1354684" algn="l" defTabSz="1354684" rtl="0" eaLnBrk="1" latinLnBrk="0" hangingPunct="1">
        <a:defRPr sz="2667" kern="1200">
          <a:solidFill>
            <a:schemeClr val="tx1"/>
          </a:solidFill>
          <a:latin typeface="+mn-lt"/>
          <a:ea typeface="+mn-ea"/>
          <a:cs typeface="+mn-cs"/>
        </a:defRPr>
      </a:lvl3pPr>
      <a:lvl4pPr marL="2032025" algn="l" defTabSz="1354684" rtl="0" eaLnBrk="1" latinLnBrk="0" hangingPunct="1">
        <a:defRPr sz="2667" kern="1200">
          <a:solidFill>
            <a:schemeClr val="tx1"/>
          </a:solidFill>
          <a:latin typeface="+mn-lt"/>
          <a:ea typeface="+mn-ea"/>
          <a:cs typeface="+mn-cs"/>
        </a:defRPr>
      </a:lvl4pPr>
      <a:lvl5pPr marL="2709367" algn="l" defTabSz="1354684" rtl="0" eaLnBrk="1" latinLnBrk="0" hangingPunct="1">
        <a:defRPr sz="2667" kern="1200">
          <a:solidFill>
            <a:schemeClr val="tx1"/>
          </a:solidFill>
          <a:latin typeface="+mn-lt"/>
          <a:ea typeface="+mn-ea"/>
          <a:cs typeface="+mn-cs"/>
        </a:defRPr>
      </a:lvl5pPr>
      <a:lvl6pPr marL="3386709" algn="l" defTabSz="1354684" rtl="0" eaLnBrk="1" latinLnBrk="0" hangingPunct="1">
        <a:defRPr sz="2667" kern="1200">
          <a:solidFill>
            <a:schemeClr val="tx1"/>
          </a:solidFill>
          <a:latin typeface="+mn-lt"/>
          <a:ea typeface="+mn-ea"/>
          <a:cs typeface="+mn-cs"/>
        </a:defRPr>
      </a:lvl6pPr>
      <a:lvl7pPr marL="4064051" algn="l" defTabSz="1354684" rtl="0" eaLnBrk="1" latinLnBrk="0" hangingPunct="1">
        <a:defRPr sz="2667" kern="1200">
          <a:solidFill>
            <a:schemeClr val="tx1"/>
          </a:solidFill>
          <a:latin typeface="+mn-lt"/>
          <a:ea typeface="+mn-ea"/>
          <a:cs typeface="+mn-cs"/>
        </a:defRPr>
      </a:lvl7pPr>
      <a:lvl8pPr marL="4741393" algn="l" defTabSz="1354684" rtl="0" eaLnBrk="1" latinLnBrk="0" hangingPunct="1">
        <a:defRPr sz="2667" kern="1200">
          <a:solidFill>
            <a:schemeClr val="tx1"/>
          </a:solidFill>
          <a:latin typeface="+mn-lt"/>
          <a:ea typeface="+mn-ea"/>
          <a:cs typeface="+mn-cs"/>
        </a:defRPr>
      </a:lvl8pPr>
      <a:lvl9pPr marL="5418734" algn="l" defTabSz="1354684" rtl="0" eaLnBrk="1" latinLnBrk="0" hangingPunct="1">
        <a:defRPr sz="266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0F2B5E"/>
            </a:gs>
            <a:gs pos="79000">
              <a:srgbClr val="050B16"/>
            </a:gs>
            <a:gs pos="18000">
              <a:srgbClr val="050B16"/>
            </a:gs>
          </a:gsLst>
          <a:lin ang="135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43000" y="903111"/>
            <a:ext cx="12954000" cy="16933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143000" y="2935111"/>
            <a:ext cx="12954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5207000" y="9256889"/>
            <a:ext cx="4826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2074" b="0">
                <a:solidFill>
                  <a:schemeClr val="tx1"/>
                </a:solidFill>
                <a:latin typeface="Arial"/>
                <a:cs typeface="Arial"/>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10922000" y="9256889"/>
            <a:ext cx="3175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2074" b="0">
                <a:solidFill>
                  <a:schemeClr val="tx1"/>
                </a:solidFill>
                <a:latin typeface="Arial"/>
                <a:cs typeface="Arial"/>
              </a:defRPr>
            </a:lvl1pPr>
          </a:lstStyle>
          <a:p>
            <a:pPr fontAlgn="base">
              <a:spcBef>
                <a:spcPct val="0"/>
              </a:spcBef>
              <a:spcAft>
                <a:spcPct val="0"/>
              </a:spcAft>
              <a:defRPr/>
            </a:pPr>
            <a:fld id="{73489157-3836-46DA-96C6-6C4AE6E07E35}"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47023672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7" r:id="rId16"/>
  </p:sldLayoutIdLst>
  <p:txStyles>
    <p:titleStyle>
      <a:lvl1pPr algn="ctr" rtl="0" eaLnBrk="0" fontAlgn="base" hangingPunct="0">
        <a:spcBef>
          <a:spcPct val="0"/>
        </a:spcBef>
        <a:spcAft>
          <a:spcPct val="0"/>
        </a:spcAft>
        <a:defRPr sz="6519">
          <a:solidFill>
            <a:schemeClr val="tx2"/>
          </a:solidFill>
          <a:latin typeface="Arial"/>
          <a:ea typeface="+mj-ea"/>
          <a:cs typeface="Arial"/>
        </a:defRPr>
      </a:lvl1pPr>
      <a:lvl2pPr algn="ctr" rtl="0" eaLnBrk="0" fontAlgn="base" hangingPunct="0">
        <a:spcBef>
          <a:spcPct val="0"/>
        </a:spcBef>
        <a:spcAft>
          <a:spcPct val="0"/>
        </a:spcAft>
        <a:defRPr sz="6519">
          <a:solidFill>
            <a:schemeClr val="tx2"/>
          </a:solidFill>
          <a:latin typeface="Times New Roman" pitchFamily="18" charset="0"/>
        </a:defRPr>
      </a:lvl2pPr>
      <a:lvl3pPr algn="ctr" rtl="0" eaLnBrk="0" fontAlgn="base" hangingPunct="0">
        <a:spcBef>
          <a:spcPct val="0"/>
        </a:spcBef>
        <a:spcAft>
          <a:spcPct val="0"/>
        </a:spcAft>
        <a:defRPr sz="6519">
          <a:solidFill>
            <a:schemeClr val="tx2"/>
          </a:solidFill>
          <a:latin typeface="Times New Roman" pitchFamily="18" charset="0"/>
        </a:defRPr>
      </a:lvl3pPr>
      <a:lvl4pPr algn="ctr" rtl="0" eaLnBrk="0" fontAlgn="base" hangingPunct="0">
        <a:spcBef>
          <a:spcPct val="0"/>
        </a:spcBef>
        <a:spcAft>
          <a:spcPct val="0"/>
        </a:spcAft>
        <a:defRPr sz="6519">
          <a:solidFill>
            <a:schemeClr val="tx2"/>
          </a:solidFill>
          <a:latin typeface="Times New Roman" pitchFamily="18" charset="0"/>
        </a:defRPr>
      </a:lvl4pPr>
      <a:lvl5pPr algn="ctr" rtl="0" eaLnBrk="0" fontAlgn="base" hangingPunct="0">
        <a:spcBef>
          <a:spcPct val="0"/>
        </a:spcBef>
        <a:spcAft>
          <a:spcPct val="0"/>
        </a:spcAft>
        <a:defRPr sz="6519">
          <a:solidFill>
            <a:schemeClr val="tx2"/>
          </a:solidFill>
          <a:latin typeface="Times New Roman" pitchFamily="18" charset="0"/>
        </a:defRPr>
      </a:lvl5pPr>
      <a:lvl6pPr marL="677342" algn="ctr" rtl="0" fontAlgn="base">
        <a:spcBef>
          <a:spcPct val="0"/>
        </a:spcBef>
        <a:spcAft>
          <a:spcPct val="0"/>
        </a:spcAft>
        <a:defRPr sz="6519">
          <a:solidFill>
            <a:schemeClr val="tx2"/>
          </a:solidFill>
          <a:latin typeface="Times New Roman" pitchFamily="18" charset="0"/>
        </a:defRPr>
      </a:lvl6pPr>
      <a:lvl7pPr marL="1354684" algn="ctr" rtl="0" fontAlgn="base">
        <a:spcBef>
          <a:spcPct val="0"/>
        </a:spcBef>
        <a:spcAft>
          <a:spcPct val="0"/>
        </a:spcAft>
        <a:defRPr sz="6519">
          <a:solidFill>
            <a:schemeClr val="tx2"/>
          </a:solidFill>
          <a:latin typeface="Times New Roman" pitchFamily="18" charset="0"/>
        </a:defRPr>
      </a:lvl7pPr>
      <a:lvl8pPr marL="2032025" algn="ctr" rtl="0" fontAlgn="base">
        <a:spcBef>
          <a:spcPct val="0"/>
        </a:spcBef>
        <a:spcAft>
          <a:spcPct val="0"/>
        </a:spcAft>
        <a:defRPr sz="6519">
          <a:solidFill>
            <a:schemeClr val="tx2"/>
          </a:solidFill>
          <a:latin typeface="Times New Roman" pitchFamily="18" charset="0"/>
        </a:defRPr>
      </a:lvl8pPr>
      <a:lvl9pPr marL="2709367" algn="ctr" rtl="0" fontAlgn="base">
        <a:spcBef>
          <a:spcPct val="0"/>
        </a:spcBef>
        <a:spcAft>
          <a:spcPct val="0"/>
        </a:spcAft>
        <a:defRPr sz="6519">
          <a:solidFill>
            <a:schemeClr val="tx2"/>
          </a:solidFill>
          <a:latin typeface="Times New Roman" pitchFamily="18" charset="0"/>
        </a:defRPr>
      </a:lvl9pPr>
    </p:titleStyle>
    <p:bodyStyle>
      <a:lvl1pPr marL="508006" indent="-508006" algn="l" rtl="0" eaLnBrk="0" fontAlgn="base" hangingPunct="0">
        <a:spcBef>
          <a:spcPct val="20000"/>
        </a:spcBef>
        <a:spcAft>
          <a:spcPct val="0"/>
        </a:spcAft>
        <a:buChar char="•"/>
        <a:defRPr sz="4741">
          <a:solidFill>
            <a:schemeClr val="tx1"/>
          </a:solidFill>
          <a:latin typeface="Arial"/>
          <a:ea typeface="+mn-ea"/>
          <a:cs typeface="Arial"/>
        </a:defRPr>
      </a:lvl1pPr>
      <a:lvl2pPr marL="1100680" indent="-423339" algn="l" rtl="0" eaLnBrk="0" fontAlgn="base" hangingPunct="0">
        <a:spcBef>
          <a:spcPct val="20000"/>
        </a:spcBef>
        <a:spcAft>
          <a:spcPct val="0"/>
        </a:spcAft>
        <a:buChar char="–"/>
        <a:defRPr sz="4148">
          <a:solidFill>
            <a:schemeClr val="tx1"/>
          </a:solidFill>
          <a:latin typeface="Arial"/>
          <a:cs typeface="Arial"/>
        </a:defRPr>
      </a:lvl2pPr>
      <a:lvl3pPr marL="1693355" indent="-338671" algn="l" rtl="0" eaLnBrk="0" fontAlgn="base" hangingPunct="0">
        <a:spcBef>
          <a:spcPct val="20000"/>
        </a:spcBef>
        <a:spcAft>
          <a:spcPct val="0"/>
        </a:spcAft>
        <a:buChar char="•"/>
        <a:defRPr sz="3556">
          <a:solidFill>
            <a:schemeClr val="tx1"/>
          </a:solidFill>
          <a:latin typeface="Arial"/>
          <a:cs typeface="Arial"/>
        </a:defRPr>
      </a:lvl3pPr>
      <a:lvl4pPr marL="2370696" indent="-338671" algn="l" rtl="0" eaLnBrk="0" fontAlgn="base" hangingPunct="0">
        <a:spcBef>
          <a:spcPct val="20000"/>
        </a:spcBef>
        <a:spcAft>
          <a:spcPct val="0"/>
        </a:spcAft>
        <a:buChar char="–"/>
        <a:defRPr sz="2963">
          <a:solidFill>
            <a:schemeClr val="tx1"/>
          </a:solidFill>
          <a:latin typeface="Arial"/>
          <a:cs typeface="Arial"/>
        </a:defRPr>
      </a:lvl4pPr>
      <a:lvl5pPr marL="3048038" indent="-338671" algn="l" rtl="0" eaLnBrk="0" fontAlgn="base" hangingPunct="0">
        <a:spcBef>
          <a:spcPct val="20000"/>
        </a:spcBef>
        <a:spcAft>
          <a:spcPct val="0"/>
        </a:spcAft>
        <a:buChar char="»"/>
        <a:defRPr sz="2963">
          <a:solidFill>
            <a:schemeClr val="tx1"/>
          </a:solidFill>
          <a:latin typeface="Arial"/>
          <a:cs typeface="Arial"/>
        </a:defRPr>
      </a:lvl5pPr>
      <a:lvl6pPr marL="3725380" indent="-338671" algn="l" rtl="0" fontAlgn="base">
        <a:spcBef>
          <a:spcPct val="20000"/>
        </a:spcBef>
        <a:spcAft>
          <a:spcPct val="0"/>
        </a:spcAft>
        <a:buChar char="»"/>
        <a:defRPr sz="2963">
          <a:solidFill>
            <a:schemeClr val="tx1"/>
          </a:solidFill>
          <a:latin typeface="+mn-lt"/>
        </a:defRPr>
      </a:lvl6pPr>
      <a:lvl7pPr marL="4402722" indent="-338671" algn="l" rtl="0" fontAlgn="base">
        <a:spcBef>
          <a:spcPct val="20000"/>
        </a:spcBef>
        <a:spcAft>
          <a:spcPct val="0"/>
        </a:spcAft>
        <a:buChar char="»"/>
        <a:defRPr sz="2963">
          <a:solidFill>
            <a:schemeClr val="tx1"/>
          </a:solidFill>
          <a:latin typeface="+mn-lt"/>
        </a:defRPr>
      </a:lvl7pPr>
      <a:lvl8pPr marL="5080064" indent="-338671" algn="l" rtl="0" fontAlgn="base">
        <a:spcBef>
          <a:spcPct val="20000"/>
        </a:spcBef>
        <a:spcAft>
          <a:spcPct val="0"/>
        </a:spcAft>
        <a:buChar char="»"/>
        <a:defRPr sz="2963">
          <a:solidFill>
            <a:schemeClr val="tx1"/>
          </a:solidFill>
          <a:latin typeface="+mn-lt"/>
        </a:defRPr>
      </a:lvl8pPr>
      <a:lvl9pPr marL="5757405" indent="-338671" algn="l" rtl="0" fontAlgn="base">
        <a:spcBef>
          <a:spcPct val="20000"/>
        </a:spcBef>
        <a:spcAft>
          <a:spcPct val="0"/>
        </a:spcAft>
        <a:buChar char="»"/>
        <a:defRPr sz="2963">
          <a:solidFill>
            <a:schemeClr val="tx1"/>
          </a:solidFill>
          <a:latin typeface="+mn-lt"/>
        </a:defRPr>
      </a:lvl9pPr>
    </p:bodyStyle>
    <p:otherStyle>
      <a:defPPr>
        <a:defRPr lang="en-US"/>
      </a:defPPr>
      <a:lvl1pPr marL="0" algn="l" defTabSz="1354684" rtl="0" eaLnBrk="1" latinLnBrk="0" hangingPunct="1">
        <a:defRPr sz="2667" kern="1200">
          <a:solidFill>
            <a:schemeClr val="tx1"/>
          </a:solidFill>
          <a:latin typeface="+mn-lt"/>
          <a:ea typeface="+mn-ea"/>
          <a:cs typeface="+mn-cs"/>
        </a:defRPr>
      </a:lvl1pPr>
      <a:lvl2pPr marL="677342" algn="l" defTabSz="1354684" rtl="0" eaLnBrk="1" latinLnBrk="0" hangingPunct="1">
        <a:defRPr sz="2667" kern="1200">
          <a:solidFill>
            <a:schemeClr val="tx1"/>
          </a:solidFill>
          <a:latin typeface="+mn-lt"/>
          <a:ea typeface="+mn-ea"/>
          <a:cs typeface="+mn-cs"/>
        </a:defRPr>
      </a:lvl2pPr>
      <a:lvl3pPr marL="1354684" algn="l" defTabSz="1354684" rtl="0" eaLnBrk="1" latinLnBrk="0" hangingPunct="1">
        <a:defRPr sz="2667" kern="1200">
          <a:solidFill>
            <a:schemeClr val="tx1"/>
          </a:solidFill>
          <a:latin typeface="+mn-lt"/>
          <a:ea typeface="+mn-ea"/>
          <a:cs typeface="+mn-cs"/>
        </a:defRPr>
      </a:lvl3pPr>
      <a:lvl4pPr marL="2032025" algn="l" defTabSz="1354684" rtl="0" eaLnBrk="1" latinLnBrk="0" hangingPunct="1">
        <a:defRPr sz="2667" kern="1200">
          <a:solidFill>
            <a:schemeClr val="tx1"/>
          </a:solidFill>
          <a:latin typeface="+mn-lt"/>
          <a:ea typeface="+mn-ea"/>
          <a:cs typeface="+mn-cs"/>
        </a:defRPr>
      </a:lvl4pPr>
      <a:lvl5pPr marL="2709367" algn="l" defTabSz="1354684" rtl="0" eaLnBrk="1" latinLnBrk="0" hangingPunct="1">
        <a:defRPr sz="2667" kern="1200">
          <a:solidFill>
            <a:schemeClr val="tx1"/>
          </a:solidFill>
          <a:latin typeface="+mn-lt"/>
          <a:ea typeface="+mn-ea"/>
          <a:cs typeface="+mn-cs"/>
        </a:defRPr>
      </a:lvl5pPr>
      <a:lvl6pPr marL="3386709" algn="l" defTabSz="1354684" rtl="0" eaLnBrk="1" latinLnBrk="0" hangingPunct="1">
        <a:defRPr sz="2667" kern="1200">
          <a:solidFill>
            <a:schemeClr val="tx1"/>
          </a:solidFill>
          <a:latin typeface="+mn-lt"/>
          <a:ea typeface="+mn-ea"/>
          <a:cs typeface="+mn-cs"/>
        </a:defRPr>
      </a:lvl6pPr>
      <a:lvl7pPr marL="4064051" algn="l" defTabSz="1354684" rtl="0" eaLnBrk="1" latinLnBrk="0" hangingPunct="1">
        <a:defRPr sz="2667" kern="1200">
          <a:solidFill>
            <a:schemeClr val="tx1"/>
          </a:solidFill>
          <a:latin typeface="+mn-lt"/>
          <a:ea typeface="+mn-ea"/>
          <a:cs typeface="+mn-cs"/>
        </a:defRPr>
      </a:lvl7pPr>
      <a:lvl8pPr marL="4741393" algn="l" defTabSz="1354684" rtl="0" eaLnBrk="1" latinLnBrk="0" hangingPunct="1">
        <a:defRPr sz="2667" kern="1200">
          <a:solidFill>
            <a:schemeClr val="tx1"/>
          </a:solidFill>
          <a:latin typeface="+mn-lt"/>
          <a:ea typeface="+mn-ea"/>
          <a:cs typeface="+mn-cs"/>
        </a:defRPr>
      </a:lvl8pPr>
      <a:lvl9pPr marL="5418734" algn="l" defTabSz="1354684" rtl="0" eaLnBrk="1" latinLnBrk="0" hangingPunct="1">
        <a:defRPr sz="266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9"/>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4562" name="think-cell Slide" r:id="rId10" imgW="572" imgH="429" progId="TCLayout.ActiveDocument.1">
                  <p:embed/>
                </p:oleObj>
              </mc:Choice>
              <mc:Fallback>
                <p:oleObj name="think-cell Slide" r:id="rId10" imgW="572" imgH="429" progId="TCLayout.ActiveDocument.1">
                  <p:embed/>
                  <p:pic>
                    <p:nvPicPr>
                      <p:cNvPr id="0" name=""/>
                      <p:cNvPicPr/>
                      <p:nvPr/>
                    </p:nvPicPr>
                    <p:blipFill>
                      <a:blip r:embed="rId11"/>
                      <a:stretch>
                        <a:fillRect/>
                      </a:stretch>
                    </p:blipFill>
                    <p:spPr>
                      <a:xfrm>
                        <a:off x="1588" y="1588"/>
                        <a:ext cx="1587" cy="1587"/>
                      </a:xfrm>
                      <a:prstGeom prst="rect">
                        <a:avLst/>
                      </a:prstGeom>
                    </p:spPr>
                  </p:pic>
                </p:oleObj>
              </mc:Fallback>
            </mc:AlternateContent>
          </a:graphicData>
        </a:graphic>
      </p:graphicFrame>
      <p:sp>
        <p:nvSpPr>
          <p:cNvPr id="2" name="Holder 2"/>
          <p:cNvSpPr>
            <a:spLocks noGrp="1"/>
          </p:cNvSpPr>
          <p:nvPr>
            <p:ph type="title"/>
          </p:nvPr>
        </p:nvSpPr>
        <p:spPr>
          <a:xfrm>
            <a:off x="749293" y="2658268"/>
            <a:ext cx="13741412" cy="1092607"/>
          </a:xfrm>
          <a:prstGeom prst="rect">
            <a:avLst/>
          </a:prstGeom>
        </p:spPr>
        <p:txBody>
          <a:bodyPr wrap="square" lIns="0" tIns="0" rIns="0" bIns="0">
            <a:spAutoFit/>
          </a:bodyPr>
          <a:lstStyle>
            <a:lvl1pPr>
              <a:defRPr sz="7100" b="0" i="0">
                <a:solidFill>
                  <a:schemeClr val="bg1"/>
                </a:solidFill>
                <a:latin typeface="Graphik Light"/>
                <a:cs typeface="Graphik Light"/>
              </a:defRPr>
            </a:lvl1pPr>
          </a:lstStyle>
          <a:p>
            <a:endParaRPr lang="en-US" dirty="0"/>
          </a:p>
        </p:txBody>
      </p:sp>
      <p:sp>
        <p:nvSpPr>
          <p:cNvPr id="3" name="Holder 3"/>
          <p:cNvSpPr>
            <a:spLocks noGrp="1"/>
          </p:cNvSpPr>
          <p:nvPr>
            <p:ph type="body" idx="1"/>
          </p:nvPr>
        </p:nvSpPr>
        <p:spPr>
          <a:xfrm>
            <a:off x="749293" y="2658268"/>
            <a:ext cx="13741412" cy="276999"/>
          </a:xfrm>
          <a:prstGeom prst="rect">
            <a:avLst/>
          </a:prstGeom>
        </p:spPr>
        <p:txBody>
          <a:bodyPr wrap="square" lIns="0" tIns="0" rIns="0" bIns="0">
            <a:spAutoFit/>
          </a:bodyPr>
          <a:lstStyle>
            <a:lvl1pPr>
              <a:defRPr b="0" i="0">
                <a:solidFill>
                  <a:schemeClr val="tx1"/>
                </a:solidFill>
              </a:defRPr>
            </a:lvl1pPr>
          </a:lstStyle>
          <a:p>
            <a:endParaRPr lang="en-US" dirty="0"/>
          </a:p>
        </p:txBody>
      </p:sp>
      <p:pic>
        <p:nvPicPr>
          <p:cNvPr id="6" name="Picture 5" descr="White1.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20399"/>
            <a:ext cx="15240000" cy="465667"/>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60260" y="426315"/>
            <a:ext cx="4500500" cy="1017281"/>
          </a:xfrm>
          <a:prstGeom prst="rect">
            <a:avLst/>
          </a:prstGeom>
        </p:spPr>
      </p:pic>
    </p:spTree>
    <p:extLst>
      <p:ext uri="{BB962C8B-B14F-4D97-AF65-F5344CB8AC3E}">
        <p14:creationId xmlns:p14="http://schemas.microsoft.com/office/powerpoint/2010/main" val="190891552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Lst>
  <p:txStyles>
    <p:titleStyle>
      <a:lvl1pPr>
        <a:defRPr b="0" i="0" u="none">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scmp-rt-general-3c.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5240000" cy="10160000"/>
          </a:xfrm>
          <a:prstGeom prst="rect">
            <a:avLst/>
          </a:prstGeom>
        </p:spPr>
      </p:pic>
      <p:sp>
        <p:nvSpPr>
          <p:cNvPr id="2" name="Title Placeholder 1"/>
          <p:cNvSpPr>
            <a:spLocks noGrp="1"/>
          </p:cNvSpPr>
          <p:nvPr>
            <p:ph type="title"/>
          </p:nvPr>
        </p:nvSpPr>
        <p:spPr>
          <a:xfrm>
            <a:off x="593479" y="828924"/>
            <a:ext cx="14085193" cy="18792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3479" y="3059871"/>
            <a:ext cx="14085193" cy="60159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922000" y="9416817"/>
            <a:ext cx="3556000" cy="540926"/>
          </a:xfrm>
          <a:prstGeom prst="rect">
            <a:avLst/>
          </a:prstGeom>
        </p:spPr>
        <p:txBody>
          <a:bodyPr vert="horz" lIns="91440" tIns="45720" rIns="91440" bIns="45720" rtlCol="0" anchor="ctr"/>
          <a:lstStyle>
            <a:lvl1pPr algn="r">
              <a:defRPr sz="1778">
                <a:solidFill>
                  <a:schemeClr val="tx1">
                    <a:tint val="75000"/>
                  </a:schemeClr>
                </a:solidFill>
                <a:latin typeface="Arial"/>
                <a:cs typeface="Arial"/>
              </a:defRPr>
            </a:lvl1pPr>
          </a:lstStyle>
          <a:p>
            <a:pPr defTabSz="677342"/>
            <a:fld id="{0F520A7A-0ACC-3D42-A498-738F8913C46C}" type="slidenum">
              <a:rPr lang="en-US" smtClean="0">
                <a:solidFill>
                  <a:prstClr val="black">
                    <a:tint val="75000"/>
                  </a:prstClr>
                </a:solidFill>
              </a:rPr>
              <a:pPr defTabSz="677342"/>
              <a:t>‹#›</a:t>
            </a:fld>
            <a:endParaRPr lang="en-US" dirty="0">
              <a:solidFill>
                <a:prstClr val="black">
                  <a:tint val="75000"/>
                </a:prstClr>
              </a:solidFill>
            </a:endParaRPr>
          </a:p>
        </p:txBody>
      </p:sp>
      <p:pic>
        <p:nvPicPr>
          <p:cNvPr id="8" name="Picture 7" descr="08-Acronym-CMYK.png"/>
          <p:cNvPicPr>
            <a:picLocks noChangeAspect="1"/>
          </p:cNvPicPr>
          <p:nvPr userDrawn="1"/>
        </p:nvPicPr>
        <p:blipFill>
          <a:blip r:embed="rId10" cstate="print">
            <a:alphaModFix amt="49000"/>
            <a:extLst>
              <a:ext uri="{28A0092B-C50C-407E-A947-70E740481C1C}">
                <a14:useLocalDpi xmlns:a14="http://schemas.microsoft.com/office/drawing/2010/main" val="0"/>
              </a:ext>
            </a:extLst>
          </a:blip>
          <a:stretch>
            <a:fillRect/>
          </a:stretch>
        </p:blipFill>
        <p:spPr>
          <a:xfrm>
            <a:off x="520159" y="9223386"/>
            <a:ext cx="882898" cy="787113"/>
          </a:xfrm>
          <a:prstGeom prst="rect">
            <a:avLst/>
          </a:prstGeom>
        </p:spPr>
      </p:pic>
    </p:spTree>
    <p:extLst>
      <p:ext uri="{BB962C8B-B14F-4D97-AF65-F5344CB8AC3E}">
        <p14:creationId xmlns:p14="http://schemas.microsoft.com/office/powerpoint/2010/main" val="380178925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Lst>
  <p:txStyles>
    <p:titleStyle>
      <a:lvl1pPr algn="ctr" defTabSz="677342" rtl="0" eaLnBrk="1" latinLnBrk="0" hangingPunct="1">
        <a:spcBef>
          <a:spcPct val="0"/>
        </a:spcBef>
        <a:buNone/>
        <a:defRPr sz="4741" b="1" kern="1200">
          <a:solidFill>
            <a:srgbClr val="254061"/>
          </a:solidFill>
          <a:latin typeface="Arial"/>
          <a:ea typeface="+mj-ea"/>
          <a:cs typeface="Arial"/>
        </a:defRPr>
      </a:lvl1pPr>
    </p:titleStyle>
    <p:bodyStyle>
      <a:lvl1pPr marL="508006" indent="-508006" algn="l" defTabSz="677342" rtl="0" eaLnBrk="1" latinLnBrk="0" hangingPunct="1">
        <a:spcBef>
          <a:spcPct val="20000"/>
        </a:spcBef>
        <a:buFont typeface="Arial"/>
        <a:buChar char="•"/>
        <a:defRPr sz="4148" kern="1200">
          <a:solidFill>
            <a:schemeClr val="tx1"/>
          </a:solidFill>
          <a:latin typeface="Arial"/>
          <a:ea typeface="+mn-ea"/>
          <a:cs typeface="Arial"/>
        </a:defRPr>
      </a:lvl1pPr>
      <a:lvl2pPr marL="1100680" indent="-423339" algn="l" defTabSz="677342" rtl="0" eaLnBrk="1" latinLnBrk="0" hangingPunct="1">
        <a:spcBef>
          <a:spcPct val="20000"/>
        </a:spcBef>
        <a:buFont typeface="Arial"/>
        <a:buChar char="–"/>
        <a:defRPr sz="3556" kern="1200">
          <a:solidFill>
            <a:schemeClr val="tx1"/>
          </a:solidFill>
          <a:latin typeface="Arial"/>
          <a:ea typeface="+mn-ea"/>
          <a:cs typeface="Arial"/>
        </a:defRPr>
      </a:lvl2pPr>
      <a:lvl3pPr marL="1693355" indent="-338671" algn="l" defTabSz="677342" rtl="0" eaLnBrk="1" latinLnBrk="0" hangingPunct="1">
        <a:spcBef>
          <a:spcPct val="20000"/>
        </a:spcBef>
        <a:buFont typeface="Arial"/>
        <a:buChar char="•"/>
        <a:defRPr sz="2963" kern="1200">
          <a:solidFill>
            <a:schemeClr val="tx1"/>
          </a:solidFill>
          <a:latin typeface="Arial"/>
          <a:ea typeface="+mn-ea"/>
          <a:cs typeface="Arial"/>
        </a:defRPr>
      </a:lvl3pPr>
      <a:lvl4pPr marL="2370696" indent="-338671" algn="l" defTabSz="677342" rtl="0" eaLnBrk="1" latinLnBrk="0" hangingPunct="1">
        <a:spcBef>
          <a:spcPct val="20000"/>
        </a:spcBef>
        <a:buFont typeface="Arial"/>
        <a:buChar char="–"/>
        <a:defRPr sz="2667" kern="1200">
          <a:solidFill>
            <a:schemeClr val="tx1"/>
          </a:solidFill>
          <a:latin typeface="Arial"/>
          <a:ea typeface="+mn-ea"/>
          <a:cs typeface="Arial"/>
        </a:defRPr>
      </a:lvl4pPr>
      <a:lvl5pPr marL="3048038" indent="-338671" algn="l" defTabSz="677342" rtl="0" eaLnBrk="1" latinLnBrk="0" hangingPunct="1">
        <a:spcBef>
          <a:spcPct val="20000"/>
        </a:spcBef>
        <a:buFont typeface="Arial"/>
        <a:buChar char="»"/>
        <a:defRPr sz="2667" kern="1200">
          <a:solidFill>
            <a:schemeClr val="tx1"/>
          </a:solidFill>
          <a:latin typeface="Arial"/>
          <a:ea typeface="+mn-ea"/>
          <a:cs typeface="Arial"/>
        </a:defRPr>
      </a:lvl5pPr>
      <a:lvl6pPr marL="3725380" indent="-338671" algn="l" defTabSz="677342" rtl="0" eaLnBrk="1" latinLnBrk="0" hangingPunct="1">
        <a:spcBef>
          <a:spcPct val="20000"/>
        </a:spcBef>
        <a:buFont typeface="Arial"/>
        <a:buChar char="•"/>
        <a:defRPr sz="2963" kern="1200">
          <a:solidFill>
            <a:schemeClr val="tx1"/>
          </a:solidFill>
          <a:latin typeface="+mn-lt"/>
          <a:ea typeface="+mn-ea"/>
          <a:cs typeface="+mn-cs"/>
        </a:defRPr>
      </a:lvl6pPr>
      <a:lvl7pPr marL="4402722" indent="-338671" algn="l" defTabSz="677342" rtl="0" eaLnBrk="1" latinLnBrk="0" hangingPunct="1">
        <a:spcBef>
          <a:spcPct val="20000"/>
        </a:spcBef>
        <a:buFont typeface="Arial"/>
        <a:buChar char="•"/>
        <a:defRPr sz="2963" kern="1200">
          <a:solidFill>
            <a:schemeClr val="tx1"/>
          </a:solidFill>
          <a:latin typeface="+mn-lt"/>
          <a:ea typeface="+mn-ea"/>
          <a:cs typeface="+mn-cs"/>
        </a:defRPr>
      </a:lvl7pPr>
      <a:lvl8pPr marL="5080064" indent="-338671" algn="l" defTabSz="677342" rtl="0" eaLnBrk="1" latinLnBrk="0" hangingPunct="1">
        <a:spcBef>
          <a:spcPct val="20000"/>
        </a:spcBef>
        <a:buFont typeface="Arial"/>
        <a:buChar char="•"/>
        <a:defRPr sz="2963" kern="1200">
          <a:solidFill>
            <a:schemeClr val="tx1"/>
          </a:solidFill>
          <a:latin typeface="+mn-lt"/>
          <a:ea typeface="+mn-ea"/>
          <a:cs typeface="+mn-cs"/>
        </a:defRPr>
      </a:lvl8pPr>
      <a:lvl9pPr marL="5757405" indent="-338671" algn="l" defTabSz="677342"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342" rtl="0" eaLnBrk="1" latinLnBrk="0" hangingPunct="1">
        <a:defRPr sz="2667" kern="1200">
          <a:solidFill>
            <a:schemeClr val="tx1"/>
          </a:solidFill>
          <a:latin typeface="+mn-lt"/>
          <a:ea typeface="+mn-ea"/>
          <a:cs typeface="+mn-cs"/>
        </a:defRPr>
      </a:lvl1pPr>
      <a:lvl2pPr marL="677342" algn="l" defTabSz="677342" rtl="0" eaLnBrk="1" latinLnBrk="0" hangingPunct="1">
        <a:defRPr sz="2667" kern="1200">
          <a:solidFill>
            <a:schemeClr val="tx1"/>
          </a:solidFill>
          <a:latin typeface="+mn-lt"/>
          <a:ea typeface="+mn-ea"/>
          <a:cs typeface="+mn-cs"/>
        </a:defRPr>
      </a:lvl2pPr>
      <a:lvl3pPr marL="1354684" algn="l" defTabSz="677342" rtl="0" eaLnBrk="1" latinLnBrk="0" hangingPunct="1">
        <a:defRPr sz="2667" kern="1200">
          <a:solidFill>
            <a:schemeClr val="tx1"/>
          </a:solidFill>
          <a:latin typeface="+mn-lt"/>
          <a:ea typeface="+mn-ea"/>
          <a:cs typeface="+mn-cs"/>
        </a:defRPr>
      </a:lvl3pPr>
      <a:lvl4pPr marL="2032025" algn="l" defTabSz="677342" rtl="0" eaLnBrk="1" latinLnBrk="0" hangingPunct="1">
        <a:defRPr sz="2667" kern="1200">
          <a:solidFill>
            <a:schemeClr val="tx1"/>
          </a:solidFill>
          <a:latin typeface="+mn-lt"/>
          <a:ea typeface="+mn-ea"/>
          <a:cs typeface="+mn-cs"/>
        </a:defRPr>
      </a:lvl4pPr>
      <a:lvl5pPr marL="2709367" algn="l" defTabSz="677342" rtl="0" eaLnBrk="1" latinLnBrk="0" hangingPunct="1">
        <a:defRPr sz="2667" kern="1200">
          <a:solidFill>
            <a:schemeClr val="tx1"/>
          </a:solidFill>
          <a:latin typeface="+mn-lt"/>
          <a:ea typeface="+mn-ea"/>
          <a:cs typeface="+mn-cs"/>
        </a:defRPr>
      </a:lvl5pPr>
      <a:lvl6pPr marL="3386709" algn="l" defTabSz="677342" rtl="0" eaLnBrk="1" latinLnBrk="0" hangingPunct="1">
        <a:defRPr sz="2667" kern="1200">
          <a:solidFill>
            <a:schemeClr val="tx1"/>
          </a:solidFill>
          <a:latin typeface="+mn-lt"/>
          <a:ea typeface="+mn-ea"/>
          <a:cs typeface="+mn-cs"/>
        </a:defRPr>
      </a:lvl6pPr>
      <a:lvl7pPr marL="4064051" algn="l" defTabSz="677342" rtl="0" eaLnBrk="1" latinLnBrk="0" hangingPunct="1">
        <a:defRPr sz="2667" kern="1200">
          <a:solidFill>
            <a:schemeClr val="tx1"/>
          </a:solidFill>
          <a:latin typeface="+mn-lt"/>
          <a:ea typeface="+mn-ea"/>
          <a:cs typeface="+mn-cs"/>
        </a:defRPr>
      </a:lvl7pPr>
      <a:lvl8pPr marL="4741393" algn="l" defTabSz="677342" rtl="0" eaLnBrk="1" latinLnBrk="0" hangingPunct="1">
        <a:defRPr sz="2667" kern="1200">
          <a:solidFill>
            <a:schemeClr val="tx1"/>
          </a:solidFill>
          <a:latin typeface="+mn-lt"/>
          <a:ea typeface="+mn-ea"/>
          <a:cs typeface="+mn-cs"/>
        </a:defRPr>
      </a:lvl8pPr>
      <a:lvl9pPr marL="5418734" algn="l" defTabSz="677342" rtl="0" eaLnBrk="1" latinLnBrk="0" hangingPunct="1">
        <a:defRPr sz="26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0F2B5E"/>
            </a:gs>
            <a:gs pos="79000">
              <a:srgbClr val="050B16"/>
            </a:gs>
            <a:gs pos="18000">
              <a:srgbClr val="050B16"/>
            </a:gs>
          </a:gsLst>
          <a:lin ang="135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43000" y="903111"/>
            <a:ext cx="12954000" cy="16933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143000" y="2935111"/>
            <a:ext cx="12954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5207000" y="9256889"/>
            <a:ext cx="4826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2074" b="0">
                <a:solidFill>
                  <a:schemeClr val="tx1"/>
                </a:solidFill>
                <a:latin typeface="Arial"/>
                <a:cs typeface="Arial"/>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10922000" y="9256889"/>
            <a:ext cx="3175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2074" b="0">
                <a:solidFill>
                  <a:schemeClr val="tx1"/>
                </a:solidFill>
                <a:latin typeface="Arial"/>
                <a:cs typeface="Arial"/>
              </a:defRPr>
            </a:lvl1pPr>
          </a:lstStyle>
          <a:p>
            <a:pPr fontAlgn="base">
              <a:spcBef>
                <a:spcPct val="0"/>
              </a:spcBef>
              <a:spcAft>
                <a:spcPct val="0"/>
              </a:spcAft>
              <a:defRPr/>
            </a:pPr>
            <a:fld id="{73489157-3836-46DA-96C6-6C4AE6E07E35}"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9518497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4" r:id="rId16"/>
  </p:sldLayoutIdLst>
  <p:txStyles>
    <p:titleStyle>
      <a:lvl1pPr algn="ctr" rtl="0" eaLnBrk="0" fontAlgn="base" hangingPunct="0">
        <a:spcBef>
          <a:spcPct val="0"/>
        </a:spcBef>
        <a:spcAft>
          <a:spcPct val="0"/>
        </a:spcAft>
        <a:defRPr sz="6519">
          <a:solidFill>
            <a:schemeClr val="tx2"/>
          </a:solidFill>
          <a:latin typeface="Arial"/>
          <a:ea typeface="+mj-ea"/>
          <a:cs typeface="Arial"/>
        </a:defRPr>
      </a:lvl1pPr>
      <a:lvl2pPr algn="ctr" rtl="0" eaLnBrk="0" fontAlgn="base" hangingPunct="0">
        <a:spcBef>
          <a:spcPct val="0"/>
        </a:spcBef>
        <a:spcAft>
          <a:spcPct val="0"/>
        </a:spcAft>
        <a:defRPr sz="6519">
          <a:solidFill>
            <a:schemeClr val="tx2"/>
          </a:solidFill>
          <a:latin typeface="Times New Roman" pitchFamily="18" charset="0"/>
        </a:defRPr>
      </a:lvl2pPr>
      <a:lvl3pPr algn="ctr" rtl="0" eaLnBrk="0" fontAlgn="base" hangingPunct="0">
        <a:spcBef>
          <a:spcPct val="0"/>
        </a:spcBef>
        <a:spcAft>
          <a:spcPct val="0"/>
        </a:spcAft>
        <a:defRPr sz="6519">
          <a:solidFill>
            <a:schemeClr val="tx2"/>
          </a:solidFill>
          <a:latin typeface="Times New Roman" pitchFamily="18" charset="0"/>
        </a:defRPr>
      </a:lvl3pPr>
      <a:lvl4pPr algn="ctr" rtl="0" eaLnBrk="0" fontAlgn="base" hangingPunct="0">
        <a:spcBef>
          <a:spcPct val="0"/>
        </a:spcBef>
        <a:spcAft>
          <a:spcPct val="0"/>
        </a:spcAft>
        <a:defRPr sz="6519">
          <a:solidFill>
            <a:schemeClr val="tx2"/>
          </a:solidFill>
          <a:latin typeface="Times New Roman" pitchFamily="18" charset="0"/>
        </a:defRPr>
      </a:lvl4pPr>
      <a:lvl5pPr algn="ctr" rtl="0" eaLnBrk="0" fontAlgn="base" hangingPunct="0">
        <a:spcBef>
          <a:spcPct val="0"/>
        </a:spcBef>
        <a:spcAft>
          <a:spcPct val="0"/>
        </a:spcAft>
        <a:defRPr sz="6519">
          <a:solidFill>
            <a:schemeClr val="tx2"/>
          </a:solidFill>
          <a:latin typeface="Times New Roman" pitchFamily="18" charset="0"/>
        </a:defRPr>
      </a:lvl5pPr>
      <a:lvl6pPr marL="677342" algn="ctr" rtl="0" fontAlgn="base">
        <a:spcBef>
          <a:spcPct val="0"/>
        </a:spcBef>
        <a:spcAft>
          <a:spcPct val="0"/>
        </a:spcAft>
        <a:defRPr sz="6519">
          <a:solidFill>
            <a:schemeClr val="tx2"/>
          </a:solidFill>
          <a:latin typeface="Times New Roman" pitchFamily="18" charset="0"/>
        </a:defRPr>
      </a:lvl6pPr>
      <a:lvl7pPr marL="1354684" algn="ctr" rtl="0" fontAlgn="base">
        <a:spcBef>
          <a:spcPct val="0"/>
        </a:spcBef>
        <a:spcAft>
          <a:spcPct val="0"/>
        </a:spcAft>
        <a:defRPr sz="6519">
          <a:solidFill>
            <a:schemeClr val="tx2"/>
          </a:solidFill>
          <a:latin typeface="Times New Roman" pitchFamily="18" charset="0"/>
        </a:defRPr>
      </a:lvl7pPr>
      <a:lvl8pPr marL="2032025" algn="ctr" rtl="0" fontAlgn="base">
        <a:spcBef>
          <a:spcPct val="0"/>
        </a:spcBef>
        <a:spcAft>
          <a:spcPct val="0"/>
        </a:spcAft>
        <a:defRPr sz="6519">
          <a:solidFill>
            <a:schemeClr val="tx2"/>
          </a:solidFill>
          <a:latin typeface="Times New Roman" pitchFamily="18" charset="0"/>
        </a:defRPr>
      </a:lvl8pPr>
      <a:lvl9pPr marL="2709367" algn="ctr" rtl="0" fontAlgn="base">
        <a:spcBef>
          <a:spcPct val="0"/>
        </a:spcBef>
        <a:spcAft>
          <a:spcPct val="0"/>
        </a:spcAft>
        <a:defRPr sz="6519">
          <a:solidFill>
            <a:schemeClr val="tx2"/>
          </a:solidFill>
          <a:latin typeface="Times New Roman" pitchFamily="18" charset="0"/>
        </a:defRPr>
      </a:lvl9pPr>
    </p:titleStyle>
    <p:bodyStyle>
      <a:lvl1pPr marL="508006" indent="-508006" algn="l" rtl="0" eaLnBrk="0" fontAlgn="base" hangingPunct="0">
        <a:spcBef>
          <a:spcPct val="20000"/>
        </a:spcBef>
        <a:spcAft>
          <a:spcPct val="0"/>
        </a:spcAft>
        <a:buChar char="•"/>
        <a:defRPr sz="4741">
          <a:solidFill>
            <a:schemeClr val="tx1"/>
          </a:solidFill>
          <a:latin typeface="Arial"/>
          <a:ea typeface="+mn-ea"/>
          <a:cs typeface="Arial"/>
        </a:defRPr>
      </a:lvl1pPr>
      <a:lvl2pPr marL="1100680" indent="-423339" algn="l" rtl="0" eaLnBrk="0" fontAlgn="base" hangingPunct="0">
        <a:spcBef>
          <a:spcPct val="20000"/>
        </a:spcBef>
        <a:spcAft>
          <a:spcPct val="0"/>
        </a:spcAft>
        <a:buChar char="–"/>
        <a:defRPr sz="4148">
          <a:solidFill>
            <a:schemeClr val="tx1"/>
          </a:solidFill>
          <a:latin typeface="Arial"/>
          <a:cs typeface="Arial"/>
        </a:defRPr>
      </a:lvl2pPr>
      <a:lvl3pPr marL="1693355" indent="-338671" algn="l" rtl="0" eaLnBrk="0" fontAlgn="base" hangingPunct="0">
        <a:spcBef>
          <a:spcPct val="20000"/>
        </a:spcBef>
        <a:spcAft>
          <a:spcPct val="0"/>
        </a:spcAft>
        <a:buChar char="•"/>
        <a:defRPr sz="3556">
          <a:solidFill>
            <a:schemeClr val="tx1"/>
          </a:solidFill>
          <a:latin typeface="Arial"/>
          <a:cs typeface="Arial"/>
        </a:defRPr>
      </a:lvl3pPr>
      <a:lvl4pPr marL="2370696" indent="-338671" algn="l" rtl="0" eaLnBrk="0" fontAlgn="base" hangingPunct="0">
        <a:spcBef>
          <a:spcPct val="20000"/>
        </a:spcBef>
        <a:spcAft>
          <a:spcPct val="0"/>
        </a:spcAft>
        <a:buChar char="–"/>
        <a:defRPr sz="2963">
          <a:solidFill>
            <a:schemeClr val="tx1"/>
          </a:solidFill>
          <a:latin typeface="Arial"/>
          <a:cs typeface="Arial"/>
        </a:defRPr>
      </a:lvl4pPr>
      <a:lvl5pPr marL="3048038" indent="-338671" algn="l" rtl="0" eaLnBrk="0" fontAlgn="base" hangingPunct="0">
        <a:spcBef>
          <a:spcPct val="20000"/>
        </a:spcBef>
        <a:spcAft>
          <a:spcPct val="0"/>
        </a:spcAft>
        <a:buChar char="»"/>
        <a:defRPr sz="2963">
          <a:solidFill>
            <a:schemeClr val="tx1"/>
          </a:solidFill>
          <a:latin typeface="Arial"/>
          <a:cs typeface="Arial"/>
        </a:defRPr>
      </a:lvl5pPr>
      <a:lvl6pPr marL="3725380" indent="-338671" algn="l" rtl="0" fontAlgn="base">
        <a:spcBef>
          <a:spcPct val="20000"/>
        </a:spcBef>
        <a:spcAft>
          <a:spcPct val="0"/>
        </a:spcAft>
        <a:buChar char="»"/>
        <a:defRPr sz="2963">
          <a:solidFill>
            <a:schemeClr val="tx1"/>
          </a:solidFill>
          <a:latin typeface="+mn-lt"/>
        </a:defRPr>
      </a:lvl6pPr>
      <a:lvl7pPr marL="4402722" indent="-338671" algn="l" rtl="0" fontAlgn="base">
        <a:spcBef>
          <a:spcPct val="20000"/>
        </a:spcBef>
        <a:spcAft>
          <a:spcPct val="0"/>
        </a:spcAft>
        <a:buChar char="»"/>
        <a:defRPr sz="2963">
          <a:solidFill>
            <a:schemeClr val="tx1"/>
          </a:solidFill>
          <a:latin typeface="+mn-lt"/>
        </a:defRPr>
      </a:lvl7pPr>
      <a:lvl8pPr marL="5080064" indent="-338671" algn="l" rtl="0" fontAlgn="base">
        <a:spcBef>
          <a:spcPct val="20000"/>
        </a:spcBef>
        <a:spcAft>
          <a:spcPct val="0"/>
        </a:spcAft>
        <a:buChar char="»"/>
        <a:defRPr sz="2963">
          <a:solidFill>
            <a:schemeClr val="tx1"/>
          </a:solidFill>
          <a:latin typeface="+mn-lt"/>
        </a:defRPr>
      </a:lvl8pPr>
      <a:lvl9pPr marL="5757405" indent="-338671" algn="l" rtl="0" fontAlgn="base">
        <a:spcBef>
          <a:spcPct val="20000"/>
        </a:spcBef>
        <a:spcAft>
          <a:spcPct val="0"/>
        </a:spcAft>
        <a:buChar char="»"/>
        <a:defRPr sz="2963">
          <a:solidFill>
            <a:schemeClr val="tx1"/>
          </a:solidFill>
          <a:latin typeface="+mn-lt"/>
        </a:defRPr>
      </a:lvl9pPr>
    </p:bodyStyle>
    <p:otherStyle>
      <a:defPPr>
        <a:defRPr lang="en-US"/>
      </a:defPPr>
      <a:lvl1pPr marL="0" algn="l" defTabSz="1354684" rtl="0" eaLnBrk="1" latinLnBrk="0" hangingPunct="1">
        <a:defRPr sz="2667" kern="1200">
          <a:solidFill>
            <a:schemeClr val="tx1"/>
          </a:solidFill>
          <a:latin typeface="+mn-lt"/>
          <a:ea typeface="+mn-ea"/>
          <a:cs typeface="+mn-cs"/>
        </a:defRPr>
      </a:lvl1pPr>
      <a:lvl2pPr marL="677342" algn="l" defTabSz="1354684" rtl="0" eaLnBrk="1" latinLnBrk="0" hangingPunct="1">
        <a:defRPr sz="2667" kern="1200">
          <a:solidFill>
            <a:schemeClr val="tx1"/>
          </a:solidFill>
          <a:latin typeface="+mn-lt"/>
          <a:ea typeface="+mn-ea"/>
          <a:cs typeface="+mn-cs"/>
        </a:defRPr>
      </a:lvl2pPr>
      <a:lvl3pPr marL="1354684" algn="l" defTabSz="1354684" rtl="0" eaLnBrk="1" latinLnBrk="0" hangingPunct="1">
        <a:defRPr sz="2667" kern="1200">
          <a:solidFill>
            <a:schemeClr val="tx1"/>
          </a:solidFill>
          <a:latin typeface="+mn-lt"/>
          <a:ea typeface="+mn-ea"/>
          <a:cs typeface="+mn-cs"/>
        </a:defRPr>
      </a:lvl3pPr>
      <a:lvl4pPr marL="2032025" algn="l" defTabSz="1354684" rtl="0" eaLnBrk="1" latinLnBrk="0" hangingPunct="1">
        <a:defRPr sz="2667" kern="1200">
          <a:solidFill>
            <a:schemeClr val="tx1"/>
          </a:solidFill>
          <a:latin typeface="+mn-lt"/>
          <a:ea typeface="+mn-ea"/>
          <a:cs typeface="+mn-cs"/>
        </a:defRPr>
      </a:lvl4pPr>
      <a:lvl5pPr marL="2709367" algn="l" defTabSz="1354684" rtl="0" eaLnBrk="1" latinLnBrk="0" hangingPunct="1">
        <a:defRPr sz="2667" kern="1200">
          <a:solidFill>
            <a:schemeClr val="tx1"/>
          </a:solidFill>
          <a:latin typeface="+mn-lt"/>
          <a:ea typeface="+mn-ea"/>
          <a:cs typeface="+mn-cs"/>
        </a:defRPr>
      </a:lvl5pPr>
      <a:lvl6pPr marL="3386709" algn="l" defTabSz="1354684" rtl="0" eaLnBrk="1" latinLnBrk="0" hangingPunct="1">
        <a:defRPr sz="2667" kern="1200">
          <a:solidFill>
            <a:schemeClr val="tx1"/>
          </a:solidFill>
          <a:latin typeface="+mn-lt"/>
          <a:ea typeface="+mn-ea"/>
          <a:cs typeface="+mn-cs"/>
        </a:defRPr>
      </a:lvl6pPr>
      <a:lvl7pPr marL="4064051" algn="l" defTabSz="1354684" rtl="0" eaLnBrk="1" latinLnBrk="0" hangingPunct="1">
        <a:defRPr sz="2667" kern="1200">
          <a:solidFill>
            <a:schemeClr val="tx1"/>
          </a:solidFill>
          <a:latin typeface="+mn-lt"/>
          <a:ea typeface="+mn-ea"/>
          <a:cs typeface="+mn-cs"/>
        </a:defRPr>
      </a:lvl7pPr>
      <a:lvl8pPr marL="4741393" algn="l" defTabSz="1354684" rtl="0" eaLnBrk="1" latinLnBrk="0" hangingPunct="1">
        <a:defRPr sz="2667" kern="1200">
          <a:solidFill>
            <a:schemeClr val="tx1"/>
          </a:solidFill>
          <a:latin typeface="+mn-lt"/>
          <a:ea typeface="+mn-ea"/>
          <a:cs typeface="+mn-cs"/>
        </a:defRPr>
      </a:lvl8pPr>
      <a:lvl9pPr marL="5418734" algn="l" defTabSz="1354684" rtl="0" eaLnBrk="1" latinLnBrk="0" hangingPunct="1">
        <a:defRPr sz="26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9"/>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9445" name="think-cell Slide" r:id="rId10" imgW="572" imgH="429" progId="TCLayout.ActiveDocument.1">
                  <p:embed/>
                </p:oleObj>
              </mc:Choice>
              <mc:Fallback>
                <p:oleObj name="think-cell Slide" r:id="rId10" imgW="572" imgH="429" progId="TCLayout.ActiveDocument.1">
                  <p:embed/>
                  <p:pic>
                    <p:nvPicPr>
                      <p:cNvPr id="0" name=""/>
                      <p:cNvPicPr/>
                      <p:nvPr/>
                    </p:nvPicPr>
                    <p:blipFill>
                      <a:blip r:embed="rId11"/>
                      <a:stretch>
                        <a:fillRect/>
                      </a:stretch>
                    </p:blipFill>
                    <p:spPr>
                      <a:xfrm>
                        <a:off x="1588" y="1589"/>
                        <a:ext cx="1587" cy="1587"/>
                      </a:xfrm>
                      <a:prstGeom prst="rect">
                        <a:avLst/>
                      </a:prstGeom>
                    </p:spPr>
                  </p:pic>
                </p:oleObj>
              </mc:Fallback>
            </mc:AlternateContent>
          </a:graphicData>
        </a:graphic>
      </p:graphicFrame>
      <p:sp>
        <p:nvSpPr>
          <p:cNvPr id="2" name="Holder 2"/>
          <p:cNvSpPr>
            <a:spLocks noGrp="1"/>
          </p:cNvSpPr>
          <p:nvPr>
            <p:ph type="title"/>
          </p:nvPr>
        </p:nvSpPr>
        <p:spPr>
          <a:xfrm>
            <a:off x="749294" y="2658269"/>
            <a:ext cx="13741412" cy="1092607"/>
          </a:xfrm>
          <a:prstGeom prst="rect">
            <a:avLst/>
          </a:prstGeom>
        </p:spPr>
        <p:txBody>
          <a:bodyPr wrap="square" lIns="0" tIns="0" rIns="0" bIns="0">
            <a:spAutoFit/>
          </a:bodyPr>
          <a:lstStyle>
            <a:lvl1pPr>
              <a:defRPr sz="7100" b="0" i="0">
                <a:solidFill>
                  <a:schemeClr val="bg1"/>
                </a:solidFill>
                <a:latin typeface="Graphik Light"/>
                <a:cs typeface="Graphik Light"/>
              </a:defRPr>
            </a:lvl1pPr>
          </a:lstStyle>
          <a:p>
            <a:endParaRPr lang="en-US" dirty="0"/>
          </a:p>
        </p:txBody>
      </p:sp>
      <p:sp>
        <p:nvSpPr>
          <p:cNvPr id="3" name="Holder 3"/>
          <p:cNvSpPr>
            <a:spLocks noGrp="1"/>
          </p:cNvSpPr>
          <p:nvPr>
            <p:ph type="body" idx="1"/>
          </p:nvPr>
        </p:nvSpPr>
        <p:spPr>
          <a:xfrm>
            <a:off x="749294" y="2658269"/>
            <a:ext cx="13741412" cy="276999"/>
          </a:xfrm>
          <a:prstGeom prst="rect">
            <a:avLst/>
          </a:prstGeom>
        </p:spPr>
        <p:txBody>
          <a:bodyPr wrap="square" lIns="0" tIns="0" rIns="0" bIns="0">
            <a:spAutoFit/>
          </a:bodyPr>
          <a:lstStyle>
            <a:lvl1pPr>
              <a:defRPr b="0" i="0">
                <a:solidFill>
                  <a:schemeClr val="tx1"/>
                </a:solidFill>
              </a:defRPr>
            </a:lvl1pPr>
          </a:lstStyle>
          <a:p>
            <a:endParaRPr lang="en-US" dirty="0"/>
          </a:p>
        </p:txBody>
      </p:sp>
      <p:pic>
        <p:nvPicPr>
          <p:cNvPr id="6" name="Picture 5" descr="White1.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20401"/>
            <a:ext cx="15240000" cy="465667"/>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60260" y="426317"/>
            <a:ext cx="4500500" cy="1017281"/>
          </a:xfrm>
          <a:prstGeom prst="rect">
            <a:avLst/>
          </a:prstGeom>
        </p:spPr>
      </p:pic>
    </p:spTree>
    <p:extLst>
      <p:ext uri="{BB962C8B-B14F-4D97-AF65-F5344CB8AC3E}">
        <p14:creationId xmlns:p14="http://schemas.microsoft.com/office/powerpoint/2010/main" val="23556106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defRPr b="0" i="0" u="none">
          <a:latin typeface="+mj-lt"/>
          <a:ea typeface="+mj-ea"/>
          <a:cs typeface="+mj-cs"/>
        </a:defRPr>
      </a:lvl1pPr>
    </p:titleStyle>
    <p:bodyStyle>
      <a:lvl1pPr marL="0">
        <a:defRPr>
          <a:latin typeface="+mn-lt"/>
          <a:ea typeface="+mn-ea"/>
          <a:cs typeface="+mn-cs"/>
        </a:defRPr>
      </a:lvl1pPr>
      <a:lvl2pPr marL="406405">
        <a:defRPr>
          <a:latin typeface="+mn-lt"/>
          <a:ea typeface="+mn-ea"/>
          <a:cs typeface="+mn-cs"/>
        </a:defRPr>
      </a:lvl2pPr>
      <a:lvl3pPr marL="812810">
        <a:defRPr>
          <a:latin typeface="+mn-lt"/>
          <a:ea typeface="+mn-ea"/>
          <a:cs typeface="+mn-cs"/>
        </a:defRPr>
      </a:lvl3pPr>
      <a:lvl4pPr marL="1219215">
        <a:defRPr>
          <a:latin typeface="+mn-lt"/>
          <a:ea typeface="+mn-ea"/>
          <a:cs typeface="+mn-cs"/>
        </a:defRPr>
      </a:lvl4pPr>
      <a:lvl5pPr marL="1625620">
        <a:defRPr>
          <a:latin typeface="+mn-lt"/>
          <a:ea typeface="+mn-ea"/>
          <a:cs typeface="+mn-cs"/>
        </a:defRPr>
      </a:lvl5pPr>
      <a:lvl6pPr marL="2032025">
        <a:defRPr>
          <a:latin typeface="+mn-lt"/>
          <a:ea typeface="+mn-ea"/>
          <a:cs typeface="+mn-cs"/>
        </a:defRPr>
      </a:lvl6pPr>
      <a:lvl7pPr marL="2438430">
        <a:defRPr>
          <a:latin typeface="+mn-lt"/>
          <a:ea typeface="+mn-ea"/>
          <a:cs typeface="+mn-cs"/>
        </a:defRPr>
      </a:lvl7pPr>
      <a:lvl8pPr marL="2844836">
        <a:defRPr>
          <a:latin typeface="+mn-lt"/>
          <a:ea typeface="+mn-ea"/>
          <a:cs typeface="+mn-cs"/>
        </a:defRPr>
      </a:lvl8pPr>
      <a:lvl9pPr marL="3251241">
        <a:defRPr>
          <a:latin typeface="+mn-lt"/>
          <a:ea typeface="+mn-ea"/>
          <a:cs typeface="+mn-cs"/>
        </a:defRPr>
      </a:lvl9pPr>
    </p:bodyStyle>
    <p:otherStyle>
      <a:lvl1pPr marL="0">
        <a:defRPr>
          <a:latin typeface="+mn-lt"/>
          <a:ea typeface="+mn-ea"/>
          <a:cs typeface="+mn-cs"/>
        </a:defRPr>
      </a:lvl1pPr>
      <a:lvl2pPr marL="406405">
        <a:defRPr>
          <a:latin typeface="+mn-lt"/>
          <a:ea typeface="+mn-ea"/>
          <a:cs typeface="+mn-cs"/>
        </a:defRPr>
      </a:lvl2pPr>
      <a:lvl3pPr marL="812810">
        <a:defRPr>
          <a:latin typeface="+mn-lt"/>
          <a:ea typeface="+mn-ea"/>
          <a:cs typeface="+mn-cs"/>
        </a:defRPr>
      </a:lvl3pPr>
      <a:lvl4pPr marL="1219215">
        <a:defRPr>
          <a:latin typeface="+mn-lt"/>
          <a:ea typeface="+mn-ea"/>
          <a:cs typeface="+mn-cs"/>
        </a:defRPr>
      </a:lvl4pPr>
      <a:lvl5pPr marL="1625620">
        <a:defRPr>
          <a:latin typeface="+mn-lt"/>
          <a:ea typeface="+mn-ea"/>
          <a:cs typeface="+mn-cs"/>
        </a:defRPr>
      </a:lvl5pPr>
      <a:lvl6pPr marL="2032025">
        <a:defRPr>
          <a:latin typeface="+mn-lt"/>
          <a:ea typeface="+mn-ea"/>
          <a:cs typeface="+mn-cs"/>
        </a:defRPr>
      </a:lvl6pPr>
      <a:lvl7pPr marL="2438430">
        <a:defRPr>
          <a:latin typeface="+mn-lt"/>
          <a:ea typeface="+mn-ea"/>
          <a:cs typeface="+mn-cs"/>
        </a:defRPr>
      </a:lvl7pPr>
      <a:lvl8pPr marL="2844836">
        <a:defRPr>
          <a:latin typeface="+mn-lt"/>
          <a:ea typeface="+mn-ea"/>
          <a:cs typeface="+mn-cs"/>
        </a:defRPr>
      </a:lvl8pPr>
      <a:lvl9pPr marL="325124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0F2B5E"/>
            </a:gs>
            <a:gs pos="79000">
              <a:srgbClr val="050B16"/>
            </a:gs>
            <a:gs pos="18000">
              <a:srgbClr val="050B16"/>
            </a:gs>
          </a:gsLst>
          <a:lin ang="135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43000" y="903111"/>
            <a:ext cx="12954000" cy="16933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143000" y="2935111"/>
            <a:ext cx="12954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5207000" y="9256889"/>
            <a:ext cx="4826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2074" b="0">
                <a:solidFill>
                  <a:schemeClr val="tx1"/>
                </a:solidFill>
                <a:latin typeface="Arial"/>
                <a:cs typeface="Arial"/>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10922000" y="9256889"/>
            <a:ext cx="3175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2074" b="0">
                <a:solidFill>
                  <a:schemeClr val="tx1"/>
                </a:solidFill>
                <a:latin typeface="Arial"/>
                <a:cs typeface="Arial"/>
              </a:defRPr>
            </a:lvl1pPr>
          </a:lstStyle>
          <a:p>
            <a:pPr fontAlgn="base">
              <a:spcBef>
                <a:spcPct val="0"/>
              </a:spcBef>
              <a:spcAft>
                <a:spcPct val="0"/>
              </a:spcAft>
              <a:defRPr/>
            </a:pPr>
            <a:fld id="{73489157-3836-46DA-96C6-6C4AE6E07E35}"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46166028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9" r:id="rId16"/>
  </p:sldLayoutIdLst>
  <p:txStyles>
    <p:titleStyle>
      <a:lvl1pPr algn="ctr" rtl="0" eaLnBrk="0" fontAlgn="base" hangingPunct="0">
        <a:spcBef>
          <a:spcPct val="0"/>
        </a:spcBef>
        <a:spcAft>
          <a:spcPct val="0"/>
        </a:spcAft>
        <a:defRPr sz="6519">
          <a:solidFill>
            <a:schemeClr val="tx2"/>
          </a:solidFill>
          <a:latin typeface="Arial"/>
          <a:ea typeface="+mj-ea"/>
          <a:cs typeface="Arial"/>
        </a:defRPr>
      </a:lvl1pPr>
      <a:lvl2pPr algn="ctr" rtl="0" eaLnBrk="0" fontAlgn="base" hangingPunct="0">
        <a:spcBef>
          <a:spcPct val="0"/>
        </a:spcBef>
        <a:spcAft>
          <a:spcPct val="0"/>
        </a:spcAft>
        <a:defRPr sz="6519">
          <a:solidFill>
            <a:schemeClr val="tx2"/>
          </a:solidFill>
          <a:latin typeface="Times New Roman" pitchFamily="18" charset="0"/>
        </a:defRPr>
      </a:lvl2pPr>
      <a:lvl3pPr algn="ctr" rtl="0" eaLnBrk="0" fontAlgn="base" hangingPunct="0">
        <a:spcBef>
          <a:spcPct val="0"/>
        </a:spcBef>
        <a:spcAft>
          <a:spcPct val="0"/>
        </a:spcAft>
        <a:defRPr sz="6519">
          <a:solidFill>
            <a:schemeClr val="tx2"/>
          </a:solidFill>
          <a:latin typeface="Times New Roman" pitchFamily="18" charset="0"/>
        </a:defRPr>
      </a:lvl3pPr>
      <a:lvl4pPr algn="ctr" rtl="0" eaLnBrk="0" fontAlgn="base" hangingPunct="0">
        <a:spcBef>
          <a:spcPct val="0"/>
        </a:spcBef>
        <a:spcAft>
          <a:spcPct val="0"/>
        </a:spcAft>
        <a:defRPr sz="6519">
          <a:solidFill>
            <a:schemeClr val="tx2"/>
          </a:solidFill>
          <a:latin typeface="Times New Roman" pitchFamily="18" charset="0"/>
        </a:defRPr>
      </a:lvl4pPr>
      <a:lvl5pPr algn="ctr" rtl="0" eaLnBrk="0" fontAlgn="base" hangingPunct="0">
        <a:spcBef>
          <a:spcPct val="0"/>
        </a:spcBef>
        <a:spcAft>
          <a:spcPct val="0"/>
        </a:spcAft>
        <a:defRPr sz="6519">
          <a:solidFill>
            <a:schemeClr val="tx2"/>
          </a:solidFill>
          <a:latin typeface="Times New Roman" pitchFamily="18" charset="0"/>
        </a:defRPr>
      </a:lvl5pPr>
      <a:lvl6pPr marL="677342" algn="ctr" rtl="0" fontAlgn="base">
        <a:spcBef>
          <a:spcPct val="0"/>
        </a:spcBef>
        <a:spcAft>
          <a:spcPct val="0"/>
        </a:spcAft>
        <a:defRPr sz="6519">
          <a:solidFill>
            <a:schemeClr val="tx2"/>
          </a:solidFill>
          <a:latin typeface="Times New Roman" pitchFamily="18" charset="0"/>
        </a:defRPr>
      </a:lvl6pPr>
      <a:lvl7pPr marL="1354684" algn="ctr" rtl="0" fontAlgn="base">
        <a:spcBef>
          <a:spcPct val="0"/>
        </a:spcBef>
        <a:spcAft>
          <a:spcPct val="0"/>
        </a:spcAft>
        <a:defRPr sz="6519">
          <a:solidFill>
            <a:schemeClr val="tx2"/>
          </a:solidFill>
          <a:latin typeface="Times New Roman" pitchFamily="18" charset="0"/>
        </a:defRPr>
      </a:lvl7pPr>
      <a:lvl8pPr marL="2032025" algn="ctr" rtl="0" fontAlgn="base">
        <a:spcBef>
          <a:spcPct val="0"/>
        </a:spcBef>
        <a:spcAft>
          <a:spcPct val="0"/>
        </a:spcAft>
        <a:defRPr sz="6519">
          <a:solidFill>
            <a:schemeClr val="tx2"/>
          </a:solidFill>
          <a:latin typeface="Times New Roman" pitchFamily="18" charset="0"/>
        </a:defRPr>
      </a:lvl8pPr>
      <a:lvl9pPr marL="2709367" algn="ctr" rtl="0" fontAlgn="base">
        <a:spcBef>
          <a:spcPct val="0"/>
        </a:spcBef>
        <a:spcAft>
          <a:spcPct val="0"/>
        </a:spcAft>
        <a:defRPr sz="6519">
          <a:solidFill>
            <a:schemeClr val="tx2"/>
          </a:solidFill>
          <a:latin typeface="Times New Roman" pitchFamily="18" charset="0"/>
        </a:defRPr>
      </a:lvl9pPr>
    </p:titleStyle>
    <p:bodyStyle>
      <a:lvl1pPr marL="508006" indent="-508006" algn="l" rtl="0" eaLnBrk="0" fontAlgn="base" hangingPunct="0">
        <a:spcBef>
          <a:spcPct val="20000"/>
        </a:spcBef>
        <a:spcAft>
          <a:spcPct val="0"/>
        </a:spcAft>
        <a:buChar char="•"/>
        <a:defRPr sz="4741">
          <a:solidFill>
            <a:schemeClr val="tx1"/>
          </a:solidFill>
          <a:latin typeface="Arial"/>
          <a:ea typeface="+mn-ea"/>
          <a:cs typeface="Arial"/>
        </a:defRPr>
      </a:lvl1pPr>
      <a:lvl2pPr marL="1100680" indent="-423339" algn="l" rtl="0" eaLnBrk="0" fontAlgn="base" hangingPunct="0">
        <a:spcBef>
          <a:spcPct val="20000"/>
        </a:spcBef>
        <a:spcAft>
          <a:spcPct val="0"/>
        </a:spcAft>
        <a:buChar char="–"/>
        <a:defRPr sz="4148">
          <a:solidFill>
            <a:schemeClr val="tx1"/>
          </a:solidFill>
          <a:latin typeface="Arial"/>
          <a:cs typeface="Arial"/>
        </a:defRPr>
      </a:lvl2pPr>
      <a:lvl3pPr marL="1693355" indent="-338671" algn="l" rtl="0" eaLnBrk="0" fontAlgn="base" hangingPunct="0">
        <a:spcBef>
          <a:spcPct val="20000"/>
        </a:spcBef>
        <a:spcAft>
          <a:spcPct val="0"/>
        </a:spcAft>
        <a:buChar char="•"/>
        <a:defRPr sz="3556">
          <a:solidFill>
            <a:schemeClr val="tx1"/>
          </a:solidFill>
          <a:latin typeface="Arial"/>
          <a:cs typeface="Arial"/>
        </a:defRPr>
      </a:lvl3pPr>
      <a:lvl4pPr marL="2370696" indent="-338671" algn="l" rtl="0" eaLnBrk="0" fontAlgn="base" hangingPunct="0">
        <a:spcBef>
          <a:spcPct val="20000"/>
        </a:spcBef>
        <a:spcAft>
          <a:spcPct val="0"/>
        </a:spcAft>
        <a:buChar char="–"/>
        <a:defRPr sz="2963">
          <a:solidFill>
            <a:schemeClr val="tx1"/>
          </a:solidFill>
          <a:latin typeface="Arial"/>
          <a:cs typeface="Arial"/>
        </a:defRPr>
      </a:lvl4pPr>
      <a:lvl5pPr marL="3048038" indent="-338671" algn="l" rtl="0" eaLnBrk="0" fontAlgn="base" hangingPunct="0">
        <a:spcBef>
          <a:spcPct val="20000"/>
        </a:spcBef>
        <a:spcAft>
          <a:spcPct val="0"/>
        </a:spcAft>
        <a:buChar char="»"/>
        <a:defRPr sz="2963">
          <a:solidFill>
            <a:schemeClr val="tx1"/>
          </a:solidFill>
          <a:latin typeface="Arial"/>
          <a:cs typeface="Arial"/>
        </a:defRPr>
      </a:lvl5pPr>
      <a:lvl6pPr marL="3725380" indent="-338671" algn="l" rtl="0" fontAlgn="base">
        <a:spcBef>
          <a:spcPct val="20000"/>
        </a:spcBef>
        <a:spcAft>
          <a:spcPct val="0"/>
        </a:spcAft>
        <a:buChar char="»"/>
        <a:defRPr sz="2963">
          <a:solidFill>
            <a:schemeClr val="tx1"/>
          </a:solidFill>
          <a:latin typeface="+mn-lt"/>
        </a:defRPr>
      </a:lvl6pPr>
      <a:lvl7pPr marL="4402722" indent="-338671" algn="l" rtl="0" fontAlgn="base">
        <a:spcBef>
          <a:spcPct val="20000"/>
        </a:spcBef>
        <a:spcAft>
          <a:spcPct val="0"/>
        </a:spcAft>
        <a:buChar char="»"/>
        <a:defRPr sz="2963">
          <a:solidFill>
            <a:schemeClr val="tx1"/>
          </a:solidFill>
          <a:latin typeface="+mn-lt"/>
        </a:defRPr>
      </a:lvl7pPr>
      <a:lvl8pPr marL="5080064" indent="-338671" algn="l" rtl="0" fontAlgn="base">
        <a:spcBef>
          <a:spcPct val="20000"/>
        </a:spcBef>
        <a:spcAft>
          <a:spcPct val="0"/>
        </a:spcAft>
        <a:buChar char="»"/>
        <a:defRPr sz="2963">
          <a:solidFill>
            <a:schemeClr val="tx1"/>
          </a:solidFill>
          <a:latin typeface="+mn-lt"/>
        </a:defRPr>
      </a:lvl8pPr>
      <a:lvl9pPr marL="5757405" indent="-338671" algn="l" rtl="0" fontAlgn="base">
        <a:spcBef>
          <a:spcPct val="20000"/>
        </a:spcBef>
        <a:spcAft>
          <a:spcPct val="0"/>
        </a:spcAft>
        <a:buChar char="»"/>
        <a:defRPr sz="2963">
          <a:solidFill>
            <a:schemeClr val="tx1"/>
          </a:solidFill>
          <a:latin typeface="+mn-lt"/>
        </a:defRPr>
      </a:lvl9pPr>
    </p:bodyStyle>
    <p:otherStyle>
      <a:defPPr>
        <a:defRPr lang="en-US"/>
      </a:defPPr>
      <a:lvl1pPr marL="0" algn="l" defTabSz="1354684" rtl="0" eaLnBrk="1" latinLnBrk="0" hangingPunct="1">
        <a:defRPr sz="2667" kern="1200">
          <a:solidFill>
            <a:schemeClr val="tx1"/>
          </a:solidFill>
          <a:latin typeface="+mn-lt"/>
          <a:ea typeface="+mn-ea"/>
          <a:cs typeface="+mn-cs"/>
        </a:defRPr>
      </a:lvl1pPr>
      <a:lvl2pPr marL="677342" algn="l" defTabSz="1354684" rtl="0" eaLnBrk="1" latinLnBrk="0" hangingPunct="1">
        <a:defRPr sz="2667" kern="1200">
          <a:solidFill>
            <a:schemeClr val="tx1"/>
          </a:solidFill>
          <a:latin typeface="+mn-lt"/>
          <a:ea typeface="+mn-ea"/>
          <a:cs typeface="+mn-cs"/>
        </a:defRPr>
      </a:lvl2pPr>
      <a:lvl3pPr marL="1354684" algn="l" defTabSz="1354684" rtl="0" eaLnBrk="1" latinLnBrk="0" hangingPunct="1">
        <a:defRPr sz="2667" kern="1200">
          <a:solidFill>
            <a:schemeClr val="tx1"/>
          </a:solidFill>
          <a:latin typeface="+mn-lt"/>
          <a:ea typeface="+mn-ea"/>
          <a:cs typeface="+mn-cs"/>
        </a:defRPr>
      </a:lvl3pPr>
      <a:lvl4pPr marL="2032025" algn="l" defTabSz="1354684" rtl="0" eaLnBrk="1" latinLnBrk="0" hangingPunct="1">
        <a:defRPr sz="2667" kern="1200">
          <a:solidFill>
            <a:schemeClr val="tx1"/>
          </a:solidFill>
          <a:latin typeface="+mn-lt"/>
          <a:ea typeface="+mn-ea"/>
          <a:cs typeface="+mn-cs"/>
        </a:defRPr>
      </a:lvl4pPr>
      <a:lvl5pPr marL="2709367" algn="l" defTabSz="1354684" rtl="0" eaLnBrk="1" latinLnBrk="0" hangingPunct="1">
        <a:defRPr sz="2667" kern="1200">
          <a:solidFill>
            <a:schemeClr val="tx1"/>
          </a:solidFill>
          <a:latin typeface="+mn-lt"/>
          <a:ea typeface="+mn-ea"/>
          <a:cs typeface="+mn-cs"/>
        </a:defRPr>
      </a:lvl5pPr>
      <a:lvl6pPr marL="3386709" algn="l" defTabSz="1354684" rtl="0" eaLnBrk="1" latinLnBrk="0" hangingPunct="1">
        <a:defRPr sz="2667" kern="1200">
          <a:solidFill>
            <a:schemeClr val="tx1"/>
          </a:solidFill>
          <a:latin typeface="+mn-lt"/>
          <a:ea typeface="+mn-ea"/>
          <a:cs typeface="+mn-cs"/>
        </a:defRPr>
      </a:lvl6pPr>
      <a:lvl7pPr marL="4064051" algn="l" defTabSz="1354684" rtl="0" eaLnBrk="1" latinLnBrk="0" hangingPunct="1">
        <a:defRPr sz="2667" kern="1200">
          <a:solidFill>
            <a:schemeClr val="tx1"/>
          </a:solidFill>
          <a:latin typeface="+mn-lt"/>
          <a:ea typeface="+mn-ea"/>
          <a:cs typeface="+mn-cs"/>
        </a:defRPr>
      </a:lvl7pPr>
      <a:lvl8pPr marL="4741393" algn="l" defTabSz="1354684" rtl="0" eaLnBrk="1" latinLnBrk="0" hangingPunct="1">
        <a:defRPr sz="2667" kern="1200">
          <a:solidFill>
            <a:schemeClr val="tx1"/>
          </a:solidFill>
          <a:latin typeface="+mn-lt"/>
          <a:ea typeface="+mn-ea"/>
          <a:cs typeface="+mn-cs"/>
        </a:defRPr>
      </a:lvl8pPr>
      <a:lvl9pPr marL="5418734" algn="l" defTabSz="1354684" rtl="0" eaLnBrk="1" latinLnBrk="0" hangingPunct="1">
        <a:defRPr sz="26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0F2B5E"/>
            </a:gs>
            <a:gs pos="79000">
              <a:srgbClr val="050B16"/>
            </a:gs>
            <a:gs pos="18000">
              <a:srgbClr val="050B16"/>
            </a:gs>
          </a:gsLst>
          <a:lin ang="135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43000" y="903111"/>
            <a:ext cx="12954000" cy="16933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143000" y="2935111"/>
            <a:ext cx="12954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5207000" y="9256889"/>
            <a:ext cx="4826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2074" b="0">
                <a:solidFill>
                  <a:schemeClr val="tx1"/>
                </a:solidFill>
                <a:latin typeface="Arial"/>
                <a:cs typeface="Arial"/>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10922000" y="9256889"/>
            <a:ext cx="3175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2074" b="0">
                <a:solidFill>
                  <a:schemeClr val="tx1"/>
                </a:solidFill>
                <a:latin typeface="Arial"/>
                <a:cs typeface="Arial"/>
              </a:defRPr>
            </a:lvl1pPr>
          </a:lstStyle>
          <a:p>
            <a:pPr fontAlgn="base">
              <a:spcBef>
                <a:spcPct val="0"/>
              </a:spcBef>
              <a:spcAft>
                <a:spcPct val="0"/>
              </a:spcAft>
              <a:defRPr/>
            </a:pPr>
            <a:fld id="{73489157-3836-46DA-96C6-6C4AE6E07E35}"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4270595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7" r:id="rId16"/>
  </p:sldLayoutIdLst>
  <p:txStyles>
    <p:titleStyle>
      <a:lvl1pPr algn="ctr" rtl="0" eaLnBrk="0" fontAlgn="base" hangingPunct="0">
        <a:spcBef>
          <a:spcPct val="0"/>
        </a:spcBef>
        <a:spcAft>
          <a:spcPct val="0"/>
        </a:spcAft>
        <a:defRPr sz="6519">
          <a:solidFill>
            <a:schemeClr val="tx2"/>
          </a:solidFill>
          <a:latin typeface="Arial"/>
          <a:ea typeface="+mj-ea"/>
          <a:cs typeface="Arial"/>
        </a:defRPr>
      </a:lvl1pPr>
      <a:lvl2pPr algn="ctr" rtl="0" eaLnBrk="0" fontAlgn="base" hangingPunct="0">
        <a:spcBef>
          <a:spcPct val="0"/>
        </a:spcBef>
        <a:spcAft>
          <a:spcPct val="0"/>
        </a:spcAft>
        <a:defRPr sz="6519">
          <a:solidFill>
            <a:schemeClr val="tx2"/>
          </a:solidFill>
          <a:latin typeface="Times New Roman" pitchFamily="18" charset="0"/>
        </a:defRPr>
      </a:lvl2pPr>
      <a:lvl3pPr algn="ctr" rtl="0" eaLnBrk="0" fontAlgn="base" hangingPunct="0">
        <a:spcBef>
          <a:spcPct val="0"/>
        </a:spcBef>
        <a:spcAft>
          <a:spcPct val="0"/>
        </a:spcAft>
        <a:defRPr sz="6519">
          <a:solidFill>
            <a:schemeClr val="tx2"/>
          </a:solidFill>
          <a:latin typeface="Times New Roman" pitchFamily="18" charset="0"/>
        </a:defRPr>
      </a:lvl3pPr>
      <a:lvl4pPr algn="ctr" rtl="0" eaLnBrk="0" fontAlgn="base" hangingPunct="0">
        <a:spcBef>
          <a:spcPct val="0"/>
        </a:spcBef>
        <a:spcAft>
          <a:spcPct val="0"/>
        </a:spcAft>
        <a:defRPr sz="6519">
          <a:solidFill>
            <a:schemeClr val="tx2"/>
          </a:solidFill>
          <a:latin typeface="Times New Roman" pitchFamily="18" charset="0"/>
        </a:defRPr>
      </a:lvl4pPr>
      <a:lvl5pPr algn="ctr" rtl="0" eaLnBrk="0" fontAlgn="base" hangingPunct="0">
        <a:spcBef>
          <a:spcPct val="0"/>
        </a:spcBef>
        <a:spcAft>
          <a:spcPct val="0"/>
        </a:spcAft>
        <a:defRPr sz="6519">
          <a:solidFill>
            <a:schemeClr val="tx2"/>
          </a:solidFill>
          <a:latin typeface="Times New Roman" pitchFamily="18" charset="0"/>
        </a:defRPr>
      </a:lvl5pPr>
      <a:lvl6pPr marL="677342" algn="ctr" rtl="0" fontAlgn="base">
        <a:spcBef>
          <a:spcPct val="0"/>
        </a:spcBef>
        <a:spcAft>
          <a:spcPct val="0"/>
        </a:spcAft>
        <a:defRPr sz="6519">
          <a:solidFill>
            <a:schemeClr val="tx2"/>
          </a:solidFill>
          <a:latin typeface="Times New Roman" pitchFamily="18" charset="0"/>
        </a:defRPr>
      </a:lvl6pPr>
      <a:lvl7pPr marL="1354684" algn="ctr" rtl="0" fontAlgn="base">
        <a:spcBef>
          <a:spcPct val="0"/>
        </a:spcBef>
        <a:spcAft>
          <a:spcPct val="0"/>
        </a:spcAft>
        <a:defRPr sz="6519">
          <a:solidFill>
            <a:schemeClr val="tx2"/>
          </a:solidFill>
          <a:latin typeface="Times New Roman" pitchFamily="18" charset="0"/>
        </a:defRPr>
      </a:lvl7pPr>
      <a:lvl8pPr marL="2032025" algn="ctr" rtl="0" fontAlgn="base">
        <a:spcBef>
          <a:spcPct val="0"/>
        </a:spcBef>
        <a:spcAft>
          <a:spcPct val="0"/>
        </a:spcAft>
        <a:defRPr sz="6519">
          <a:solidFill>
            <a:schemeClr val="tx2"/>
          </a:solidFill>
          <a:latin typeface="Times New Roman" pitchFamily="18" charset="0"/>
        </a:defRPr>
      </a:lvl8pPr>
      <a:lvl9pPr marL="2709367" algn="ctr" rtl="0" fontAlgn="base">
        <a:spcBef>
          <a:spcPct val="0"/>
        </a:spcBef>
        <a:spcAft>
          <a:spcPct val="0"/>
        </a:spcAft>
        <a:defRPr sz="6519">
          <a:solidFill>
            <a:schemeClr val="tx2"/>
          </a:solidFill>
          <a:latin typeface="Times New Roman" pitchFamily="18" charset="0"/>
        </a:defRPr>
      </a:lvl9pPr>
    </p:titleStyle>
    <p:bodyStyle>
      <a:lvl1pPr marL="508006" indent="-508006" algn="l" rtl="0" eaLnBrk="0" fontAlgn="base" hangingPunct="0">
        <a:spcBef>
          <a:spcPct val="20000"/>
        </a:spcBef>
        <a:spcAft>
          <a:spcPct val="0"/>
        </a:spcAft>
        <a:buChar char="•"/>
        <a:defRPr sz="4741">
          <a:solidFill>
            <a:schemeClr val="tx1"/>
          </a:solidFill>
          <a:latin typeface="Arial"/>
          <a:ea typeface="+mn-ea"/>
          <a:cs typeface="Arial"/>
        </a:defRPr>
      </a:lvl1pPr>
      <a:lvl2pPr marL="1100680" indent="-423339" algn="l" rtl="0" eaLnBrk="0" fontAlgn="base" hangingPunct="0">
        <a:spcBef>
          <a:spcPct val="20000"/>
        </a:spcBef>
        <a:spcAft>
          <a:spcPct val="0"/>
        </a:spcAft>
        <a:buChar char="–"/>
        <a:defRPr sz="4148">
          <a:solidFill>
            <a:schemeClr val="tx1"/>
          </a:solidFill>
          <a:latin typeface="Arial"/>
          <a:cs typeface="Arial"/>
        </a:defRPr>
      </a:lvl2pPr>
      <a:lvl3pPr marL="1693355" indent="-338671" algn="l" rtl="0" eaLnBrk="0" fontAlgn="base" hangingPunct="0">
        <a:spcBef>
          <a:spcPct val="20000"/>
        </a:spcBef>
        <a:spcAft>
          <a:spcPct val="0"/>
        </a:spcAft>
        <a:buChar char="•"/>
        <a:defRPr sz="3556">
          <a:solidFill>
            <a:schemeClr val="tx1"/>
          </a:solidFill>
          <a:latin typeface="Arial"/>
          <a:cs typeface="Arial"/>
        </a:defRPr>
      </a:lvl3pPr>
      <a:lvl4pPr marL="2370696" indent="-338671" algn="l" rtl="0" eaLnBrk="0" fontAlgn="base" hangingPunct="0">
        <a:spcBef>
          <a:spcPct val="20000"/>
        </a:spcBef>
        <a:spcAft>
          <a:spcPct val="0"/>
        </a:spcAft>
        <a:buChar char="–"/>
        <a:defRPr sz="2963">
          <a:solidFill>
            <a:schemeClr val="tx1"/>
          </a:solidFill>
          <a:latin typeface="Arial"/>
          <a:cs typeface="Arial"/>
        </a:defRPr>
      </a:lvl4pPr>
      <a:lvl5pPr marL="3048038" indent="-338671" algn="l" rtl="0" eaLnBrk="0" fontAlgn="base" hangingPunct="0">
        <a:spcBef>
          <a:spcPct val="20000"/>
        </a:spcBef>
        <a:spcAft>
          <a:spcPct val="0"/>
        </a:spcAft>
        <a:buChar char="»"/>
        <a:defRPr sz="2963">
          <a:solidFill>
            <a:schemeClr val="tx1"/>
          </a:solidFill>
          <a:latin typeface="Arial"/>
          <a:cs typeface="Arial"/>
        </a:defRPr>
      </a:lvl5pPr>
      <a:lvl6pPr marL="3725380" indent="-338671" algn="l" rtl="0" fontAlgn="base">
        <a:spcBef>
          <a:spcPct val="20000"/>
        </a:spcBef>
        <a:spcAft>
          <a:spcPct val="0"/>
        </a:spcAft>
        <a:buChar char="»"/>
        <a:defRPr sz="2963">
          <a:solidFill>
            <a:schemeClr val="tx1"/>
          </a:solidFill>
          <a:latin typeface="+mn-lt"/>
        </a:defRPr>
      </a:lvl6pPr>
      <a:lvl7pPr marL="4402722" indent="-338671" algn="l" rtl="0" fontAlgn="base">
        <a:spcBef>
          <a:spcPct val="20000"/>
        </a:spcBef>
        <a:spcAft>
          <a:spcPct val="0"/>
        </a:spcAft>
        <a:buChar char="»"/>
        <a:defRPr sz="2963">
          <a:solidFill>
            <a:schemeClr val="tx1"/>
          </a:solidFill>
          <a:latin typeface="+mn-lt"/>
        </a:defRPr>
      </a:lvl7pPr>
      <a:lvl8pPr marL="5080064" indent="-338671" algn="l" rtl="0" fontAlgn="base">
        <a:spcBef>
          <a:spcPct val="20000"/>
        </a:spcBef>
        <a:spcAft>
          <a:spcPct val="0"/>
        </a:spcAft>
        <a:buChar char="»"/>
        <a:defRPr sz="2963">
          <a:solidFill>
            <a:schemeClr val="tx1"/>
          </a:solidFill>
          <a:latin typeface="+mn-lt"/>
        </a:defRPr>
      </a:lvl8pPr>
      <a:lvl9pPr marL="5757405" indent="-338671" algn="l" rtl="0" fontAlgn="base">
        <a:spcBef>
          <a:spcPct val="20000"/>
        </a:spcBef>
        <a:spcAft>
          <a:spcPct val="0"/>
        </a:spcAft>
        <a:buChar char="»"/>
        <a:defRPr sz="2963">
          <a:solidFill>
            <a:schemeClr val="tx1"/>
          </a:solidFill>
          <a:latin typeface="+mn-lt"/>
        </a:defRPr>
      </a:lvl9pPr>
    </p:bodyStyle>
    <p:otherStyle>
      <a:defPPr>
        <a:defRPr lang="en-US"/>
      </a:defPPr>
      <a:lvl1pPr marL="0" algn="l" defTabSz="1354684" rtl="0" eaLnBrk="1" latinLnBrk="0" hangingPunct="1">
        <a:defRPr sz="2667" kern="1200">
          <a:solidFill>
            <a:schemeClr val="tx1"/>
          </a:solidFill>
          <a:latin typeface="+mn-lt"/>
          <a:ea typeface="+mn-ea"/>
          <a:cs typeface="+mn-cs"/>
        </a:defRPr>
      </a:lvl1pPr>
      <a:lvl2pPr marL="677342" algn="l" defTabSz="1354684" rtl="0" eaLnBrk="1" latinLnBrk="0" hangingPunct="1">
        <a:defRPr sz="2667" kern="1200">
          <a:solidFill>
            <a:schemeClr val="tx1"/>
          </a:solidFill>
          <a:latin typeface="+mn-lt"/>
          <a:ea typeface="+mn-ea"/>
          <a:cs typeface="+mn-cs"/>
        </a:defRPr>
      </a:lvl2pPr>
      <a:lvl3pPr marL="1354684" algn="l" defTabSz="1354684" rtl="0" eaLnBrk="1" latinLnBrk="0" hangingPunct="1">
        <a:defRPr sz="2667" kern="1200">
          <a:solidFill>
            <a:schemeClr val="tx1"/>
          </a:solidFill>
          <a:latin typeface="+mn-lt"/>
          <a:ea typeface="+mn-ea"/>
          <a:cs typeface="+mn-cs"/>
        </a:defRPr>
      </a:lvl3pPr>
      <a:lvl4pPr marL="2032025" algn="l" defTabSz="1354684" rtl="0" eaLnBrk="1" latinLnBrk="0" hangingPunct="1">
        <a:defRPr sz="2667" kern="1200">
          <a:solidFill>
            <a:schemeClr val="tx1"/>
          </a:solidFill>
          <a:latin typeface="+mn-lt"/>
          <a:ea typeface="+mn-ea"/>
          <a:cs typeface="+mn-cs"/>
        </a:defRPr>
      </a:lvl4pPr>
      <a:lvl5pPr marL="2709367" algn="l" defTabSz="1354684" rtl="0" eaLnBrk="1" latinLnBrk="0" hangingPunct="1">
        <a:defRPr sz="2667" kern="1200">
          <a:solidFill>
            <a:schemeClr val="tx1"/>
          </a:solidFill>
          <a:latin typeface="+mn-lt"/>
          <a:ea typeface="+mn-ea"/>
          <a:cs typeface="+mn-cs"/>
        </a:defRPr>
      </a:lvl5pPr>
      <a:lvl6pPr marL="3386709" algn="l" defTabSz="1354684" rtl="0" eaLnBrk="1" latinLnBrk="0" hangingPunct="1">
        <a:defRPr sz="2667" kern="1200">
          <a:solidFill>
            <a:schemeClr val="tx1"/>
          </a:solidFill>
          <a:latin typeface="+mn-lt"/>
          <a:ea typeface="+mn-ea"/>
          <a:cs typeface="+mn-cs"/>
        </a:defRPr>
      </a:lvl6pPr>
      <a:lvl7pPr marL="4064051" algn="l" defTabSz="1354684" rtl="0" eaLnBrk="1" latinLnBrk="0" hangingPunct="1">
        <a:defRPr sz="2667" kern="1200">
          <a:solidFill>
            <a:schemeClr val="tx1"/>
          </a:solidFill>
          <a:latin typeface="+mn-lt"/>
          <a:ea typeface="+mn-ea"/>
          <a:cs typeface="+mn-cs"/>
        </a:defRPr>
      </a:lvl7pPr>
      <a:lvl8pPr marL="4741393" algn="l" defTabSz="1354684" rtl="0" eaLnBrk="1" latinLnBrk="0" hangingPunct="1">
        <a:defRPr sz="2667" kern="1200">
          <a:solidFill>
            <a:schemeClr val="tx1"/>
          </a:solidFill>
          <a:latin typeface="+mn-lt"/>
          <a:ea typeface="+mn-ea"/>
          <a:cs typeface="+mn-cs"/>
        </a:defRPr>
      </a:lvl8pPr>
      <a:lvl9pPr marL="5418734" algn="l" defTabSz="1354684" rtl="0" eaLnBrk="1" latinLnBrk="0" hangingPunct="1">
        <a:defRPr sz="26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0F2B5E"/>
            </a:gs>
            <a:gs pos="79000">
              <a:srgbClr val="050B16"/>
            </a:gs>
            <a:gs pos="18000">
              <a:srgbClr val="050B16"/>
            </a:gs>
          </a:gsLst>
          <a:lin ang="135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43000" y="903111"/>
            <a:ext cx="12954000" cy="16933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143000" y="2935111"/>
            <a:ext cx="12954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5207000" y="9256889"/>
            <a:ext cx="4826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2074" b="0">
                <a:solidFill>
                  <a:schemeClr val="tx1"/>
                </a:solidFill>
                <a:latin typeface="Arial"/>
                <a:cs typeface="Arial"/>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10922000" y="9256889"/>
            <a:ext cx="3175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2074" b="0">
                <a:solidFill>
                  <a:schemeClr val="tx1"/>
                </a:solidFill>
                <a:latin typeface="Arial"/>
                <a:cs typeface="Arial"/>
              </a:defRPr>
            </a:lvl1pPr>
          </a:lstStyle>
          <a:p>
            <a:pPr fontAlgn="base">
              <a:spcBef>
                <a:spcPct val="0"/>
              </a:spcBef>
              <a:spcAft>
                <a:spcPct val="0"/>
              </a:spcAft>
              <a:defRPr/>
            </a:pPr>
            <a:fld id="{73489157-3836-46DA-96C6-6C4AE6E07E35}"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58151895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3" r:id="rId16"/>
  </p:sldLayoutIdLst>
  <p:txStyles>
    <p:titleStyle>
      <a:lvl1pPr algn="ctr" rtl="0" eaLnBrk="0" fontAlgn="base" hangingPunct="0">
        <a:spcBef>
          <a:spcPct val="0"/>
        </a:spcBef>
        <a:spcAft>
          <a:spcPct val="0"/>
        </a:spcAft>
        <a:defRPr sz="6519">
          <a:solidFill>
            <a:schemeClr val="tx2"/>
          </a:solidFill>
          <a:latin typeface="Arial"/>
          <a:ea typeface="+mj-ea"/>
          <a:cs typeface="Arial"/>
        </a:defRPr>
      </a:lvl1pPr>
      <a:lvl2pPr algn="ctr" rtl="0" eaLnBrk="0" fontAlgn="base" hangingPunct="0">
        <a:spcBef>
          <a:spcPct val="0"/>
        </a:spcBef>
        <a:spcAft>
          <a:spcPct val="0"/>
        </a:spcAft>
        <a:defRPr sz="6519">
          <a:solidFill>
            <a:schemeClr val="tx2"/>
          </a:solidFill>
          <a:latin typeface="Times New Roman" pitchFamily="18" charset="0"/>
        </a:defRPr>
      </a:lvl2pPr>
      <a:lvl3pPr algn="ctr" rtl="0" eaLnBrk="0" fontAlgn="base" hangingPunct="0">
        <a:spcBef>
          <a:spcPct val="0"/>
        </a:spcBef>
        <a:spcAft>
          <a:spcPct val="0"/>
        </a:spcAft>
        <a:defRPr sz="6519">
          <a:solidFill>
            <a:schemeClr val="tx2"/>
          </a:solidFill>
          <a:latin typeface="Times New Roman" pitchFamily="18" charset="0"/>
        </a:defRPr>
      </a:lvl3pPr>
      <a:lvl4pPr algn="ctr" rtl="0" eaLnBrk="0" fontAlgn="base" hangingPunct="0">
        <a:spcBef>
          <a:spcPct val="0"/>
        </a:spcBef>
        <a:spcAft>
          <a:spcPct val="0"/>
        </a:spcAft>
        <a:defRPr sz="6519">
          <a:solidFill>
            <a:schemeClr val="tx2"/>
          </a:solidFill>
          <a:latin typeface="Times New Roman" pitchFamily="18" charset="0"/>
        </a:defRPr>
      </a:lvl4pPr>
      <a:lvl5pPr algn="ctr" rtl="0" eaLnBrk="0" fontAlgn="base" hangingPunct="0">
        <a:spcBef>
          <a:spcPct val="0"/>
        </a:spcBef>
        <a:spcAft>
          <a:spcPct val="0"/>
        </a:spcAft>
        <a:defRPr sz="6519">
          <a:solidFill>
            <a:schemeClr val="tx2"/>
          </a:solidFill>
          <a:latin typeface="Times New Roman" pitchFamily="18" charset="0"/>
        </a:defRPr>
      </a:lvl5pPr>
      <a:lvl6pPr marL="677342" algn="ctr" rtl="0" fontAlgn="base">
        <a:spcBef>
          <a:spcPct val="0"/>
        </a:spcBef>
        <a:spcAft>
          <a:spcPct val="0"/>
        </a:spcAft>
        <a:defRPr sz="6519">
          <a:solidFill>
            <a:schemeClr val="tx2"/>
          </a:solidFill>
          <a:latin typeface="Times New Roman" pitchFamily="18" charset="0"/>
        </a:defRPr>
      </a:lvl6pPr>
      <a:lvl7pPr marL="1354684" algn="ctr" rtl="0" fontAlgn="base">
        <a:spcBef>
          <a:spcPct val="0"/>
        </a:spcBef>
        <a:spcAft>
          <a:spcPct val="0"/>
        </a:spcAft>
        <a:defRPr sz="6519">
          <a:solidFill>
            <a:schemeClr val="tx2"/>
          </a:solidFill>
          <a:latin typeface="Times New Roman" pitchFamily="18" charset="0"/>
        </a:defRPr>
      </a:lvl7pPr>
      <a:lvl8pPr marL="2032025" algn="ctr" rtl="0" fontAlgn="base">
        <a:spcBef>
          <a:spcPct val="0"/>
        </a:spcBef>
        <a:spcAft>
          <a:spcPct val="0"/>
        </a:spcAft>
        <a:defRPr sz="6519">
          <a:solidFill>
            <a:schemeClr val="tx2"/>
          </a:solidFill>
          <a:latin typeface="Times New Roman" pitchFamily="18" charset="0"/>
        </a:defRPr>
      </a:lvl8pPr>
      <a:lvl9pPr marL="2709367" algn="ctr" rtl="0" fontAlgn="base">
        <a:spcBef>
          <a:spcPct val="0"/>
        </a:spcBef>
        <a:spcAft>
          <a:spcPct val="0"/>
        </a:spcAft>
        <a:defRPr sz="6519">
          <a:solidFill>
            <a:schemeClr val="tx2"/>
          </a:solidFill>
          <a:latin typeface="Times New Roman" pitchFamily="18" charset="0"/>
        </a:defRPr>
      </a:lvl9pPr>
    </p:titleStyle>
    <p:bodyStyle>
      <a:lvl1pPr marL="508006" indent="-508006" algn="l" rtl="0" eaLnBrk="0" fontAlgn="base" hangingPunct="0">
        <a:spcBef>
          <a:spcPct val="20000"/>
        </a:spcBef>
        <a:spcAft>
          <a:spcPct val="0"/>
        </a:spcAft>
        <a:buChar char="•"/>
        <a:defRPr sz="4741">
          <a:solidFill>
            <a:schemeClr val="tx1"/>
          </a:solidFill>
          <a:latin typeface="Arial"/>
          <a:ea typeface="+mn-ea"/>
          <a:cs typeface="Arial"/>
        </a:defRPr>
      </a:lvl1pPr>
      <a:lvl2pPr marL="1100680" indent="-423339" algn="l" rtl="0" eaLnBrk="0" fontAlgn="base" hangingPunct="0">
        <a:spcBef>
          <a:spcPct val="20000"/>
        </a:spcBef>
        <a:spcAft>
          <a:spcPct val="0"/>
        </a:spcAft>
        <a:buChar char="–"/>
        <a:defRPr sz="4148">
          <a:solidFill>
            <a:schemeClr val="tx1"/>
          </a:solidFill>
          <a:latin typeface="Arial"/>
          <a:cs typeface="Arial"/>
        </a:defRPr>
      </a:lvl2pPr>
      <a:lvl3pPr marL="1693355" indent="-338671" algn="l" rtl="0" eaLnBrk="0" fontAlgn="base" hangingPunct="0">
        <a:spcBef>
          <a:spcPct val="20000"/>
        </a:spcBef>
        <a:spcAft>
          <a:spcPct val="0"/>
        </a:spcAft>
        <a:buChar char="•"/>
        <a:defRPr sz="3556">
          <a:solidFill>
            <a:schemeClr val="tx1"/>
          </a:solidFill>
          <a:latin typeface="Arial"/>
          <a:cs typeface="Arial"/>
        </a:defRPr>
      </a:lvl3pPr>
      <a:lvl4pPr marL="2370696" indent="-338671" algn="l" rtl="0" eaLnBrk="0" fontAlgn="base" hangingPunct="0">
        <a:spcBef>
          <a:spcPct val="20000"/>
        </a:spcBef>
        <a:spcAft>
          <a:spcPct val="0"/>
        </a:spcAft>
        <a:buChar char="–"/>
        <a:defRPr sz="2963">
          <a:solidFill>
            <a:schemeClr val="tx1"/>
          </a:solidFill>
          <a:latin typeface="Arial"/>
          <a:cs typeface="Arial"/>
        </a:defRPr>
      </a:lvl4pPr>
      <a:lvl5pPr marL="3048038" indent="-338671" algn="l" rtl="0" eaLnBrk="0" fontAlgn="base" hangingPunct="0">
        <a:spcBef>
          <a:spcPct val="20000"/>
        </a:spcBef>
        <a:spcAft>
          <a:spcPct val="0"/>
        </a:spcAft>
        <a:buChar char="»"/>
        <a:defRPr sz="2963">
          <a:solidFill>
            <a:schemeClr val="tx1"/>
          </a:solidFill>
          <a:latin typeface="Arial"/>
          <a:cs typeface="Arial"/>
        </a:defRPr>
      </a:lvl5pPr>
      <a:lvl6pPr marL="3725380" indent="-338671" algn="l" rtl="0" fontAlgn="base">
        <a:spcBef>
          <a:spcPct val="20000"/>
        </a:spcBef>
        <a:spcAft>
          <a:spcPct val="0"/>
        </a:spcAft>
        <a:buChar char="»"/>
        <a:defRPr sz="2963">
          <a:solidFill>
            <a:schemeClr val="tx1"/>
          </a:solidFill>
          <a:latin typeface="+mn-lt"/>
        </a:defRPr>
      </a:lvl6pPr>
      <a:lvl7pPr marL="4402722" indent="-338671" algn="l" rtl="0" fontAlgn="base">
        <a:spcBef>
          <a:spcPct val="20000"/>
        </a:spcBef>
        <a:spcAft>
          <a:spcPct val="0"/>
        </a:spcAft>
        <a:buChar char="»"/>
        <a:defRPr sz="2963">
          <a:solidFill>
            <a:schemeClr val="tx1"/>
          </a:solidFill>
          <a:latin typeface="+mn-lt"/>
        </a:defRPr>
      </a:lvl7pPr>
      <a:lvl8pPr marL="5080064" indent="-338671" algn="l" rtl="0" fontAlgn="base">
        <a:spcBef>
          <a:spcPct val="20000"/>
        </a:spcBef>
        <a:spcAft>
          <a:spcPct val="0"/>
        </a:spcAft>
        <a:buChar char="»"/>
        <a:defRPr sz="2963">
          <a:solidFill>
            <a:schemeClr val="tx1"/>
          </a:solidFill>
          <a:latin typeface="+mn-lt"/>
        </a:defRPr>
      </a:lvl8pPr>
      <a:lvl9pPr marL="5757405" indent="-338671" algn="l" rtl="0" fontAlgn="base">
        <a:spcBef>
          <a:spcPct val="20000"/>
        </a:spcBef>
        <a:spcAft>
          <a:spcPct val="0"/>
        </a:spcAft>
        <a:buChar char="»"/>
        <a:defRPr sz="2963">
          <a:solidFill>
            <a:schemeClr val="tx1"/>
          </a:solidFill>
          <a:latin typeface="+mn-lt"/>
        </a:defRPr>
      </a:lvl9pPr>
    </p:bodyStyle>
    <p:otherStyle>
      <a:defPPr>
        <a:defRPr lang="en-US"/>
      </a:defPPr>
      <a:lvl1pPr marL="0" algn="l" defTabSz="1354684" rtl="0" eaLnBrk="1" latinLnBrk="0" hangingPunct="1">
        <a:defRPr sz="2667" kern="1200">
          <a:solidFill>
            <a:schemeClr val="tx1"/>
          </a:solidFill>
          <a:latin typeface="+mn-lt"/>
          <a:ea typeface="+mn-ea"/>
          <a:cs typeface="+mn-cs"/>
        </a:defRPr>
      </a:lvl1pPr>
      <a:lvl2pPr marL="677342" algn="l" defTabSz="1354684" rtl="0" eaLnBrk="1" latinLnBrk="0" hangingPunct="1">
        <a:defRPr sz="2667" kern="1200">
          <a:solidFill>
            <a:schemeClr val="tx1"/>
          </a:solidFill>
          <a:latin typeface="+mn-lt"/>
          <a:ea typeface="+mn-ea"/>
          <a:cs typeface="+mn-cs"/>
        </a:defRPr>
      </a:lvl2pPr>
      <a:lvl3pPr marL="1354684" algn="l" defTabSz="1354684" rtl="0" eaLnBrk="1" latinLnBrk="0" hangingPunct="1">
        <a:defRPr sz="2667" kern="1200">
          <a:solidFill>
            <a:schemeClr val="tx1"/>
          </a:solidFill>
          <a:latin typeface="+mn-lt"/>
          <a:ea typeface="+mn-ea"/>
          <a:cs typeface="+mn-cs"/>
        </a:defRPr>
      </a:lvl3pPr>
      <a:lvl4pPr marL="2032025" algn="l" defTabSz="1354684" rtl="0" eaLnBrk="1" latinLnBrk="0" hangingPunct="1">
        <a:defRPr sz="2667" kern="1200">
          <a:solidFill>
            <a:schemeClr val="tx1"/>
          </a:solidFill>
          <a:latin typeface="+mn-lt"/>
          <a:ea typeface="+mn-ea"/>
          <a:cs typeface="+mn-cs"/>
        </a:defRPr>
      </a:lvl4pPr>
      <a:lvl5pPr marL="2709367" algn="l" defTabSz="1354684" rtl="0" eaLnBrk="1" latinLnBrk="0" hangingPunct="1">
        <a:defRPr sz="2667" kern="1200">
          <a:solidFill>
            <a:schemeClr val="tx1"/>
          </a:solidFill>
          <a:latin typeface="+mn-lt"/>
          <a:ea typeface="+mn-ea"/>
          <a:cs typeface="+mn-cs"/>
        </a:defRPr>
      </a:lvl5pPr>
      <a:lvl6pPr marL="3386709" algn="l" defTabSz="1354684" rtl="0" eaLnBrk="1" latinLnBrk="0" hangingPunct="1">
        <a:defRPr sz="2667" kern="1200">
          <a:solidFill>
            <a:schemeClr val="tx1"/>
          </a:solidFill>
          <a:latin typeface="+mn-lt"/>
          <a:ea typeface="+mn-ea"/>
          <a:cs typeface="+mn-cs"/>
        </a:defRPr>
      </a:lvl6pPr>
      <a:lvl7pPr marL="4064051" algn="l" defTabSz="1354684" rtl="0" eaLnBrk="1" latinLnBrk="0" hangingPunct="1">
        <a:defRPr sz="2667" kern="1200">
          <a:solidFill>
            <a:schemeClr val="tx1"/>
          </a:solidFill>
          <a:latin typeface="+mn-lt"/>
          <a:ea typeface="+mn-ea"/>
          <a:cs typeface="+mn-cs"/>
        </a:defRPr>
      </a:lvl7pPr>
      <a:lvl8pPr marL="4741393" algn="l" defTabSz="1354684" rtl="0" eaLnBrk="1" latinLnBrk="0" hangingPunct="1">
        <a:defRPr sz="2667" kern="1200">
          <a:solidFill>
            <a:schemeClr val="tx1"/>
          </a:solidFill>
          <a:latin typeface="+mn-lt"/>
          <a:ea typeface="+mn-ea"/>
          <a:cs typeface="+mn-cs"/>
        </a:defRPr>
      </a:lvl8pPr>
      <a:lvl9pPr marL="5418734" algn="l" defTabSz="1354684" rtl="0" eaLnBrk="1" latinLnBrk="0" hangingPunct="1">
        <a:defRPr sz="26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0F2B5E"/>
            </a:gs>
            <a:gs pos="79000">
              <a:srgbClr val="050B16"/>
            </a:gs>
            <a:gs pos="18000">
              <a:srgbClr val="050B16"/>
            </a:gs>
          </a:gsLst>
          <a:lin ang="135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43000" y="903111"/>
            <a:ext cx="12954000" cy="16933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143000" y="2935111"/>
            <a:ext cx="12954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5207000" y="9256889"/>
            <a:ext cx="4826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2074" b="0">
                <a:solidFill>
                  <a:schemeClr val="tx1"/>
                </a:solidFill>
                <a:latin typeface="Arial"/>
                <a:cs typeface="Arial"/>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10922000" y="9256889"/>
            <a:ext cx="3175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2074" b="0">
                <a:solidFill>
                  <a:schemeClr val="tx1"/>
                </a:solidFill>
                <a:latin typeface="Arial"/>
                <a:cs typeface="Arial"/>
              </a:defRPr>
            </a:lvl1pPr>
          </a:lstStyle>
          <a:p>
            <a:pPr fontAlgn="base">
              <a:spcBef>
                <a:spcPct val="0"/>
              </a:spcBef>
              <a:spcAft>
                <a:spcPct val="0"/>
              </a:spcAft>
              <a:defRPr/>
            </a:pPr>
            <a:fld id="{73489157-3836-46DA-96C6-6C4AE6E07E35}"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93453839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xStyles>
    <p:titleStyle>
      <a:lvl1pPr algn="ctr" rtl="0" eaLnBrk="0" fontAlgn="base" hangingPunct="0">
        <a:spcBef>
          <a:spcPct val="0"/>
        </a:spcBef>
        <a:spcAft>
          <a:spcPct val="0"/>
        </a:spcAft>
        <a:defRPr sz="6519">
          <a:solidFill>
            <a:schemeClr val="tx2"/>
          </a:solidFill>
          <a:latin typeface="Arial"/>
          <a:ea typeface="+mj-ea"/>
          <a:cs typeface="Arial"/>
        </a:defRPr>
      </a:lvl1pPr>
      <a:lvl2pPr algn="ctr" rtl="0" eaLnBrk="0" fontAlgn="base" hangingPunct="0">
        <a:spcBef>
          <a:spcPct val="0"/>
        </a:spcBef>
        <a:spcAft>
          <a:spcPct val="0"/>
        </a:spcAft>
        <a:defRPr sz="6519">
          <a:solidFill>
            <a:schemeClr val="tx2"/>
          </a:solidFill>
          <a:latin typeface="Times New Roman" pitchFamily="18" charset="0"/>
        </a:defRPr>
      </a:lvl2pPr>
      <a:lvl3pPr algn="ctr" rtl="0" eaLnBrk="0" fontAlgn="base" hangingPunct="0">
        <a:spcBef>
          <a:spcPct val="0"/>
        </a:spcBef>
        <a:spcAft>
          <a:spcPct val="0"/>
        </a:spcAft>
        <a:defRPr sz="6519">
          <a:solidFill>
            <a:schemeClr val="tx2"/>
          </a:solidFill>
          <a:latin typeface="Times New Roman" pitchFamily="18" charset="0"/>
        </a:defRPr>
      </a:lvl3pPr>
      <a:lvl4pPr algn="ctr" rtl="0" eaLnBrk="0" fontAlgn="base" hangingPunct="0">
        <a:spcBef>
          <a:spcPct val="0"/>
        </a:spcBef>
        <a:spcAft>
          <a:spcPct val="0"/>
        </a:spcAft>
        <a:defRPr sz="6519">
          <a:solidFill>
            <a:schemeClr val="tx2"/>
          </a:solidFill>
          <a:latin typeface="Times New Roman" pitchFamily="18" charset="0"/>
        </a:defRPr>
      </a:lvl4pPr>
      <a:lvl5pPr algn="ctr" rtl="0" eaLnBrk="0" fontAlgn="base" hangingPunct="0">
        <a:spcBef>
          <a:spcPct val="0"/>
        </a:spcBef>
        <a:spcAft>
          <a:spcPct val="0"/>
        </a:spcAft>
        <a:defRPr sz="6519">
          <a:solidFill>
            <a:schemeClr val="tx2"/>
          </a:solidFill>
          <a:latin typeface="Times New Roman" pitchFamily="18" charset="0"/>
        </a:defRPr>
      </a:lvl5pPr>
      <a:lvl6pPr marL="677342" algn="ctr" rtl="0" fontAlgn="base">
        <a:spcBef>
          <a:spcPct val="0"/>
        </a:spcBef>
        <a:spcAft>
          <a:spcPct val="0"/>
        </a:spcAft>
        <a:defRPr sz="6519">
          <a:solidFill>
            <a:schemeClr val="tx2"/>
          </a:solidFill>
          <a:latin typeface="Times New Roman" pitchFamily="18" charset="0"/>
        </a:defRPr>
      </a:lvl6pPr>
      <a:lvl7pPr marL="1354684" algn="ctr" rtl="0" fontAlgn="base">
        <a:spcBef>
          <a:spcPct val="0"/>
        </a:spcBef>
        <a:spcAft>
          <a:spcPct val="0"/>
        </a:spcAft>
        <a:defRPr sz="6519">
          <a:solidFill>
            <a:schemeClr val="tx2"/>
          </a:solidFill>
          <a:latin typeface="Times New Roman" pitchFamily="18" charset="0"/>
        </a:defRPr>
      </a:lvl7pPr>
      <a:lvl8pPr marL="2032025" algn="ctr" rtl="0" fontAlgn="base">
        <a:spcBef>
          <a:spcPct val="0"/>
        </a:spcBef>
        <a:spcAft>
          <a:spcPct val="0"/>
        </a:spcAft>
        <a:defRPr sz="6519">
          <a:solidFill>
            <a:schemeClr val="tx2"/>
          </a:solidFill>
          <a:latin typeface="Times New Roman" pitchFamily="18" charset="0"/>
        </a:defRPr>
      </a:lvl8pPr>
      <a:lvl9pPr marL="2709367" algn="ctr" rtl="0" fontAlgn="base">
        <a:spcBef>
          <a:spcPct val="0"/>
        </a:spcBef>
        <a:spcAft>
          <a:spcPct val="0"/>
        </a:spcAft>
        <a:defRPr sz="6519">
          <a:solidFill>
            <a:schemeClr val="tx2"/>
          </a:solidFill>
          <a:latin typeface="Times New Roman" pitchFamily="18" charset="0"/>
        </a:defRPr>
      </a:lvl9pPr>
    </p:titleStyle>
    <p:bodyStyle>
      <a:lvl1pPr marL="508006" indent="-508006" algn="l" rtl="0" eaLnBrk="0" fontAlgn="base" hangingPunct="0">
        <a:spcBef>
          <a:spcPct val="20000"/>
        </a:spcBef>
        <a:spcAft>
          <a:spcPct val="0"/>
        </a:spcAft>
        <a:buChar char="•"/>
        <a:defRPr sz="4741">
          <a:solidFill>
            <a:schemeClr val="tx1"/>
          </a:solidFill>
          <a:latin typeface="Arial"/>
          <a:ea typeface="+mn-ea"/>
          <a:cs typeface="Arial"/>
        </a:defRPr>
      </a:lvl1pPr>
      <a:lvl2pPr marL="1100680" indent="-423339" algn="l" rtl="0" eaLnBrk="0" fontAlgn="base" hangingPunct="0">
        <a:spcBef>
          <a:spcPct val="20000"/>
        </a:spcBef>
        <a:spcAft>
          <a:spcPct val="0"/>
        </a:spcAft>
        <a:buChar char="–"/>
        <a:defRPr sz="4148">
          <a:solidFill>
            <a:schemeClr val="tx1"/>
          </a:solidFill>
          <a:latin typeface="Arial"/>
          <a:cs typeface="Arial"/>
        </a:defRPr>
      </a:lvl2pPr>
      <a:lvl3pPr marL="1693355" indent="-338671" algn="l" rtl="0" eaLnBrk="0" fontAlgn="base" hangingPunct="0">
        <a:spcBef>
          <a:spcPct val="20000"/>
        </a:spcBef>
        <a:spcAft>
          <a:spcPct val="0"/>
        </a:spcAft>
        <a:buChar char="•"/>
        <a:defRPr sz="3556">
          <a:solidFill>
            <a:schemeClr val="tx1"/>
          </a:solidFill>
          <a:latin typeface="Arial"/>
          <a:cs typeface="Arial"/>
        </a:defRPr>
      </a:lvl3pPr>
      <a:lvl4pPr marL="2370696" indent="-338671" algn="l" rtl="0" eaLnBrk="0" fontAlgn="base" hangingPunct="0">
        <a:spcBef>
          <a:spcPct val="20000"/>
        </a:spcBef>
        <a:spcAft>
          <a:spcPct val="0"/>
        </a:spcAft>
        <a:buChar char="–"/>
        <a:defRPr sz="2963">
          <a:solidFill>
            <a:schemeClr val="tx1"/>
          </a:solidFill>
          <a:latin typeface="Arial"/>
          <a:cs typeface="Arial"/>
        </a:defRPr>
      </a:lvl4pPr>
      <a:lvl5pPr marL="3048038" indent="-338671" algn="l" rtl="0" eaLnBrk="0" fontAlgn="base" hangingPunct="0">
        <a:spcBef>
          <a:spcPct val="20000"/>
        </a:spcBef>
        <a:spcAft>
          <a:spcPct val="0"/>
        </a:spcAft>
        <a:buChar char="»"/>
        <a:defRPr sz="2963">
          <a:solidFill>
            <a:schemeClr val="tx1"/>
          </a:solidFill>
          <a:latin typeface="Arial"/>
          <a:cs typeface="Arial"/>
        </a:defRPr>
      </a:lvl5pPr>
      <a:lvl6pPr marL="3725380" indent="-338671" algn="l" rtl="0" fontAlgn="base">
        <a:spcBef>
          <a:spcPct val="20000"/>
        </a:spcBef>
        <a:spcAft>
          <a:spcPct val="0"/>
        </a:spcAft>
        <a:buChar char="»"/>
        <a:defRPr sz="2963">
          <a:solidFill>
            <a:schemeClr val="tx1"/>
          </a:solidFill>
          <a:latin typeface="+mn-lt"/>
        </a:defRPr>
      </a:lvl6pPr>
      <a:lvl7pPr marL="4402722" indent="-338671" algn="l" rtl="0" fontAlgn="base">
        <a:spcBef>
          <a:spcPct val="20000"/>
        </a:spcBef>
        <a:spcAft>
          <a:spcPct val="0"/>
        </a:spcAft>
        <a:buChar char="»"/>
        <a:defRPr sz="2963">
          <a:solidFill>
            <a:schemeClr val="tx1"/>
          </a:solidFill>
          <a:latin typeface="+mn-lt"/>
        </a:defRPr>
      </a:lvl7pPr>
      <a:lvl8pPr marL="5080064" indent="-338671" algn="l" rtl="0" fontAlgn="base">
        <a:spcBef>
          <a:spcPct val="20000"/>
        </a:spcBef>
        <a:spcAft>
          <a:spcPct val="0"/>
        </a:spcAft>
        <a:buChar char="»"/>
        <a:defRPr sz="2963">
          <a:solidFill>
            <a:schemeClr val="tx1"/>
          </a:solidFill>
          <a:latin typeface="+mn-lt"/>
        </a:defRPr>
      </a:lvl8pPr>
      <a:lvl9pPr marL="5757405" indent="-338671" algn="l" rtl="0" fontAlgn="base">
        <a:spcBef>
          <a:spcPct val="20000"/>
        </a:spcBef>
        <a:spcAft>
          <a:spcPct val="0"/>
        </a:spcAft>
        <a:buChar char="»"/>
        <a:defRPr sz="2963">
          <a:solidFill>
            <a:schemeClr val="tx1"/>
          </a:solidFill>
          <a:latin typeface="+mn-lt"/>
        </a:defRPr>
      </a:lvl9pPr>
    </p:bodyStyle>
    <p:otherStyle>
      <a:defPPr>
        <a:defRPr lang="en-US"/>
      </a:defPPr>
      <a:lvl1pPr marL="0" algn="l" defTabSz="1354684" rtl="0" eaLnBrk="1" latinLnBrk="0" hangingPunct="1">
        <a:defRPr sz="2667" kern="1200">
          <a:solidFill>
            <a:schemeClr val="tx1"/>
          </a:solidFill>
          <a:latin typeface="+mn-lt"/>
          <a:ea typeface="+mn-ea"/>
          <a:cs typeface="+mn-cs"/>
        </a:defRPr>
      </a:lvl1pPr>
      <a:lvl2pPr marL="677342" algn="l" defTabSz="1354684" rtl="0" eaLnBrk="1" latinLnBrk="0" hangingPunct="1">
        <a:defRPr sz="2667" kern="1200">
          <a:solidFill>
            <a:schemeClr val="tx1"/>
          </a:solidFill>
          <a:latin typeface="+mn-lt"/>
          <a:ea typeface="+mn-ea"/>
          <a:cs typeface="+mn-cs"/>
        </a:defRPr>
      </a:lvl2pPr>
      <a:lvl3pPr marL="1354684" algn="l" defTabSz="1354684" rtl="0" eaLnBrk="1" latinLnBrk="0" hangingPunct="1">
        <a:defRPr sz="2667" kern="1200">
          <a:solidFill>
            <a:schemeClr val="tx1"/>
          </a:solidFill>
          <a:latin typeface="+mn-lt"/>
          <a:ea typeface="+mn-ea"/>
          <a:cs typeface="+mn-cs"/>
        </a:defRPr>
      </a:lvl3pPr>
      <a:lvl4pPr marL="2032025" algn="l" defTabSz="1354684" rtl="0" eaLnBrk="1" latinLnBrk="0" hangingPunct="1">
        <a:defRPr sz="2667" kern="1200">
          <a:solidFill>
            <a:schemeClr val="tx1"/>
          </a:solidFill>
          <a:latin typeface="+mn-lt"/>
          <a:ea typeface="+mn-ea"/>
          <a:cs typeface="+mn-cs"/>
        </a:defRPr>
      </a:lvl4pPr>
      <a:lvl5pPr marL="2709367" algn="l" defTabSz="1354684" rtl="0" eaLnBrk="1" latinLnBrk="0" hangingPunct="1">
        <a:defRPr sz="2667" kern="1200">
          <a:solidFill>
            <a:schemeClr val="tx1"/>
          </a:solidFill>
          <a:latin typeface="+mn-lt"/>
          <a:ea typeface="+mn-ea"/>
          <a:cs typeface="+mn-cs"/>
        </a:defRPr>
      </a:lvl5pPr>
      <a:lvl6pPr marL="3386709" algn="l" defTabSz="1354684" rtl="0" eaLnBrk="1" latinLnBrk="0" hangingPunct="1">
        <a:defRPr sz="2667" kern="1200">
          <a:solidFill>
            <a:schemeClr val="tx1"/>
          </a:solidFill>
          <a:latin typeface="+mn-lt"/>
          <a:ea typeface="+mn-ea"/>
          <a:cs typeface="+mn-cs"/>
        </a:defRPr>
      </a:lvl6pPr>
      <a:lvl7pPr marL="4064051" algn="l" defTabSz="1354684" rtl="0" eaLnBrk="1" latinLnBrk="0" hangingPunct="1">
        <a:defRPr sz="2667" kern="1200">
          <a:solidFill>
            <a:schemeClr val="tx1"/>
          </a:solidFill>
          <a:latin typeface="+mn-lt"/>
          <a:ea typeface="+mn-ea"/>
          <a:cs typeface="+mn-cs"/>
        </a:defRPr>
      </a:lvl7pPr>
      <a:lvl8pPr marL="4741393" algn="l" defTabSz="1354684" rtl="0" eaLnBrk="1" latinLnBrk="0" hangingPunct="1">
        <a:defRPr sz="2667" kern="1200">
          <a:solidFill>
            <a:schemeClr val="tx1"/>
          </a:solidFill>
          <a:latin typeface="+mn-lt"/>
          <a:ea typeface="+mn-ea"/>
          <a:cs typeface="+mn-cs"/>
        </a:defRPr>
      </a:lvl8pPr>
      <a:lvl9pPr marL="5418734" algn="l" defTabSz="1354684" rtl="0" eaLnBrk="1" latinLnBrk="0" hangingPunct="1">
        <a:defRPr sz="26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0F2B5E"/>
            </a:gs>
            <a:gs pos="79000">
              <a:srgbClr val="050B16"/>
            </a:gs>
            <a:gs pos="18000">
              <a:srgbClr val="050B16"/>
            </a:gs>
          </a:gsLst>
          <a:lin ang="135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43000" y="903111"/>
            <a:ext cx="12954000" cy="16933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143000" y="2935111"/>
            <a:ext cx="12954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5207000" y="9256889"/>
            <a:ext cx="4826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2074" b="0">
                <a:solidFill>
                  <a:schemeClr val="tx1"/>
                </a:solidFill>
                <a:latin typeface="Arial"/>
                <a:cs typeface="Arial"/>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10922000" y="9256889"/>
            <a:ext cx="3175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2074" b="0">
                <a:solidFill>
                  <a:schemeClr val="tx1"/>
                </a:solidFill>
                <a:latin typeface="Arial"/>
                <a:cs typeface="Arial"/>
              </a:defRPr>
            </a:lvl1pPr>
          </a:lstStyle>
          <a:p>
            <a:pPr fontAlgn="base">
              <a:spcBef>
                <a:spcPct val="0"/>
              </a:spcBef>
              <a:spcAft>
                <a:spcPct val="0"/>
              </a:spcAft>
              <a:defRPr/>
            </a:pPr>
            <a:fld id="{73489157-3836-46DA-96C6-6C4AE6E07E35}"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7700658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5" r:id="rId16"/>
  </p:sldLayoutIdLst>
  <p:txStyles>
    <p:titleStyle>
      <a:lvl1pPr algn="ctr" rtl="0" eaLnBrk="0" fontAlgn="base" hangingPunct="0">
        <a:spcBef>
          <a:spcPct val="0"/>
        </a:spcBef>
        <a:spcAft>
          <a:spcPct val="0"/>
        </a:spcAft>
        <a:defRPr sz="6519">
          <a:solidFill>
            <a:schemeClr val="tx2"/>
          </a:solidFill>
          <a:latin typeface="Arial"/>
          <a:ea typeface="+mj-ea"/>
          <a:cs typeface="Arial"/>
        </a:defRPr>
      </a:lvl1pPr>
      <a:lvl2pPr algn="ctr" rtl="0" eaLnBrk="0" fontAlgn="base" hangingPunct="0">
        <a:spcBef>
          <a:spcPct val="0"/>
        </a:spcBef>
        <a:spcAft>
          <a:spcPct val="0"/>
        </a:spcAft>
        <a:defRPr sz="6519">
          <a:solidFill>
            <a:schemeClr val="tx2"/>
          </a:solidFill>
          <a:latin typeface="Times New Roman" pitchFamily="18" charset="0"/>
        </a:defRPr>
      </a:lvl2pPr>
      <a:lvl3pPr algn="ctr" rtl="0" eaLnBrk="0" fontAlgn="base" hangingPunct="0">
        <a:spcBef>
          <a:spcPct val="0"/>
        </a:spcBef>
        <a:spcAft>
          <a:spcPct val="0"/>
        </a:spcAft>
        <a:defRPr sz="6519">
          <a:solidFill>
            <a:schemeClr val="tx2"/>
          </a:solidFill>
          <a:latin typeface="Times New Roman" pitchFamily="18" charset="0"/>
        </a:defRPr>
      </a:lvl3pPr>
      <a:lvl4pPr algn="ctr" rtl="0" eaLnBrk="0" fontAlgn="base" hangingPunct="0">
        <a:spcBef>
          <a:spcPct val="0"/>
        </a:spcBef>
        <a:spcAft>
          <a:spcPct val="0"/>
        </a:spcAft>
        <a:defRPr sz="6519">
          <a:solidFill>
            <a:schemeClr val="tx2"/>
          </a:solidFill>
          <a:latin typeface="Times New Roman" pitchFamily="18" charset="0"/>
        </a:defRPr>
      </a:lvl4pPr>
      <a:lvl5pPr algn="ctr" rtl="0" eaLnBrk="0" fontAlgn="base" hangingPunct="0">
        <a:spcBef>
          <a:spcPct val="0"/>
        </a:spcBef>
        <a:spcAft>
          <a:spcPct val="0"/>
        </a:spcAft>
        <a:defRPr sz="6519">
          <a:solidFill>
            <a:schemeClr val="tx2"/>
          </a:solidFill>
          <a:latin typeface="Times New Roman" pitchFamily="18" charset="0"/>
        </a:defRPr>
      </a:lvl5pPr>
      <a:lvl6pPr marL="677342" algn="ctr" rtl="0" fontAlgn="base">
        <a:spcBef>
          <a:spcPct val="0"/>
        </a:spcBef>
        <a:spcAft>
          <a:spcPct val="0"/>
        </a:spcAft>
        <a:defRPr sz="6519">
          <a:solidFill>
            <a:schemeClr val="tx2"/>
          </a:solidFill>
          <a:latin typeface="Times New Roman" pitchFamily="18" charset="0"/>
        </a:defRPr>
      </a:lvl6pPr>
      <a:lvl7pPr marL="1354684" algn="ctr" rtl="0" fontAlgn="base">
        <a:spcBef>
          <a:spcPct val="0"/>
        </a:spcBef>
        <a:spcAft>
          <a:spcPct val="0"/>
        </a:spcAft>
        <a:defRPr sz="6519">
          <a:solidFill>
            <a:schemeClr val="tx2"/>
          </a:solidFill>
          <a:latin typeface="Times New Roman" pitchFamily="18" charset="0"/>
        </a:defRPr>
      </a:lvl7pPr>
      <a:lvl8pPr marL="2032025" algn="ctr" rtl="0" fontAlgn="base">
        <a:spcBef>
          <a:spcPct val="0"/>
        </a:spcBef>
        <a:spcAft>
          <a:spcPct val="0"/>
        </a:spcAft>
        <a:defRPr sz="6519">
          <a:solidFill>
            <a:schemeClr val="tx2"/>
          </a:solidFill>
          <a:latin typeface="Times New Roman" pitchFamily="18" charset="0"/>
        </a:defRPr>
      </a:lvl8pPr>
      <a:lvl9pPr marL="2709367" algn="ctr" rtl="0" fontAlgn="base">
        <a:spcBef>
          <a:spcPct val="0"/>
        </a:spcBef>
        <a:spcAft>
          <a:spcPct val="0"/>
        </a:spcAft>
        <a:defRPr sz="6519">
          <a:solidFill>
            <a:schemeClr val="tx2"/>
          </a:solidFill>
          <a:latin typeface="Times New Roman" pitchFamily="18" charset="0"/>
        </a:defRPr>
      </a:lvl9pPr>
    </p:titleStyle>
    <p:bodyStyle>
      <a:lvl1pPr marL="508006" indent="-508006" algn="l" rtl="0" eaLnBrk="0" fontAlgn="base" hangingPunct="0">
        <a:spcBef>
          <a:spcPct val="20000"/>
        </a:spcBef>
        <a:spcAft>
          <a:spcPct val="0"/>
        </a:spcAft>
        <a:buChar char="•"/>
        <a:defRPr sz="4741">
          <a:solidFill>
            <a:schemeClr val="tx1"/>
          </a:solidFill>
          <a:latin typeface="Arial"/>
          <a:ea typeface="+mn-ea"/>
          <a:cs typeface="Arial"/>
        </a:defRPr>
      </a:lvl1pPr>
      <a:lvl2pPr marL="1100680" indent="-423339" algn="l" rtl="0" eaLnBrk="0" fontAlgn="base" hangingPunct="0">
        <a:spcBef>
          <a:spcPct val="20000"/>
        </a:spcBef>
        <a:spcAft>
          <a:spcPct val="0"/>
        </a:spcAft>
        <a:buChar char="–"/>
        <a:defRPr sz="4148">
          <a:solidFill>
            <a:schemeClr val="tx1"/>
          </a:solidFill>
          <a:latin typeface="Arial"/>
          <a:cs typeface="Arial"/>
        </a:defRPr>
      </a:lvl2pPr>
      <a:lvl3pPr marL="1693355" indent="-338671" algn="l" rtl="0" eaLnBrk="0" fontAlgn="base" hangingPunct="0">
        <a:spcBef>
          <a:spcPct val="20000"/>
        </a:spcBef>
        <a:spcAft>
          <a:spcPct val="0"/>
        </a:spcAft>
        <a:buChar char="•"/>
        <a:defRPr sz="3556">
          <a:solidFill>
            <a:schemeClr val="tx1"/>
          </a:solidFill>
          <a:latin typeface="Arial"/>
          <a:cs typeface="Arial"/>
        </a:defRPr>
      </a:lvl3pPr>
      <a:lvl4pPr marL="2370696" indent="-338671" algn="l" rtl="0" eaLnBrk="0" fontAlgn="base" hangingPunct="0">
        <a:spcBef>
          <a:spcPct val="20000"/>
        </a:spcBef>
        <a:spcAft>
          <a:spcPct val="0"/>
        </a:spcAft>
        <a:buChar char="–"/>
        <a:defRPr sz="2963">
          <a:solidFill>
            <a:schemeClr val="tx1"/>
          </a:solidFill>
          <a:latin typeface="Arial"/>
          <a:cs typeface="Arial"/>
        </a:defRPr>
      </a:lvl4pPr>
      <a:lvl5pPr marL="3048038" indent="-338671" algn="l" rtl="0" eaLnBrk="0" fontAlgn="base" hangingPunct="0">
        <a:spcBef>
          <a:spcPct val="20000"/>
        </a:spcBef>
        <a:spcAft>
          <a:spcPct val="0"/>
        </a:spcAft>
        <a:buChar char="»"/>
        <a:defRPr sz="2963">
          <a:solidFill>
            <a:schemeClr val="tx1"/>
          </a:solidFill>
          <a:latin typeface="Arial"/>
          <a:cs typeface="Arial"/>
        </a:defRPr>
      </a:lvl5pPr>
      <a:lvl6pPr marL="3725380" indent="-338671" algn="l" rtl="0" fontAlgn="base">
        <a:spcBef>
          <a:spcPct val="20000"/>
        </a:spcBef>
        <a:spcAft>
          <a:spcPct val="0"/>
        </a:spcAft>
        <a:buChar char="»"/>
        <a:defRPr sz="2963">
          <a:solidFill>
            <a:schemeClr val="tx1"/>
          </a:solidFill>
          <a:latin typeface="+mn-lt"/>
        </a:defRPr>
      </a:lvl6pPr>
      <a:lvl7pPr marL="4402722" indent="-338671" algn="l" rtl="0" fontAlgn="base">
        <a:spcBef>
          <a:spcPct val="20000"/>
        </a:spcBef>
        <a:spcAft>
          <a:spcPct val="0"/>
        </a:spcAft>
        <a:buChar char="»"/>
        <a:defRPr sz="2963">
          <a:solidFill>
            <a:schemeClr val="tx1"/>
          </a:solidFill>
          <a:latin typeface="+mn-lt"/>
        </a:defRPr>
      </a:lvl7pPr>
      <a:lvl8pPr marL="5080064" indent="-338671" algn="l" rtl="0" fontAlgn="base">
        <a:spcBef>
          <a:spcPct val="20000"/>
        </a:spcBef>
        <a:spcAft>
          <a:spcPct val="0"/>
        </a:spcAft>
        <a:buChar char="»"/>
        <a:defRPr sz="2963">
          <a:solidFill>
            <a:schemeClr val="tx1"/>
          </a:solidFill>
          <a:latin typeface="+mn-lt"/>
        </a:defRPr>
      </a:lvl8pPr>
      <a:lvl9pPr marL="5757405" indent="-338671" algn="l" rtl="0" fontAlgn="base">
        <a:spcBef>
          <a:spcPct val="20000"/>
        </a:spcBef>
        <a:spcAft>
          <a:spcPct val="0"/>
        </a:spcAft>
        <a:buChar char="»"/>
        <a:defRPr sz="2963">
          <a:solidFill>
            <a:schemeClr val="tx1"/>
          </a:solidFill>
          <a:latin typeface="+mn-lt"/>
        </a:defRPr>
      </a:lvl9pPr>
    </p:bodyStyle>
    <p:otherStyle>
      <a:defPPr>
        <a:defRPr lang="en-US"/>
      </a:defPPr>
      <a:lvl1pPr marL="0" algn="l" defTabSz="1354684" rtl="0" eaLnBrk="1" latinLnBrk="0" hangingPunct="1">
        <a:defRPr sz="2667" kern="1200">
          <a:solidFill>
            <a:schemeClr val="tx1"/>
          </a:solidFill>
          <a:latin typeface="+mn-lt"/>
          <a:ea typeface="+mn-ea"/>
          <a:cs typeface="+mn-cs"/>
        </a:defRPr>
      </a:lvl1pPr>
      <a:lvl2pPr marL="677342" algn="l" defTabSz="1354684" rtl="0" eaLnBrk="1" latinLnBrk="0" hangingPunct="1">
        <a:defRPr sz="2667" kern="1200">
          <a:solidFill>
            <a:schemeClr val="tx1"/>
          </a:solidFill>
          <a:latin typeface="+mn-lt"/>
          <a:ea typeface="+mn-ea"/>
          <a:cs typeface="+mn-cs"/>
        </a:defRPr>
      </a:lvl2pPr>
      <a:lvl3pPr marL="1354684" algn="l" defTabSz="1354684" rtl="0" eaLnBrk="1" latinLnBrk="0" hangingPunct="1">
        <a:defRPr sz="2667" kern="1200">
          <a:solidFill>
            <a:schemeClr val="tx1"/>
          </a:solidFill>
          <a:latin typeface="+mn-lt"/>
          <a:ea typeface="+mn-ea"/>
          <a:cs typeface="+mn-cs"/>
        </a:defRPr>
      </a:lvl3pPr>
      <a:lvl4pPr marL="2032025" algn="l" defTabSz="1354684" rtl="0" eaLnBrk="1" latinLnBrk="0" hangingPunct="1">
        <a:defRPr sz="2667" kern="1200">
          <a:solidFill>
            <a:schemeClr val="tx1"/>
          </a:solidFill>
          <a:latin typeface="+mn-lt"/>
          <a:ea typeface="+mn-ea"/>
          <a:cs typeface="+mn-cs"/>
        </a:defRPr>
      </a:lvl4pPr>
      <a:lvl5pPr marL="2709367" algn="l" defTabSz="1354684" rtl="0" eaLnBrk="1" latinLnBrk="0" hangingPunct="1">
        <a:defRPr sz="2667" kern="1200">
          <a:solidFill>
            <a:schemeClr val="tx1"/>
          </a:solidFill>
          <a:latin typeface="+mn-lt"/>
          <a:ea typeface="+mn-ea"/>
          <a:cs typeface="+mn-cs"/>
        </a:defRPr>
      </a:lvl5pPr>
      <a:lvl6pPr marL="3386709" algn="l" defTabSz="1354684" rtl="0" eaLnBrk="1" latinLnBrk="0" hangingPunct="1">
        <a:defRPr sz="2667" kern="1200">
          <a:solidFill>
            <a:schemeClr val="tx1"/>
          </a:solidFill>
          <a:latin typeface="+mn-lt"/>
          <a:ea typeface="+mn-ea"/>
          <a:cs typeface="+mn-cs"/>
        </a:defRPr>
      </a:lvl6pPr>
      <a:lvl7pPr marL="4064051" algn="l" defTabSz="1354684" rtl="0" eaLnBrk="1" latinLnBrk="0" hangingPunct="1">
        <a:defRPr sz="2667" kern="1200">
          <a:solidFill>
            <a:schemeClr val="tx1"/>
          </a:solidFill>
          <a:latin typeface="+mn-lt"/>
          <a:ea typeface="+mn-ea"/>
          <a:cs typeface="+mn-cs"/>
        </a:defRPr>
      </a:lvl7pPr>
      <a:lvl8pPr marL="4741393" algn="l" defTabSz="1354684" rtl="0" eaLnBrk="1" latinLnBrk="0" hangingPunct="1">
        <a:defRPr sz="2667" kern="1200">
          <a:solidFill>
            <a:schemeClr val="tx1"/>
          </a:solidFill>
          <a:latin typeface="+mn-lt"/>
          <a:ea typeface="+mn-ea"/>
          <a:cs typeface="+mn-cs"/>
        </a:defRPr>
      </a:lvl8pPr>
      <a:lvl9pPr marL="5418734" algn="l" defTabSz="1354684" rtl="0" eaLnBrk="1" latinLnBrk="0" hangingPunct="1">
        <a:defRPr sz="26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0F2B5E"/>
            </a:gs>
            <a:gs pos="79000">
              <a:srgbClr val="050B16"/>
            </a:gs>
            <a:gs pos="18000">
              <a:srgbClr val="050B16"/>
            </a:gs>
          </a:gsLst>
          <a:lin ang="13500000" scaled="0"/>
          <a:tileRect/>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43000" y="903111"/>
            <a:ext cx="12954000" cy="16933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1143000" y="2935111"/>
            <a:ext cx="12954000" cy="609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5207000" y="9256889"/>
            <a:ext cx="4826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buFontTx/>
              <a:buNone/>
              <a:defRPr sz="2074" b="0">
                <a:solidFill>
                  <a:schemeClr val="tx1"/>
                </a:solidFill>
                <a:latin typeface="Arial"/>
                <a:cs typeface="Arial"/>
              </a:defRPr>
            </a:lvl1pPr>
          </a:lstStyle>
          <a:p>
            <a:pPr fontAlgn="base">
              <a:spcBef>
                <a:spcPct val="0"/>
              </a:spcBef>
              <a:spcAft>
                <a:spcPct val="0"/>
              </a:spcAft>
              <a:defRPr/>
            </a:pPr>
            <a:endParaRPr lang="en-US">
              <a:solidFill>
                <a:srgbClr val="FFFFFF"/>
              </a:solidFill>
            </a:endParaRPr>
          </a:p>
        </p:txBody>
      </p:sp>
      <p:sp>
        <p:nvSpPr>
          <p:cNvPr id="4102" name="Rectangle 6"/>
          <p:cNvSpPr>
            <a:spLocks noGrp="1" noChangeArrowheads="1"/>
          </p:cNvSpPr>
          <p:nvPr>
            <p:ph type="sldNum" sz="quarter" idx="4"/>
          </p:nvPr>
        </p:nvSpPr>
        <p:spPr bwMode="auto">
          <a:xfrm>
            <a:off x="10922000" y="9256889"/>
            <a:ext cx="3175000" cy="6773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Tx/>
              <a:buNone/>
              <a:defRPr sz="2074" b="0">
                <a:solidFill>
                  <a:schemeClr val="tx1"/>
                </a:solidFill>
                <a:latin typeface="Arial"/>
                <a:cs typeface="Arial"/>
              </a:defRPr>
            </a:lvl1pPr>
          </a:lstStyle>
          <a:p>
            <a:pPr fontAlgn="base">
              <a:spcBef>
                <a:spcPct val="0"/>
              </a:spcBef>
              <a:spcAft>
                <a:spcPct val="0"/>
              </a:spcAft>
              <a:defRPr/>
            </a:pPr>
            <a:fld id="{73489157-3836-46DA-96C6-6C4AE6E07E35}"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78807093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1" r:id="rId16"/>
  </p:sldLayoutIdLst>
  <p:txStyles>
    <p:titleStyle>
      <a:lvl1pPr algn="ctr" rtl="0" eaLnBrk="0" fontAlgn="base" hangingPunct="0">
        <a:spcBef>
          <a:spcPct val="0"/>
        </a:spcBef>
        <a:spcAft>
          <a:spcPct val="0"/>
        </a:spcAft>
        <a:defRPr sz="6519">
          <a:solidFill>
            <a:schemeClr val="tx2"/>
          </a:solidFill>
          <a:latin typeface="Arial"/>
          <a:ea typeface="+mj-ea"/>
          <a:cs typeface="Arial"/>
        </a:defRPr>
      </a:lvl1pPr>
      <a:lvl2pPr algn="ctr" rtl="0" eaLnBrk="0" fontAlgn="base" hangingPunct="0">
        <a:spcBef>
          <a:spcPct val="0"/>
        </a:spcBef>
        <a:spcAft>
          <a:spcPct val="0"/>
        </a:spcAft>
        <a:defRPr sz="6519">
          <a:solidFill>
            <a:schemeClr val="tx2"/>
          </a:solidFill>
          <a:latin typeface="Times New Roman" pitchFamily="18" charset="0"/>
        </a:defRPr>
      </a:lvl2pPr>
      <a:lvl3pPr algn="ctr" rtl="0" eaLnBrk="0" fontAlgn="base" hangingPunct="0">
        <a:spcBef>
          <a:spcPct val="0"/>
        </a:spcBef>
        <a:spcAft>
          <a:spcPct val="0"/>
        </a:spcAft>
        <a:defRPr sz="6519">
          <a:solidFill>
            <a:schemeClr val="tx2"/>
          </a:solidFill>
          <a:latin typeface="Times New Roman" pitchFamily="18" charset="0"/>
        </a:defRPr>
      </a:lvl3pPr>
      <a:lvl4pPr algn="ctr" rtl="0" eaLnBrk="0" fontAlgn="base" hangingPunct="0">
        <a:spcBef>
          <a:spcPct val="0"/>
        </a:spcBef>
        <a:spcAft>
          <a:spcPct val="0"/>
        </a:spcAft>
        <a:defRPr sz="6519">
          <a:solidFill>
            <a:schemeClr val="tx2"/>
          </a:solidFill>
          <a:latin typeface="Times New Roman" pitchFamily="18" charset="0"/>
        </a:defRPr>
      </a:lvl4pPr>
      <a:lvl5pPr algn="ctr" rtl="0" eaLnBrk="0" fontAlgn="base" hangingPunct="0">
        <a:spcBef>
          <a:spcPct val="0"/>
        </a:spcBef>
        <a:spcAft>
          <a:spcPct val="0"/>
        </a:spcAft>
        <a:defRPr sz="6519">
          <a:solidFill>
            <a:schemeClr val="tx2"/>
          </a:solidFill>
          <a:latin typeface="Times New Roman" pitchFamily="18" charset="0"/>
        </a:defRPr>
      </a:lvl5pPr>
      <a:lvl6pPr marL="677342" algn="ctr" rtl="0" fontAlgn="base">
        <a:spcBef>
          <a:spcPct val="0"/>
        </a:spcBef>
        <a:spcAft>
          <a:spcPct val="0"/>
        </a:spcAft>
        <a:defRPr sz="6519">
          <a:solidFill>
            <a:schemeClr val="tx2"/>
          </a:solidFill>
          <a:latin typeface="Times New Roman" pitchFamily="18" charset="0"/>
        </a:defRPr>
      </a:lvl6pPr>
      <a:lvl7pPr marL="1354684" algn="ctr" rtl="0" fontAlgn="base">
        <a:spcBef>
          <a:spcPct val="0"/>
        </a:spcBef>
        <a:spcAft>
          <a:spcPct val="0"/>
        </a:spcAft>
        <a:defRPr sz="6519">
          <a:solidFill>
            <a:schemeClr val="tx2"/>
          </a:solidFill>
          <a:latin typeface="Times New Roman" pitchFamily="18" charset="0"/>
        </a:defRPr>
      </a:lvl7pPr>
      <a:lvl8pPr marL="2032025" algn="ctr" rtl="0" fontAlgn="base">
        <a:spcBef>
          <a:spcPct val="0"/>
        </a:spcBef>
        <a:spcAft>
          <a:spcPct val="0"/>
        </a:spcAft>
        <a:defRPr sz="6519">
          <a:solidFill>
            <a:schemeClr val="tx2"/>
          </a:solidFill>
          <a:latin typeface="Times New Roman" pitchFamily="18" charset="0"/>
        </a:defRPr>
      </a:lvl8pPr>
      <a:lvl9pPr marL="2709367" algn="ctr" rtl="0" fontAlgn="base">
        <a:spcBef>
          <a:spcPct val="0"/>
        </a:spcBef>
        <a:spcAft>
          <a:spcPct val="0"/>
        </a:spcAft>
        <a:defRPr sz="6519">
          <a:solidFill>
            <a:schemeClr val="tx2"/>
          </a:solidFill>
          <a:latin typeface="Times New Roman" pitchFamily="18" charset="0"/>
        </a:defRPr>
      </a:lvl9pPr>
    </p:titleStyle>
    <p:bodyStyle>
      <a:lvl1pPr marL="508006" indent="-508006" algn="l" rtl="0" eaLnBrk="0" fontAlgn="base" hangingPunct="0">
        <a:spcBef>
          <a:spcPct val="20000"/>
        </a:spcBef>
        <a:spcAft>
          <a:spcPct val="0"/>
        </a:spcAft>
        <a:buChar char="•"/>
        <a:defRPr sz="4741">
          <a:solidFill>
            <a:schemeClr val="tx1"/>
          </a:solidFill>
          <a:latin typeface="Arial"/>
          <a:ea typeface="+mn-ea"/>
          <a:cs typeface="Arial"/>
        </a:defRPr>
      </a:lvl1pPr>
      <a:lvl2pPr marL="1100680" indent="-423339" algn="l" rtl="0" eaLnBrk="0" fontAlgn="base" hangingPunct="0">
        <a:spcBef>
          <a:spcPct val="20000"/>
        </a:spcBef>
        <a:spcAft>
          <a:spcPct val="0"/>
        </a:spcAft>
        <a:buChar char="–"/>
        <a:defRPr sz="4148">
          <a:solidFill>
            <a:schemeClr val="tx1"/>
          </a:solidFill>
          <a:latin typeface="Arial"/>
          <a:cs typeface="Arial"/>
        </a:defRPr>
      </a:lvl2pPr>
      <a:lvl3pPr marL="1693355" indent="-338671" algn="l" rtl="0" eaLnBrk="0" fontAlgn="base" hangingPunct="0">
        <a:spcBef>
          <a:spcPct val="20000"/>
        </a:spcBef>
        <a:spcAft>
          <a:spcPct val="0"/>
        </a:spcAft>
        <a:buChar char="•"/>
        <a:defRPr sz="3556">
          <a:solidFill>
            <a:schemeClr val="tx1"/>
          </a:solidFill>
          <a:latin typeface="Arial"/>
          <a:cs typeface="Arial"/>
        </a:defRPr>
      </a:lvl3pPr>
      <a:lvl4pPr marL="2370696" indent="-338671" algn="l" rtl="0" eaLnBrk="0" fontAlgn="base" hangingPunct="0">
        <a:spcBef>
          <a:spcPct val="20000"/>
        </a:spcBef>
        <a:spcAft>
          <a:spcPct val="0"/>
        </a:spcAft>
        <a:buChar char="–"/>
        <a:defRPr sz="2963">
          <a:solidFill>
            <a:schemeClr val="tx1"/>
          </a:solidFill>
          <a:latin typeface="Arial"/>
          <a:cs typeface="Arial"/>
        </a:defRPr>
      </a:lvl4pPr>
      <a:lvl5pPr marL="3048038" indent="-338671" algn="l" rtl="0" eaLnBrk="0" fontAlgn="base" hangingPunct="0">
        <a:spcBef>
          <a:spcPct val="20000"/>
        </a:spcBef>
        <a:spcAft>
          <a:spcPct val="0"/>
        </a:spcAft>
        <a:buChar char="»"/>
        <a:defRPr sz="2963">
          <a:solidFill>
            <a:schemeClr val="tx1"/>
          </a:solidFill>
          <a:latin typeface="Arial"/>
          <a:cs typeface="Arial"/>
        </a:defRPr>
      </a:lvl5pPr>
      <a:lvl6pPr marL="3725380" indent="-338671" algn="l" rtl="0" fontAlgn="base">
        <a:spcBef>
          <a:spcPct val="20000"/>
        </a:spcBef>
        <a:spcAft>
          <a:spcPct val="0"/>
        </a:spcAft>
        <a:buChar char="»"/>
        <a:defRPr sz="2963">
          <a:solidFill>
            <a:schemeClr val="tx1"/>
          </a:solidFill>
          <a:latin typeface="+mn-lt"/>
        </a:defRPr>
      </a:lvl6pPr>
      <a:lvl7pPr marL="4402722" indent="-338671" algn="l" rtl="0" fontAlgn="base">
        <a:spcBef>
          <a:spcPct val="20000"/>
        </a:spcBef>
        <a:spcAft>
          <a:spcPct val="0"/>
        </a:spcAft>
        <a:buChar char="»"/>
        <a:defRPr sz="2963">
          <a:solidFill>
            <a:schemeClr val="tx1"/>
          </a:solidFill>
          <a:latin typeface="+mn-lt"/>
        </a:defRPr>
      </a:lvl7pPr>
      <a:lvl8pPr marL="5080064" indent="-338671" algn="l" rtl="0" fontAlgn="base">
        <a:spcBef>
          <a:spcPct val="20000"/>
        </a:spcBef>
        <a:spcAft>
          <a:spcPct val="0"/>
        </a:spcAft>
        <a:buChar char="»"/>
        <a:defRPr sz="2963">
          <a:solidFill>
            <a:schemeClr val="tx1"/>
          </a:solidFill>
          <a:latin typeface="+mn-lt"/>
        </a:defRPr>
      </a:lvl8pPr>
      <a:lvl9pPr marL="5757405" indent="-338671" algn="l" rtl="0" fontAlgn="base">
        <a:spcBef>
          <a:spcPct val="20000"/>
        </a:spcBef>
        <a:spcAft>
          <a:spcPct val="0"/>
        </a:spcAft>
        <a:buChar char="»"/>
        <a:defRPr sz="2963">
          <a:solidFill>
            <a:schemeClr val="tx1"/>
          </a:solidFill>
          <a:latin typeface="+mn-lt"/>
        </a:defRPr>
      </a:lvl9pPr>
    </p:bodyStyle>
    <p:otherStyle>
      <a:defPPr>
        <a:defRPr lang="en-US"/>
      </a:defPPr>
      <a:lvl1pPr marL="0" algn="l" defTabSz="1354684" rtl="0" eaLnBrk="1" latinLnBrk="0" hangingPunct="1">
        <a:defRPr sz="2667" kern="1200">
          <a:solidFill>
            <a:schemeClr val="tx1"/>
          </a:solidFill>
          <a:latin typeface="+mn-lt"/>
          <a:ea typeface="+mn-ea"/>
          <a:cs typeface="+mn-cs"/>
        </a:defRPr>
      </a:lvl1pPr>
      <a:lvl2pPr marL="677342" algn="l" defTabSz="1354684" rtl="0" eaLnBrk="1" latinLnBrk="0" hangingPunct="1">
        <a:defRPr sz="2667" kern="1200">
          <a:solidFill>
            <a:schemeClr val="tx1"/>
          </a:solidFill>
          <a:latin typeface="+mn-lt"/>
          <a:ea typeface="+mn-ea"/>
          <a:cs typeface="+mn-cs"/>
        </a:defRPr>
      </a:lvl2pPr>
      <a:lvl3pPr marL="1354684" algn="l" defTabSz="1354684" rtl="0" eaLnBrk="1" latinLnBrk="0" hangingPunct="1">
        <a:defRPr sz="2667" kern="1200">
          <a:solidFill>
            <a:schemeClr val="tx1"/>
          </a:solidFill>
          <a:latin typeface="+mn-lt"/>
          <a:ea typeface="+mn-ea"/>
          <a:cs typeface="+mn-cs"/>
        </a:defRPr>
      </a:lvl3pPr>
      <a:lvl4pPr marL="2032025" algn="l" defTabSz="1354684" rtl="0" eaLnBrk="1" latinLnBrk="0" hangingPunct="1">
        <a:defRPr sz="2667" kern="1200">
          <a:solidFill>
            <a:schemeClr val="tx1"/>
          </a:solidFill>
          <a:latin typeface="+mn-lt"/>
          <a:ea typeface="+mn-ea"/>
          <a:cs typeface="+mn-cs"/>
        </a:defRPr>
      </a:lvl4pPr>
      <a:lvl5pPr marL="2709367" algn="l" defTabSz="1354684" rtl="0" eaLnBrk="1" latinLnBrk="0" hangingPunct="1">
        <a:defRPr sz="2667" kern="1200">
          <a:solidFill>
            <a:schemeClr val="tx1"/>
          </a:solidFill>
          <a:latin typeface="+mn-lt"/>
          <a:ea typeface="+mn-ea"/>
          <a:cs typeface="+mn-cs"/>
        </a:defRPr>
      </a:lvl5pPr>
      <a:lvl6pPr marL="3386709" algn="l" defTabSz="1354684" rtl="0" eaLnBrk="1" latinLnBrk="0" hangingPunct="1">
        <a:defRPr sz="2667" kern="1200">
          <a:solidFill>
            <a:schemeClr val="tx1"/>
          </a:solidFill>
          <a:latin typeface="+mn-lt"/>
          <a:ea typeface="+mn-ea"/>
          <a:cs typeface="+mn-cs"/>
        </a:defRPr>
      </a:lvl6pPr>
      <a:lvl7pPr marL="4064051" algn="l" defTabSz="1354684" rtl="0" eaLnBrk="1" latinLnBrk="0" hangingPunct="1">
        <a:defRPr sz="2667" kern="1200">
          <a:solidFill>
            <a:schemeClr val="tx1"/>
          </a:solidFill>
          <a:latin typeface="+mn-lt"/>
          <a:ea typeface="+mn-ea"/>
          <a:cs typeface="+mn-cs"/>
        </a:defRPr>
      </a:lvl7pPr>
      <a:lvl8pPr marL="4741393" algn="l" defTabSz="1354684" rtl="0" eaLnBrk="1" latinLnBrk="0" hangingPunct="1">
        <a:defRPr sz="2667" kern="1200">
          <a:solidFill>
            <a:schemeClr val="tx1"/>
          </a:solidFill>
          <a:latin typeface="+mn-lt"/>
          <a:ea typeface="+mn-ea"/>
          <a:cs typeface="+mn-cs"/>
        </a:defRPr>
      </a:lvl8pPr>
      <a:lvl9pPr marL="5418734" algn="l" defTabSz="1354684" rtl="0" eaLnBrk="1" latinLnBrk="0" hangingPunct="1">
        <a:defRPr sz="26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7.wmf"/><Relationship Id="rId3" Type="http://schemas.openxmlformats.org/officeDocument/2006/relationships/notesSlide" Target="../notesSlides/notesSlide1.xml"/><Relationship Id="rId7" Type="http://schemas.openxmlformats.org/officeDocument/2006/relationships/image" Target="../media/image14.wmf"/><Relationship Id="rId12"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8.bin"/><Relationship Id="rId11" Type="http://schemas.openxmlformats.org/officeDocument/2006/relationships/image" Target="../media/image16.wmf"/><Relationship Id="rId5" Type="http://schemas.openxmlformats.org/officeDocument/2006/relationships/image" Target="../media/image13.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5.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44.jpe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158.xml"/><Relationship Id="rId7" Type="http://schemas.openxmlformats.org/officeDocument/2006/relationships/image" Target="../media/image45.pn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58.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11.xml"/><Relationship Id="rId7" Type="http://schemas.openxmlformats.org/officeDocument/2006/relationships/image" Target="../media/image1.emf"/><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oleObject" Target="../embeddings/oleObject14.bin"/><Relationship Id="rId5" Type="http://schemas.openxmlformats.org/officeDocument/2006/relationships/notesSlide" Target="../notesSlides/notesSlide8.xml"/><Relationship Id="rId4" Type="http://schemas.openxmlformats.org/officeDocument/2006/relationships/slideLayout" Target="../slideLayouts/slideLayout158.xml"/><Relationship Id="rId9"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slideLayout" Target="../slideLayouts/slideLayout158.xml"/><Relationship Id="rId7" Type="http://schemas.openxmlformats.org/officeDocument/2006/relationships/image" Target="../media/image51.jpe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slideLayout" Target="../slideLayouts/slideLayout158.xml"/><Relationship Id="rId7" Type="http://schemas.openxmlformats.org/officeDocument/2006/relationships/image" Target="../media/image51.jpe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slideLayout" Target="../slideLayouts/slideLayout158.xml"/><Relationship Id="rId7" Type="http://schemas.openxmlformats.org/officeDocument/2006/relationships/image" Target="../media/image52.jpe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7.emf"/><Relationship Id="rId5" Type="http://schemas.openxmlformats.org/officeDocument/2006/relationships/oleObject" Target="../embeddings/oleObject17.bin"/><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6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8.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slideLayout" Target="../slideLayouts/slideLayout158.xml"/><Relationship Id="rId7" Type="http://schemas.openxmlformats.org/officeDocument/2006/relationships/image" Target="../media/image64.jpe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slideLayout" Target="../slideLayouts/slideLayout158.xml"/><Relationship Id="rId7" Type="http://schemas.openxmlformats.org/officeDocument/2006/relationships/image" Target="../media/image66.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slideLayout" Target="../slideLayouts/slideLayout158.xml"/><Relationship Id="rId7" Type="http://schemas.openxmlformats.org/officeDocument/2006/relationships/image" Target="../media/image68.jpe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slideLayout" Target="../slideLayouts/slideLayout158.xml"/><Relationship Id="rId7" Type="http://schemas.openxmlformats.org/officeDocument/2006/relationships/image" Target="../media/image72.jpe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22.xml"/><Relationship Id="rId9" Type="http://schemas.openxmlformats.org/officeDocument/2006/relationships/chart" Target="../charts/chart13.xml"/></Relationships>
</file>

<file path=ppt/slides/_rels/slide31.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slideLayout" Target="../slideLayouts/slideLayout6.xml"/><Relationship Id="rId7" Type="http://schemas.openxmlformats.org/officeDocument/2006/relationships/image" Target="../media/image73.jpe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slideLayout" Target="../slideLayouts/slideLayout158.xml"/><Relationship Id="rId7" Type="http://schemas.openxmlformats.org/officeDocument/2006/relationships/image" Target="../media/image74.jpe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5.jpe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6.jpe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6.jpe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6.jpe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6.jpeg"/><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images.google.com/imgres?imgurl=http://www.meccad.co.uk/images/shock%20absorber.jpg&amp;imgrefurl=http://www.meccad.co.uk/3Dimensional%20Gallery.htm&amp;h=961&amp;w=1267&amp;sz=84&amp;tbnid=J5nl7WI8GZAJ:&amp;tbnh=113&amp;tbnw=148&amp;start=3&amp;prev=/images?q=shock+absorber&amp;hl=en&amp;lr=&amp;ie=UTF-8&amp;sa=N" TargetMode="Externa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90.xml"/><Relationship Id="rId1" Type="http://schemas.openxmlformats.org/officeDocument/2006/relationships/vmlDrawing" Target="../drawings/vmlDrawing25.vml"/><Relationship Id="rId4" Type="http://schemas.openxmlformats.org/officeDocument/2006/relationships/image" Target="../media/image77.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95.xml"/><Relationship Id="rId5" Type="http://schemas.openxmlformats.org/officeDocument/2006/relationships/image" Target="../media/image82.jpeg"/><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hyperlink" Target="http://www.tesco.com/" TargetMode="External"/><Relationship Id="rId17" Type="http://schemas.openxmlformats.org/officeDocument/2006/relationships/image" Target="../media/image36.jpeg"/><Relationship Id="rId2" Type="http://schemas.openxmlformats.org/officeDocument/2006/relationships/image" Target="../media/image22.gif"/><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26.wmf"/><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4.jpeg"/><Relationship Id="rId10" Type="http://schemas.openxmlformats.org/officeDocument/2006/relationships/image" Target="../media/image30.png"/><Relationship Id="rId19" Type="http://schemas.openxmlformats.org/officeDocument/2006/relationships/image" Target="../media/image38.wmf"/><Relationship Id="rId4" Type="http://schemas.openxmlformats.org/officeDocument/2006/relationships/image" Target="../media/image24.wmf"/><Relationship Id="rId9" Type="http://schemas.openxmlformats.org/officeDocument/2006/relationships/image" Target="../media/image29.png"/><Relationship Id="rId14" Type="http://schemas.openxmlformats.org/officeDocument/2006/relationships/image" Target="../media/image3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41.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41.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2.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12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3.xml"/></Relationships>
</file>

<file path=ppt/slides/_rels/slide6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83.xml"/></Relationships>
</file>

<file path=ppt/slides/_rels/slide6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83.xml"/></Relationships>
</file>

<file path=ppt/slides/_rels/slide6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hyperlink" Target="https://dailyreckoning.com/elon-musk-dont-want-turn-house-cats/" TargetMode="External"/><Relationship Id="rId1" Type="http://schemas.openxmlformats.org/officeDocument/2006/relationships/slideLayout" Target="../slideLayouts/slideLayout83.xml"/></Relationships>
</file>

<file path=ppt/slides/_rels/slide72.x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notesSlide" Target="../notesSlides/notesSlide40.xml"/><Relationship Id="rId1" Type="http://schemas.openxmlformats.org/officeDocument/2006/relationships/slideLayout" Target="../slideLayouts/slideLayout8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7.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1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8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ext Box 4"/>
          <p:cNvSpPr txBox="1">
            <a:spLocks noChangeArrowheads="1"/>
          </p:cNvSpPr>
          <p:nvPr/>
        </p:nvSpPr>
        <p:spPr bwMode="auto">
          <a:xfrm>
            <a:off x="846667" y="564445"/>
            <a:ext cx="13320889" cy="1916166"/>
          </a:xfrm>
          <a:prstGeom prst="rect">
            <a:avLst/>
          </a:prstGeom>
          <a:noFill/>
          <a:ln w="9525">
            <a:noFill/>
            <a:miter lim="800000"/>
            <a:headEnd/>
            <a:tailEnd/>
          </a:ln>
        </p:spPr>
        <p:txBody>
          <a:bodyPr>
            <a:spAutoFit/>
          </a:bodyPr>
          <a:lstStyle/>
          <a:p>
            <a:pPr algn="ctr" fontAlgn="base">
              <a:spcBef>
                <a:spcPct val="0"/>
              </a:spcBef>
              <a:spcAft>
                <a:spcPct val="0"/>
              </a:spcAft>
            </a:pPr>
            <a:r>
              <a:rPr lang="en-US" sz="5926" b="1" i="1" dirty="0">
                <a:solidFill>
                  <a:srgbClr val="FFFF00"/>
                </a:solidFill>
                <a:latin typeface="Arial" pitchFamily="34" charset="0"/>
                <a:cs typeface="Arial" pitchFamily="34" charset="0"/>
              </a:rPr>
              <a:t>Council of Supply Chain</a:t>
            </a:r>
          </a:p>
          <a:p>
            <a:pPr algn="ctr" fontAlgn="base">
              <a:spcBef>
                <a:spcPct val="0"/>
              </a:spcBef>
              <a:spcAft>
                <a:spcPct val="0"/>
              </a:spcAft>
            </a:pPr>
            <a:r>
              <a:rPr lang="en-US" sz="5926" b="1" i="1" dirty="0">
                <a:solidFill>
                  <a:srgbClr val="FFFF00"/>
                </a:solidFill>
                <a:latin typeface="Arial" pitchFamily="34" charset="0"/>
                <a:cs typeface="Arial" pitchFamily="34" charset="0"/>
              </a:rPr>
              <a:t>Management Professionals</a:t>
            </a:r>
            <a:endParaRPr lang="en-US" sz="4741" b="1" i="1" dirty="0">
              <a:solidFill>
                <a:srgbClr val="FFFF00"/>
              </a:solidFill>
              <a:latin typeface="Arial" pitchFamily="34" charset="0"/>
              <a:cs typeface="Arial" pitchFamily="34" charset="0"/>
            </a:endParaRPr>
          </a:p>
        </p:txBody>
      </p:sp>
      <p:grpSp>
        <p:nvGrpSpPr>
          <p:cNvPr id="2" name="Group 6"/>
          <p:cNvGrpSpPr>
            <a:grpSpLocks/>
          </p:cNvGrpSpPr>
          <p:nvPr/>
        </p:nvGrpSpPr>
        <p:grpSpPr bwMode="auto">
          <a:xfrm>
            <a:off x="1072445" y="4064000"/>
            <a:ext cx="12829353" cy="1658057"/>
            <a:chOff x="136" y="458"/>
            <a:chExt cx="5455" cy="705"/>
          </a:xfrm>
        </p:grpSpPr>
        <p:sp>
          <p:nvSpPr>
            <p:cNvPr id="6151" name="Rectangle 7"/>
            <p:cNvSpPr>
              <a:spLocks noChangeArrowheads="1"/>
            </p:cNvSpPr>
            <p:nvPr/>
          </p:nvSpPr>
          <p:spPr bwMode="auto">
            <a:xfrm>
              <a:off x="136" y="494"/>
              <a:ext cx="806" cy="328"/>
            </a:xfrm>
            <a:prstGeom prst="rect">
              <a:avLst/>
            </a:prstGeom>
            <a:noFill/>
            <a:ln w="12700">
              <a:noFill/>
              <a:miter lim="800000"/>
              <a:headEnd/>
              <a:tailEnd/>
            </a:ln>
            <a:effectLst/>
          </p:spPr>
          <p:txBody>
            <a:bodyPr wrap="none" lIns="134056" tIns="65852" rIns="134056" bIns="65852">
              <a:spAutoFit/>
            </a:bodyPr>
            <a:lstStyle/>
            <a:p>
              <a:pPr eaLnBrk="0" fontAlgn="base" hangingPunct="0">
                <a:spcBef>
                  <a:spcPct val="0"/>
                </a:spcBef>
                <a:spcAft>
                  <a:spcPct val="0"/>
                </a:spcAft>
                <a:defRPr/>
              </a:pPr>
              <a:r>
                <a:rPr lang="en-US" sz="2074" b="1" dirty="0">
                  <a:solidFill>
                    <a:srgbClr val="FFFFFF"/>
                  </a:solidFill>
                  <a:latin typeface="Arial" charset="0"/>
                  <a:cs typeface="Arial" charset="0"/>
                </a:rPr>
                <a:t>Raw Material</a:t>
              </a:r>
            </a:p>
            <a:p>
              <a:pPr eaLnBrk="0" fontAlgn="base" hangingPunct="0">
                <a:spcBef>
                  <a:spcPct val="0"/>
                </a:spcBef>
                <a:spcAft>
                  <a:spcPct val="0"/>
                </a:spcAft>
                <a:defRPr/>
              </a:pPr>
              <a:r>
                <a:rPr lang="en-US" sz="2074" b="1" dirty="0">
                  <a:solidFill>
                    <a:srgbClr val="FFFFFF"/>
                  </a:solidFill>
                  <a:latin typeface="Arial" charset="0"/>
                  <a:cs typeface="Arial" charset="0"/>
                </a:rPr>
                <a:t> Purchasing</a:t>
              </a:r>
            </a:p>
          </p:txBody>
        </p:sp>
        <p:sp>
          <p:nvSpPr>
            <p:cNvPr id="6152" name="Rectangle 8"/>
            <p:cNvSpPr>
              <a:spLocks noChangeArrowheads="1"/>
            </p:cNvSpPr>
            <p:nvPr/>
          </p:nvSpPr>
          <p:spPr bwMode="auto">
            <a:xfrm>
              <a:off x="1022" y="971"/>
              <a:ext cx="732" cy="192"/>
            </a:xfrm>
            <a:prstGeom prst="rect">
              <a:avLst/>
            </a:prstGeom>
            <a:noFill/>
            <a:ln w="12700">
              <a:noFill/>
              <a:miter lim="800000"/>
              <a:headEnd/>
              <a:tailEnd/>
            </a:ln>
            <a:effectLst/>
          </p:spPr>
          <p:txBody>
            <a:bodyPr lIns="134056" tIns="65852" rIns="134056" bIns="65852">
              <a:spAutoFit/>
            </a:bodyPr>
            <a:lstStyle/>
            <a:p>
              <a:pPr algn="ctr" eaLnBrk="0" fontAlgn="base" hangingPunct="0">
                <a:spcBef>
                  <a:spcPct val="0"/>
                </a:spcBef>
                <a:spcAft>
                  <a:spcPct val="0"/>
                </a:spcAft>
                <a:defRPr/>
              </a:pPr>
              <a:r>
                <a:rPr lang="en-US" sz="2074" b="1" dirty="0">
                  <a:solidFill>
                    <a:srgbClr val="FFFFFF"/>
                  </a:solidFill>
                  <a:latin typeface="Arial" charset="0"/>
                  <a:cs typeface="Arial" charset="0"/>
                </a:rPr>
                <a:t>Factory</a:t>
              </a:r>
            </a:p>
          </p:txBody>
        </p:sp>
        <p:grpSp>
          <p:nvGrpSpPr>
            <p:cNvPr id="3" name="Group 9"/>
            <p:cNvGrpSpPr>
              <a:grpSpLocks/>
            </p:cNvGrpSpPr>
            <p:nvPr/>
          </p:nvGrpSpPr>
          <p:grpSpPr bwMode="auto">
            <a:xfrm>
              <a:off x="2230" y="612"/>
              <a:ext cx="862" cy="293"/>
              <a:chOff x="2230" y="612"/>
              <a:chExt cx="862" cy="293"/>
            </a:xfrm>
          </p:grpSpPr>
          <p:grpSp>
            <p:nvGrpSpPr>
              <p:cNvPr id="4" name="Group 10"/>
              <p:cNvGrpSpPr>
                <a:grpSpLocks/>
              </p:cNvGrpSpPr>
              <p:nvPr/>
            </p:nvGrpSpPr>
            <p:grpSpPr bwMode="auto">
              <a:xfrm>
                <a:off x="2983" y="750"/>
                <a:ext cx="39" cy="65"/>
                <a:chOff x="2983" y="750"/>
                <a:chExt cx="39" cy="65"/>
              </a:xfrm>
            </p:grpSpPr>
            <p:sp>
              <p:nvSpPr>
                <p:cNvPr id="1114" name="Rectangle 11"/>
                <p:cNvSpPr>
                  <a:spLocks noChangeArrowheads="1"/>
                </p:cNvSpPr>
                <p:nvPr/>
              </p:nvSpPr>
              <p:spPr bwMode="auto">
                <a:xfrm>
                  <a:off x="2993" y="750"/>
                  <a:ext cx="19" cy="8"/>
                </a:xfrm>
                <a:prstGeom prst="rect">
                  <a:avLst/>
                </a:prstGeom>
                <a:solidFill>
                  <a:srgbClr val="DADADA"/>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115" name="Rectangle 12"/>
                <p:cNvSpPr>
                  <a:spLocks noChangeArrowheads="1"/>
                </p:cNvSpPr>
                <p:nvPr/>
              </p:nvSpPr>
              <p:spPr bwMode="auto">
                <a:xfrm>
                  <a:off x="2983" y="760"/>
                  <a:ext cx="39" cy="55"/>
                </a:xfrm>
                <a:prstGeom prst="rect">
                  <a:avLst/>
                </a:prstGeom>
                <a:solidFill>
                  <a:srgbClr val="DADADA"/>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grpSp>
            <p:nvGrpSpPr>
              <p:cNvPr id="5" name="Group 13"/>
              <p:cNvGrpSpPr>
                <a:grpSpLocks/>
              </p:cNvGrpSpPr>
              <p:nvPr/>
            </p:nvGrpSpPr>
            <p:grpSpPr bwMode="auto">
              <a:xfrm>
                <a:off x="2947" y="820"/>
                <a:ext cx="145" cy="74"/>
                <a:chOff x="2947" y="820"/>
                <a:chExt cx="145" cy="74"/>
              </a:xfrm>
            </p:grpSpPr>
            <p:sp>
              <p:nvSpPr>
                <p:cNvPr id="1112" name="Rectangle 14"/>
                <p:cNvSpPr>
                  <a:spLocks noChangeArrowheads="1"/>
                </p:cNvSpPr>
                <p:nvPr/>
              </p:nvSpPr>
              <p:spPr bwMode="auto">
                <a:xfrm>
                  <a:off x="2950" y="827"/>
                  <a:ext cx="138" cy="67"/>
                </a:xfrm>
                <a:prstGeom prst="rect">
                  <a:avLst/>
                </a:prstGeom>
                <a:solidFill>
                  <a:srgbClr val="80808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113" name="Rectangle 15"/>
                <p:cNvSpPr>
                  <a:spLocks noChangeArrowheads="1"/>
                </p:cNvSpPr>
                <p:nvPr/>
              </p:nvSpPr>
              <p:spPr bwMode="auto">
                <a:xfrm>
                  <a:off x="2947" y="820"/>
                  <a:ext cx="145" cy="3"/>
                </a:xfrm>
                <a:prstGeom prst="rect">
                  <a:avLst/>
                </a:prstGeom>
                <a:solidFill>
                  <a:srgbClr val="C0C0C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grpSp>
            <p:nvGrpSpPr>
              <p:cNvPr id="6" name="Group 16"/>
              <p:cNvGrpSpPr>
                <a:grpSpLocks/>
              </p:cNvGrpSpPr>
              <p:nvPr/>
            </p:nvGrpSpPr>
            <p:grpSpPr bwMode="auto">
              <a:xfrm>
                <a:off x="2964" y="839"/>
                <a:ext cx="106" cy="42"/>
                <a:chOff x="2964" y="839"/>
                <a:chExt cx="106" cy="42"/>
              </a:xfrm>
            </p:grpSpPr>
            <p:sp>
              <p:nvSpPr>
                <p:cNvPr id="1109" name="Rectangle 17"/>
                <p:cNvSpPr>
                  <a:spLocks noChangeArrowheads="1"/>
                </p:cNvSpPr>
                <p:nvPr/>
              </p:nvSpPr>
              <p:spPr bwMode="auto">
                <a:xfrm>
                  <a:off x="2964" y="839"/>
                  <a:ext cx="20" cy="42"/>
                </a:xfrm>
                <a:prstGeom prst="rect">
                  <a:avLst/>
                </a:prstGeom>
                <a:solidFill>
                  <a:srgbClr val="C0C0C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110" name="Rectangle 18"/>
                <p:cNvSpPr>
                  <a:spLocks noChangeArrowheads="1"/>
                </p:cNvSpPr>
                <p:nvPr/>
              </p:nvSpPr>
              <p:spPr bwMode="auto">
                <a:xfrm>
                  <a:off x="3049" y="839"/>
                  <a:ext cx="21" cy="42"/>
                </a:xfrm>
                <a:prstGeom prst="rect">
                  <a:avLst/>
                </a:prstGeom>
                <a:solidFill>
                  <a:srgbClr val="C0C0C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111" name="Rectangle 19"/>
                <p:cNvSpPr>
                  <a:spLocks noChangeArrowheads="1"/>
                </p:cNvSpPr>
                <p:nvPr/>
              </p:nvSpPr>
              <p:spPr bwMode="auto">
                <a:xfrm>
                  <a:off x="3007" y="839"/>
                  <a:ext cx="21" cy="42"/>
                </a:xfrm>
                <a:prstGeom prst="rect">
                  <a:avLst/>
                </a:prstGeom>
                <a:solidFill>
                  <a:srgbClr val="C0C0C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sp>
            <p:nvSpPr>
              <p:cNvPr id="1092" name="Rectangle 20"/>
              <p:cNvSpPr>
                <a:spLocks noChangeArrowheads="1"/>
              </p:cNvSpPr>
              <p:nvPr/>
            </p:nvSpPr>
            <p:spPr bwMode="auto">
              <a:xfrm>
                <a:off x="2343" y="778"/>
                <a:ext cx="51" cy="28"/>
              </a:xfrm>
              <a:prstGeom prst="rect">
                <a:avLst/>
              </a:prstGeom>
              <a:solidFill>
                <a:srgbClr val="DADADA"/>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nvGrpSpPr>
              <p:cNvPr id="7" name="Group 21"/>
              <p:cNvGrpSpPr>
                <a:grpSpLocks/>
              </p:cNvGrpSpPr>
              <p:nvPr/>
            </p:nvGrpSpPr>
            <p:grpSpPr bwMode="auto">
              <a:xfrm>
                <a:off x="2230" y="808"/>
                <a:ext cx="185" cy="97"/>
                <a:chOff x="2230" y="808"/>
                <a:chExt cx="185" cy="97"/>
              </a:xfrm>
            </p:grpSpPr>
            <p:sp>
              <p:nvSpPr>
                <p:cNvPr id="1107" name="Rectangle 22"/>
                <p:cNvSpPr>
                  <a:spLocks noChangeArrowheads="1"/>
                </p:cNvSpPr>
                <p:nvPr/>
              </p:nvSpPr>
              <p:spPr bwMode="auto">
                <a:xfrm>
                  <a:off x="2238" y="820"/>
                  <a:ext cx="170" cy="85"/>
                </a:xfrm>
                <a:prstGeom prst="rect">
                  <a:avLst/>
                </a:prstGeom>
                <a:solidFill>
                  <a:srgbClr val="80808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108" name="Rectangle 23"/>
                <p:cNvSpPr>
                  <a:spLocks noChangeArrowheads="1"/>
                </p:cNvSpPr>
                <p:nvPr/>
              </p:nvSpPr>
              <p:spPr bwMode="auto">
                <a:xfrm>
                  <a:off x="2230" y="808"/>
                  <a:ext cx="185" cy="9"/>
                </a:xfrm>
                <a:prstGeom prst="rect">
                  <a:avLst/>
                </a:prstGeom>
                <a:solidFill>
                  <a:srgbClr val="C0C0C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grpSp>
            <p:nvGrpSpPr>
              <p:cNvPr id="8" name="Group 24"/>
              <p:cNvGrpSpPr>
                <a:grpSpLocks/>
              </p:cNvGrpSpPr>
              <p:nvPr/>
            </p:nvGrpSpPr>
            <p:grpSpPr bwMode="auto">
              <a:xfrm>
                <a:off x="2250" y="836"/>
                <a:ext cx="144" cy="50"/>
                <a:chOff x="2250" y="836"/>
                <a:chExt cx="144" cy="50"/>
              </a:xfrm>
            </p:grpSpPr>
            <p:sp>
              <p:nvSpPr>
                <p:cNvPr id="1104" name="Rectangle 25"/>
                <p:cNvSpPr>
                  <a:spLocks noChangeArrowheads="1"/>
                </p:cNvSpPr>
                <p:nvPr/>
              </p:nvSpPr>
              <p:spPr bwMode="auto">
                <a:xfrm>
                  <a:off x="2359" y="836"/>
                  <a:ext cx="35" cy="50"/>
                </a:xfrm>
                <a:prstGeom prst="rect">
                  <a:avLst/>
                </a:prstGeom>
                <a:solidFill>
                  <a:srgbClr val="C0C0C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105" name="Rectangle 26"/>
                <p:cNvSpPr>
                  <a:spLocks noChangeArrowheads="1"/>
                </p:cNvSpPr>
                <p:nvPr/>
              </p:nvSpPr>
              <p:spPr bwMode="auto">
                <a:xfrm>
                  <a:off x="2250" y="836"/>
                  <a:ext cx="37" cy="50"/>
                </a:xfrm>
                <a:prstGeom prst="rect">
                  <a:avLst/>
                </a:prstGeom>
                <a:solidFill>
                  <a:srgbClr val="C0C0C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106" name="Rectangle 27"/>
                <p:cNvSpPr>
                  <a:spLocks noChangeArrowheads="1"/>
                </p:cNvSpPr>
                <p:nvPr/>
              </p:nvSpPr>
              <p:spPr bwMode="auto">
                <a:xfrm>
                  <a:off x="2302" y="836"/>
                  <a:ext cx="35" cy="50"/>
                </a:xfrm>
                <a:prstGeom prst="rect">
                  <a:avLst/>
                </a:prstGeom>
                <a:solidFill>
                  <a:srgbClr val="C0C0C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sp>
            <p:nvSpPr>
              <p:cNvPr id="1095" name="Rectangle 28"/>
              <p:cNvSpPr>
                <a:spLocks noChangeArrowheads="1"/>
              </p:cNvSpPr>
              <p:nvPr/>
            </p:nvSpPr>
            <p:spPr bwMode="auto">
              <a:xfrm>
                <a:off x="2407" y="661"/>
                <a:ext cx="532" cy="244"/>
              </a:xfrm>
              <a:prstGeom prst="rect">
                <a:avLst/>
              </a:prstGeom>
              <a:solidFill>
                <a:srgbClr val="C0C0C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96" name="Rectangle 29"/>
              <p:cNvSpPr>
                <a:spLocks noChangeArrowheads="1"/>
              </p:cNvSpPr>
              <p:nvPr/>
            </p:nvSpPr>
            <p:spPr bwMode="auto">
              <a:xfrm>
                <a:off x="2541" y="620"/>
                <a:ext cx="33" cy="20"/>
              </a:xfrm>
              <a:prstGeom prst="rect">
                <a:avLst/>
              </a:prstGeom>
              <a:solidFill>
                <a:srgbClr val="CECECE"/>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97" name="Rectangle 30"/>
              <p:cNvSpPr>
                <a:spLocks noChangeArrowheads="1"/>
              </p:cNvSpPr>
              <p:nvPr/>
            </p:nvSpPr>
            <p:spPr bwMode="auto">
              <a:xfrm>
                <a:off x="2641" y="612"/>
                <a:ext cx="44" cy="33"/>
              </a:xfrm>
              <a:prstGeom prst="rect">
                <a:avLst/>
              </a:prstGeom>
              <a:solidFill>
                <a:srgbClr val="CECECE"/>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98" name="Rectangle 31"/>
              <p:cNvSpPr>
                <a:spLocks noChangeArrowheads="1"/>
              </p:cNvSpPr>
              <p:nvPr/>
            </p:nvSpPr>
            <p:spPr bwMode="auto">
              <a:xfrm>
                <a:off x="2398" y="646"/>
                <a:ext cx="550" cy="11"/>
              </a:xfrm>
              <a:prstGeom prst="rect">
                <a:avLst/>
              </a:prstGeom>
              <a:solidFill>
                <a:srgbClr val="676767"/>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99" name="Rectangle 32"/>
              <p:cNvSpPr>
                <a:spLocks noChangeArrowheads="1"/>
              </p:cNvSpPr>
              <p:nvPr/>
            </p:nvSpPr>
            <p:spPr bwMode="auto">
              <a:xfrm>
                <a:off x="2407" y="782"/>
                <a:ext cx="532" cy="2"/>
              </a:xfrm>
              <a:prstGeom prst="rect">
                <a:avLst/>
              </a:prstGeom>
              <a:solidFill>
                <a:srgbClr val="80808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nvGrpSpPr>
              <p:cNvPr id="9" name="Group 33"/>
              <p:cNvGrpSpPr>
                <a:grpSpLocks/>
              </p:cNvGrpSpPr>
              <p:nvPr/>
            </p:nvGrpSpPr>
            <p:grpSpPr bwMode="auto">
              <a:xfrm>
                <a:off x="2651" y="804"/>
                <a:ext cx="71" cy="101"/>
                <a:chOff x="2651" y="804"/>
                <a:chExt cx="71" cy="101"/>
              </a:xfrm>
            </p:grpSpPr>
            <p:sp>
              <p:nvSpPr>
                <p:cNvPr id="1101" name="Rectangle 34"/>
                <p:cNvSpPr>
                  <a:spLocks noChangeArrowheads="1"/>
                </p:cNvSpPr>
                <p:nvPr/>
              </p:nvSpPr>
              <p:spPr bwMode="auto">
                <a:xfrm>
                  <a:off x="2651" y="804"/>
                  <a:ext cx="71" cy="101"/>
                </a:xfrm>
                <a:prstGeom prst="rect">
                  <a:avLst/>
                </a:prstGeom>
                <a:solidFill>
                  <a:srgbClr val="676767"/>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102" name="Rectangle 35"/>
                <p:cNvSpPr>
                  <a:spLocks noChangeArrowheads="1"/>
                </p:cNvSpPr>
                <p:nvPr/>
              </p:nvSpPr>
              <p:spPr bwMode="auto">
                <a:xfrm>
                  <a:off x="2659" y="815"/>
                  <a:ext cx="52" cy="81"/>
                </a:xfrm>
                <a:prstGeom prst="rect">
                  <a:avLst/>
                </a:prstGeom>
                <a:solidFill>
                  <a:srgbClr val="676767"/>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103" name="Oval 36"/>
                <p:cNvSpPr>
                  <a:spLocks noChangeArrowheads="1"/>
                </p:cNvSpPr>
                <p:nvPr/>
              </p:nvSpPr>
              <p:spPr bwMode="auto">
                <a:xfrm>
                  <a:off x="2704" y="856"/>
                  <a:ext cx="5" cy="2"/>
                </a:xfrm>
                <a:prstGeom prst="ellipse">
                  <a:avLst/>
                </a:prstGeom>
                <a:solidFill>
                  <a:srgbClr val="676767"/>
                </a:solidFill>
                <a:ln w="12700">
                  <a:solidFill>
                    <a:srgbClr val="000000"/>
                  </a:solidFill>
                  <a:round/>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grpSp>
        <p:sp>
          <p:nvSpPr>
            <p:cNvPr id="6181" name="Rectangle 37"/>
            <p:cNvSpPr>
              <a:spLocks noChangeArrowheads="1"/>
            </p:cNvSpPr>
            <p:nvPr/>
          </p:nvSpPr>
          <p:spPr bwMode="auto">
            <a:xfrm>
              <a:off x="2051" y="879"/>
              <a:ext cx="1254" cy="250"/>
            </a:xfrm>
            <a:prstGeom prst="rect">
              <a:avLst/>
            </a:prstGeom>
            <a:noFill/>
            <a:ln w="12700">
              <a:noFill/>
              <a:miter lim="800000"/>
              <a:headEnd/>
              <a:tailEnd/>
            </a:ln>
            <a:effectLst/>
          </p:spPr>
          <p:txBody>
            <a:bodyPr lIns="134056" tIns="65852" rIns="134056" bIns="65852">
              <a:spAutoFit/>
            </a:bodyPr>
            <a:lstStyle/>
            <a:p>
              <a:pPr algn="ctr" eaLnBrk="0" fontAlgn="base" hangingPunct="0">
                <a:spcBef>
                  <a:spcPct val="0"/>
                </a:spcBef>
                <a:spcAft>
                  <a:spcPct val="0"/>
                </a:spcAft>
                <a:defRPr/>
              </a:pPr>
              <a:r>
                <a:rPr lang="en-US" sz="2074" b="1" dirty="0">
                  <a:solidFill>
                    <a:srgbClr val="FFFFFF"/>
                  </a:solidFill>
                  <a:latin typeface="Arial" charset="0"/>
                  <a:cs typeface="Arial" charset="0"/>
                </a:rPr>
                <a:t>Manufacturer’s</a:t>
              </a:r>
              <a:r>
                <a:rPr lang="en-US" sz="2963" b="1" dirty="0">
                  <a:solidFill>
                    <a:srgbClr val="FFFFFF"/>
                  </a:solidFill>
                  <a:latin typeface="Arial" charset="0"/>
                  <a:cs typeface="Arial" charset="0"/>
                </a:rPr>
                <a:t> </a:t>
              </a:r>
              <a:r>
                <a:rPr lang="en-US" sz="2074" b="1" dirty="0">
                  <a:solidFill>
                    <a:srgbClr val="FFFFFF"/>
                  </a:solidFill>
                  <a:latin typeface="Arial" charset="0"/>
                  <a:cs typeface="Arial" charset="0"/>
                </a:rPr>
                <a:t>DC</a:t>
              </a:r>
            </a:p>
          </p:txBody>
        </p:sp>
        <p:sp>
          <p:nvSpPr>
            <p:cNvPr id="6182" name="Rectangle 38"/>
            <p:cNvSpPr>
              <a:spLocks noChangeArrowheads="1"/>
            </p:cNvSpPr>
            <p:nvPr/>
          </p:nvSpPr>
          <p:spPr bwMode="auto">
            <a:xfrm>
              <a:off x="3443" y="929"/>
              <a:ext cx="955" cy="192"/>
            </a:xfrm>
            <a:prstGeom prst="rect">
              <a:avLst/>
            </a:prstGeom>
            <a:noFill/>
            <a:ln w="12700">
              <a:noFill/>
              <a:miter lim="800000"/>
              <a:headEnd/>
              <a:tailEnd/>
            </a:ln>
            <a:effectLst/>
          </p:spPr>
          <p:txBody>
            <a:bodyPr lIns="134056" tIns="65852" rIns="134056" bIns="65852">
              <a:spAutoFit/>
            </a:bodyPr>
            <a:lstStyle/>
            <a:p>
              <a:pPr algn="ctr" eaLnBrk="0" fontAlgn="base" hangingPunct="0">
                <a:spcBef>
                  <a:spcPct val="0"/>
                </a:spcBef>
                <a:spcAft>
                  <a:spcPct val="0"/>
                </a:spcAft>
                <a:defRPr/>
              </a:pPr>
              <a:r>
                <a:rPr lang="en-US" sz="2074" b="1" dirty="0">
                  <a:solidFill>
                    <a:srgbClr val="FFFFFF"/>
                  </a:solidFill>
                  <a:latin typeface="Arial" charset="0"/>
                  <a:cs typeface="Arial" charset="0"/>
                </a:rPr>
                <a:t>Customer’s DC</a:t>
              </a:r>
            </a:p>
          </p:txBody>
        </p:sp>
        <p:sp>
          <p:nvSpPr>
            <p:cNvPr id="6183" name="Rectangle 39"/>
            <p:cNvSpPr>
              <a:spLocks noChangeArrowheads="1"/>
            </p:cNvSpPr>
            <p:nvPr/>
          </p:nvSpPr>
          <p:spPr bwMode="auto">
            <a:xfrm>
              <a:off x="4672" y="966"/>
              <a:ext cx="919" cy="192"/>
            </a:xfrm>
            <a:prstGeom prst="rect">
              <a:avLst/>
            </a:prstGeom>
            <a:noFill/>
            <a:ln w="12700">
              <a:noFill/>
              <a:miter lim="800000"/>
              <a:headEnd/>
              <a:tailEnd/>
            </a:ln>
            <a:effectLst/>
          </p:spPr>
          <p:txBody>
            <a:bodyPr lIns="134056" tIns="65852" rIns="134056" bIns="65852">
              <a:spAutoFit/>
            </a:bodyPr>
            <a:lstStyle/>
            <a:p>
              <a:pPr algn="ctr" eaLnBrk="0" fontAlgn="base" hangingPunct="0">
                <a:spcBef>
                  <a:spcPct val="0"/>
                </a:spcBef>
                <a:spcAft>
                  <a:spcPct val="0"/>
                </a:spcAft>
                <a:defRPr/>
              </a:pPr>
              <a:r>
                <a:rPr lang="en-US" sz="2074" b="1" dirty="0">
                  <a:solidFill>
                    <a:srgbClr val="FFFFFF"/>
                  </a:solidFill>
                  <a:latin typeface="Arial" charset="0"/>
                  <a:cs typeface="Arial" charset="0"/>
                </a:rPr>
                <a:t>Consumer</a:t>
              </a:r>
            </a:p>
          </p:txBody>
        </p:sp>
        <p:graphicFrame>
          <p:nvGraphicFramePr>
            <p:cNvPr id="1026" name="Object 40">
              <a:hlinkClick r:id="" action="ppaction://ole?verb=0"/>
            </p:cNvPr>
            <p:cNvGraphicFramePr>
              <a:graphicFrameLocks/>
            </p:cNvGraphicFramePr>
            <p:nvPr/>
          </p:nvGraphicFramePr>
          <p:xfrm>
            <a:off x="1785" y="757"/>
            <a:ext cx="435" cy="117"/>
          </p:xfrm>
          <a:graphic>
            <a:graphicData uri="http://schemas.openxmlformats.org/presentationml/2006/ole">
              <mc:AlternateContent xmlns:mc="http://schemas.openxmlformats.org/markup-compatibility/2006">
                <mc:Choice xmlns:v="urn:schemas-microsoft-com:vml" Requires="v">
                  <p:oleObj spid="_x0000_s61697" name="Clip" r:id="rId4" imgW="688680" imgH="183960" progId="">
                    <p:embed/>
                  </p:oleObj>
                </mc:Choice>
                <mc:Fallback>
                  <p:oleObj name="Clip" r:id="rId4" imgW="688680" imgH="18396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 y="757"/>
                          <a:ext cx="435" cy="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7" name="Object 41">
              <a:hlinkClick r:id="" action="ppaction://ole?verb=0"/>
            </p:cNvPr>
            <p:cNvGraphicFramePr>
              <a:graphicFrameLocks/>
            </p:cNvGraphicFramePr>
            <p:nvPr/>
          </p:nvGraphicFramePr>
          <p:xfrm>
            <a:off x="3147" y="757"/>
            <a:ext cx="325" cy="117"/>
          </p:xfrm>
          <a:graphic>
            <a:graphicData uri="http://schemas.openxmlformats.org/presentationml/2006/ole">
              <mc:AlternateContent xmlns:mc="http://schemas.openxmlformats.org/markup-compatibility/2006">
                <mc:Choice xmlns:v="urn:schemas-microsoft-com:vml" Requires="v">
                  <p:oleObj spid="_x0000_s61698" name="Clip" r:id="rId6" imgW="514080" imgH="183960" progId="">
                    <p:embed/>
                  </p:oleObj>
                </mc:Choice>
                <mc:Fallback>
                  <p:oleObj name="Clip" r:id="rId6" imgW="514080" imgH="183960" progId="">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7" y="757"/>
                          <a:ext cx="325" cy="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nvGrpSpPr>
            <p:cNvPr id="10" name="Group 42"/>
            <p:cNvGrpSpPr>
              <a:grpSpLocks/>
            </p:cNvGrpSpPr>
            <p:nvPr/>
          </p:nvGrpSpPr>
          <p:grpSpPr bwMode="auto">
            <a:xfrm>
              <a:off x="4672" y="472"/>
              <a:ext cx="880" cy="485"/>
              <a:chOff x="4672" y="472"/>
              <a:chExt cx="880" cy="485"/>
            </a:xfrm>
          </p:grpSpPr>
          <p:grpSp>
            <p:nvGrpSpPr>
              <p:cNvPr id="11" name="Group 43"/>
              <p:cNvGrpSpPr>
                <a:grpSpLocks/>
              </p:cNvGrpSpPr>
              <p:nvPr/>
            </p:nvGrpSpPr>
            <p:grpSpPr bwMode="auto">
              <a:xfrm>
                <a:off x="4725" y="472"/>
                <a:ext cx="722" cy="110"/>
                <a:chOff x="4725" y="472"/>
                <a:chExt cx="722" cy="110"/>
              </a:xfrm>
            </p:grpSpPr>
            <p:sp>
              <p:nvSpPr>
                <p:cNvPr id="1077" name="Freeform 44"/>
                <p:cNvSpPr>
                  <a:spLocks/>
                </p:cNvSpPr>
                <p:nvPr/>
              </p:nvSpPr>
              <p:spPr bwMode="auto">
                <a:xfrm>
                  <a:off x="4792" y="496"/>
                  <a:ext cx="13" cy="68"/>
                </a:xfrm>
                <a:custGeom>
                  <a:avLst/>
                  <a:gdLst>
                    <a:gd name="T0" fmla="*/ 8 w 13"/>
                    <a:gd name="T1" fmla="*/ 1 h 68"/>
                    <a:gd name="T2" fmla="*/ 5 w 13"/>
                    <a:gd name="T3" fmla="*/ 0 h 68"/>
                    <a:gd name="T4" fmla="*/ 3 w 13"/>
                    <a:gd name="T5" fmla="*/ 0 h 68"/>
                    <a:gd name="T6" fmla="*/ 1 w 13"/>
                    <a:gd name="T7" fmla="*/ 1 h 68"/>
                    <a:gd name="T8" fmla="*/ 0 w 13"/>
                    <a:gd name="T9" fmla="*/ 3 h 68"/>
                    <a:gd name="T10" fmla="*/ 0 w 13"/>
                    <a:gd name="T11" fmla="*/ 5 h 68"/>
                    <a:gd name="T12" fmla="*/ 1 w 13"/>
                    <a:gd name="T13" fmla="*/ 7 h 68"/>
                    <a:gd name="T14" fmla="*/ 2 w 13"/>
                    <a:gd name="T15" fmla="*/ 7 h 68"/>
                    <a:gd name="T16" fmla="*/ 1 w 13"/>
                    <a:gd name="T17" fmla="*/ 10 h 68"/>
                    <a:gd name="T18" fmla="*/ 0 w 13"/>
                    <a:gd name="T19" fmla="*/ 14 h 68"/>
                    <a:gd name="T20" fmla="*/ 0 w 13"/>
                    <a:gd name="T21" fmla="*/ 18 h 68"/>
                    <a:gd name="T22" fmla="*/ 0 w 13"/>
                    <a:gd name="T23" fmla="*/ 23 h 68"/>
                    <a:gd name="T24" fmla="*/ 1 w 13"/>
                    <a:gd name="T25" fmla="*/ 28 h 68"/>
                    <a:gd name="T26" fmla="*/ 2 w 13"/>
                    <a:gd name="T27" fmla="*/ 28 h 68"/>
                    <a:gd name="T28" fmla="*/ 2 w 13"/>
                    <a:gd name="T29" fmla="*/ 30 h 68"/>
                    <a:gd name="T30" fmla="*/ 3 w 13"/>
                    <a:gd name="T31" fmla="*/ 30 h 68"/>
                    <a:gd name="T32" fmla="*/ 3 w 13"/>
                    <a:gd name="T33" fmla="*/ 35 h 68"/>
                    <a:gd name="T34" fmla="*/ 4 w 13"/>
                    <a:gd name="T35" fmla="*/ 36 h 68"/>
                    <a:gd name="T36" fmla="*/ 4 w 13"/>
                    <a:gd name="T37" fmla="*/ 45 h 68"/>
                    <a:gd name="T38" fmla="*/ 4 w 13"/>
                    <a:gd name="T39" fmla="*/ 51 h 68"/>
                    <a:gd name="T40" fmla="*/ 3 w 13"/>
                    <a:gd name="T41" fmla="*/ 57 h 68"/>
                    <a:gd name="T42" fmla="*/ 2 w 13"/>
                    <a:gd name="T43" fmla="*/ 65 h 68"/>
                    <a:gd name="T44" fmla="*/ 4 w 13"/>
                    <a:gd name="T45" fmla="*/ 66 h 68"/>
                    <a:gd name="T46" fmla="*/ 4 w 13"/>
                    <a:gd name="T47" fmla="*/ 67 h 68"/>
                    <a:gd name="T48" fmla="*/ 6 w 13"/>
                    <a:gd name="T49" fmla="*/ 67 h 68"/>
                    <a:gd name="T50" fmla="*/ 6 w 13"/>
                    <a:gd name="T51" fmla="*/ 66 h 68"/>
                    <a:gd name="T52" fmla="*/ 7 w 13"/>
                    <a:gd name="T53" fmla="*/ 66 h 68"/>
                    <a:gd name="T54" fmla="*/ 7 w 13"/>
                    <a:gd name="T55" fmla="*/ 67 h 68"/>
                    <a:gd name="T56" fmla="*/ 8 w 13"/>
                    <a:gd name="T57" fmla="*/ 67 h 68"/>
                    <a:gd name="T58" fmla="*/ 11 w 13"/>
                    <a:gd name="T59" fmla="*/ 66 h 68"/>
                    <a:gd name="T60" fmla="*/ 8 w 13"/>
                    <a:gd name="T61" fmla="*/ 64 h 68"/>
                    <a:gd name="T62" fmla="*/ 8 w 13"/>
                    <a:gd name="T63" fmla="*/ 63 h 68"/>
                    <a:gd name="T64" fmla="*/ 11 w 13"/>
                    <a:gd name="T65" fmla="*/ 63 h 68"/>
                    <a:gd name="T66" fmla="*/ 11 w 13"/>
                    <a:gd name="T67" fmla="*/ 62 h 68"/>
                    <a:gd name="T68" fmla="*/ 9 w 13"/>
                    <a:gd name="T69" fmla="*/ 61 h 68"/>
                    <a:gd name="T70" fmla="*/ 9 w 13"/>
                    <a:gd name="T71" fmla="*/ 52 h 68"/>
                    <a:gd name="T72" fmla="*/ 10 w 13"/>
                    <a:gd name="T73" fmla="*/ 43 h 68"/>
                    <a:gd name="T74" fmla="*/ 10 w 13"/>
                    <a:gd name="T75" fmla="*/ 35 h 68"/>
                    <a:gd name="T76" fmla="*/ 10 w 13"/>
                    <a:gd name="T77" fmla="*/ 30 h 68"/>
                    <a:gd name="T78" fmla="*/ 10 w 13"/>
                    <a:gd name="T79" fmla="*/ 29 h 68"/>
                    <a:gd name="T80" fmla="*/ 10 w 13"/>
                    <a:gd name="T81" fmla="*/ 22 h 68"/>
                    <a:gd name="T82" fmla="*/ 12 w 13"/>
                    <a:gd name="T83" fmla="*/ 20 h 68"/>
                    <a:gd name="T84" fmla="*/ 12 w 13"/>
                    <a:gd name="T85" fmla="*/ 19 h 68"/>
                    <a:gd name="T86" fmla="*/ 8 w 13"/>
                    <a:gd name="T87" fmla="*/ 11 h 68"/>
                    <a:gd name="T88" fmla="*/ 5 w 13"/>
                    <a:gd name="T89" fmla="*/ 10 h 68"/>
                    <a:gd name="T90" fmla="*/ 5 w 13"/>
                    <a:gd name="T91" fmla="*/ 9 h 68"/>
                    <a:gd name="T92" fmla="*/ 7 w 13"/>
                    <a:gd name="T93" fmla="*/ 9 h 68"/>
                    <a:gd name="T94" fmla="*/ 7 w 13"/>
                    <a:gd name="T95" fmla="*/ 8 h 68"/>
                    <a:gd name="T96" fmla="*/ 8 w 13"/>
                    <a:gd name="T97" fmla="*/ 8 h 68"/>
                    <a:gd name="T98" fmla="*/ 8 w 13"/>
                    <a:gd name="T99" fmla="*/ 7 h 68"/>
                    <a:gd name="T100" fmla="*/ 8 w 13"/>
                    <a:gd name="T101" fmla="*/ 6 h 68"/>
                    <a:gd name="T102" fmla="*/ 7 w 13"/>
                    <a:gd name="T103" fmla="*/ 5 h 68"/>
                    <a:gd name="T104" fmla="*/ 8 w 13"/>
                    <a:gd name="T105" fmla="*/ 4 h 68"/>
                    <a:gd name="T106" fmla="*/ 7 w 13"/>
                    <a:gd name="T107" fmla="*/ 3 h 68"/>
                    <a:gd name="T108" fmla="*/ 8 w 13"/>
                    <a:gd name="T109" fmla="*/ 3 h 68"/>
                    <a:gd name="T110" fmla="*/ 8 w 13"/>
                    <a:gd name="T111" fmla="*/ 1 h 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
                    <a:gd name="T169" fmla="*/ 0 h 68"/>
                    <a:gd name="T170" fmla="*/ 13 w 13"/>
                    <a:gd name="T171" fmla="*/ 68 h 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 h="68">
                      <a:moveTo>
                        <a:pt x="8" y="1"/>
                      </a:moveTo>
                      <a:lnTo>
                        <a:pt x="5" y="0"/>
                      </a:lnTo>
                      <a:lnTo>
                        <a:pt x="3" y="0"/>
                      </a:lnTo>
                      <a:lnTo>
                        <a:pt x="1" y="1"/>
                      </a:lnTo>
                      <a:lnTo>
                        <a:pt x="0" y="3"/>
                      </a:lnTo>
                      <a:lnTo>
                        <a:pt x="0" y="5"/>
                      </a:lnTo>
                      <a:lnTo>
                        <a:pt x="1" y="7"/>
                      </a:lnTo>
                      <a:lnTo>
                        <a:pt x="2" y="7"/>
                      </a:lnTo>
                      <a:lnTo>
                        <a:pt x="1" y="10"/>
                      </a:lnTo>
                      <a:lnTo>
                        <a:pt x="0" y="14"/>
                      </a:lnTo>
                      <a:lnTo>
                        <a:pt x="0" y="18"/>
                      </a:lnTo>
                      <a:lnTo>
                        <a:pt x="0" y="23"/>
                      </a:lnTo>
                      <a:lnTo>
                        <a:pt x="1" y="28"/>
                      </a:lnTo>
                      <a:lnTo>
                        <a:pt x="2" y="28"/>
                      </a:lnTo>
                      <a:lnTo>
                        <a:pt x="2" y="30"/>
                      </a:lnTo>
                      <a:lnTo>
                        <a:pt x="3" y="30"/>
                      </a:lnTo>
                      <a:lnTo>
                        <a:pt x="3" y="35"/>
                      </a:lnTo>
                      <a:lnTo>
                        <a:pt x="4" y="36"/>
                      </a:lnTo>
                      <a:lnTo>
                        <a:pt x="4" y="45"/>
                      </a:lnTo>
                      <a:lnTo>
                        <a:pt x="4" y="51"/>
                      </a:lnTo>
                      <a:lnTo>
                        <a:pt x="3" y="57"/>
                      </a:lnTo>
                      <a:lnTo>
                        <a:pt x="2" y="65"/>
                      </a:lnTo>
                      <a:lnTo>
                        <a:pt x="4" y="66"/>
                      </a:lnTo>
                      <a:lnTo>
                        <a:pt x="4" y="67"/>
                      </a:lnTo>
                      <a:lnTo>
                        <a:pt x="6" y="67"/>
                      </a:lnTo>
                      <a:lnTo>
                        <a:pt x="6" y="66"/>
                      </a:lnTo>
                      <a:lnTo>
                        <a:pt x="7" y="66"/>
                      </a:lnTo>
                      <a:lnTo>
                        <a:pt x="7" y="67"/>
                      </a:lnTo>
                      <a:lnTo>
                        <a:pt x="8" y="67"/>
                      </a:lnTo>
                      <a:lnTo>
                        <a:pt x="11" y="66"/>
                      </a:lnTo>
                      <a:lnTo>
                        <a:pt x="8" y="64"/>
                      </a:lnTo>
                      <a:lnTo>
                        <a:pt x="8" y="63"/>
                      </a:lnTo>
                      <a:lnTo>
                        <a:pt x="11" y="63"/>
                      </a:lnTo>
                      <a:lnTo>
                        <a:pt x="11" y="62"/>
                      </a:lnTo>
                      <a:lnTo>
                        <a:pt x="9" y="61"/>
                      </a:lnTo>
                      <a:lnTo>
                        <a:pt x="9" y="52"/>
                      </a:lnTo>
                      <a:lnTo>
                        <a:pt x="10" y="43"/>
                      </a:lnTo>
                      <a:lnTo>
                        <a:pt x="10" y="35"/>
                      </a:lnTo>
                      <a:lnTo>
                        <a:pt x="10" y="30"/>
                      </a:lnTo>
                      <a:lnTo>
                        <a:pt x="10" y="29"/>
                      </a:lnTo>
                      <a:lnTo>
                        <a:pt x="10" y="22"/>
                      </a:lnTo>
                      <a:lnTo>
                        <a:pt x="12" y="20"/>
                      </a:lnTo>
                      <a:lnTo>
                        <a:pt x="12" y="19"/>
                      </a:lnTo>
                      <a:lnTo>
                        <a:pt x="8" y="11"/>
                      </a:lnTo>
                      <a:lnTo>
                        <a:pt x="5" y="10"/>
                      </a:lnTo>
                      <a:lnTo>
                        <a:pt x="5" y="9"/>
                      </a:lnTo>
                      <a:lnTo>
                        <a:pt x="7" y="9"/>
                      </a:lnTo>
                      <a:lnTo>
                        <a:pt x="7" y="8"/>
                      </a:lnTo>
                      <a:lnTo>
                        <a:pt x="8" y="8"/>
                      </a:lnTo>
                      <a:lnTo>
                        <a:pt x="8" y="7"/>
                      </a:lnTo>
                      <a:lnTo>
                        <a:pt x="8" y="6"/>
                      </a:lnTo>
                      <a:lnTo>
                        <a:pt x="7" y="5"/>
                      </a:lnTo>
                      <a:lnTo>
                        <a:pt x="8" y="4"/>
                      </a:lnTo>
                      <a:lnTo>
                        <a:pt x="7" y="3"/>
                      </a:lnTo>
                      <a:lnTo>
                        <a:pt x="8" y="3"/>
                      </a:lnTo>
                      <a:lnTo>
                        <a:pt x="8" y="1"/>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78" name="Freeform 45"/>
                <p:cNvSpPr>
                  <a:spLocks/>
                </p:cNvSpPr>
                <p:nvPr/>
              </p:nvSpPr>
              <p:spPr bwMode="auto">
                <a:xfrm>
                  <a:off x="4725" y="498"/>
                  <a:ext cx="27" cy="80"/>
                </a:xfrm>
                <a:custGeom>
                  <a:avLst/>
                  <a:gdLst>
                    <a:gd name="T0" fmla="*/ 16 w 27"/>
                    <a:gd name="T1" fmla="*/ 1 h 80"/>
                    <a:gd name="T2" fmla="*/ 21 w 27"/>
                    <a:gd name="T3" fmla="*/ 0 h 80"/>
                    <a:gd name="T4" fmla="*/ 23 w 27"/>
                    <a:gd name="T5" fmla="*/ 2 h 80"/>
                    <a:gd name="T6" fmla="*/ 24 w 27"/>
                    <a:gd name="T7" fmla="*/ 1 h 80"/>
                    <a:gd name="T8" fmla="*/ 25 w 27"/>
                    <a:gd name="T9" fmla="*/ 4 h 80"/>
                    <a:gd name="T10" fmla="*/ 22 w 27"/>
                    <a:gd name="T11" fmla="*/ 7 h 80"/>
                    <a:gd name="T12" fmla="*/ 22 w 27"/>
                    <a:gd name="T13" fmla="*/ 8 h 80"/>
                    <a:gd name="T14" fmla="*/ 21 w 27"/>
                    <a:gd name="T15" fmla="*/ 11 h 80"/>
                    <a:gd name="T16" fmla="*/ 19 w 27"/>
                    <a:gd name="T17" fmla="*/ 11 h 80"/>
                    <a:gd name="T18" fmla="*/ 19 w 27"/>
                    <a:gd name="T19" fmla="*/ 12 h 80"/>
                    <a:gd name="T20" fmla="*/ 22 w 27"/>
                    <a:gd name="T21" fmla="*/ 14 h 80"/>
                    <a:gd name="T22" fmla="*/ 25 w 27"/>
                    <a:gd name="T23" fmla="*/ 25 h 80"/>
                    <a:gd name="T24" fmla="*/ 23 w 27"/>
                    <a:gd name="T25" fmla="*/ 28 h 80"/>
                    <a:gd name="T26" fmla="*/ 23 w 27"/>
                    <a:gd name="T27" fmla="*/ 49 h 80"/>
                    <a:gd name="T28" fmla="*/ 20 w 27"/>
                    <a:gd name="T29" fmla="*/ 50 h 80"/>
                    <a:gd name="T30" fmla="*/ 20 w 27"/>
                    <a:gd name="T31" fmla="*/ 53 h 80"/>
                    <a:gd name="T32" fmla="*/ 19 w 27"/>
                    <a:gd name="T33" fmla="*/ 62 h 80"/>
                    <a:gd name="T34" fmla="*/ 19 w 27"/>
                    <a:gd name="T35" fmla="*/ 67 h 80"/>
                    <a:gd name="T36" fmla="*/ 23 w 27"/>
                    <a:gd name="T37" fmla="*/ 69 h 80"/>
                    <a:gd name="T38" fmla="*/ 26 w 27"/>
                    <a:gd name="T39" fmla="*/ 71 h 80"/>
                    <a:gd name="T40" fmla="*/ 26 w 27"/>
                    <a:gd name="T41" fmla="*/ 72 h 80"/>
                    <a:gd name="T42" fmla="*/ 20 w 27"/>
                    <a:gd name="T43" fmla="*/ 71 h 80"/>
                    <a:gd name="T44" fmla="*/ 19 w 27"/>
                    <a:gd name="T45" fmla="*/ 70 h 80"/>
                    <a:gd name="T46" fmla="*/ 18 w 27"/>
                    <a:gd name="T47" fmla="*/ 71 h 80"/>
                    <a:gd name="T48" fmla="*/ 17 w 27"/>
                    <a:gd name="T49" fmla="*/ 71 h 80"/>
                    <a:gd name="T50" fmla="*/ 17 w 27"/>
                    <a:gd name="T51" fmla="*/ 67 h 80"/>
                    <a:gd name="T52" fmla="*/ 16 w 27"/>
                    <a:gd name="T53" fmla="*/ 52 h 80"/>
                    <a:gd name="T54" fmla="*/ 14 w 27"/>
                    <a:gd name="T55" fmla="*/ 52 h 80"/>
                    <a:gd name="T56" fmla="*/ 11 w 27"/>
                    <a:gd name="T57" fmla="*/ 66 h 80"/>
                    <a:gd name="T58" fmla="*/ 11 w 27"/>
                    <a:gd name="T59" fmla="*/ 74 h 80"/>
                    <a:gd name="T60" fmla="*/ 9 w 27"/>
                    <a:gd name="T61" fmla="*/ 78 h 80"/>
                    <a:gd name="T62" fmla="*/ 8 w 27"/>
                    <a:gd name="T63" fmla="*/ 79 h 80"/>
                    <a:gd name="T64" fmla="*/ 7 w 27"/>
                    <a:gd name="T65" fmla="*/ 77 h 80"/>
                    <a:gd name="T66" fmla="*/ 8 w 27"/>
                    <a:gd name="T67" fmla="*/ 74 h 80"/>
                    <a:gd name="T68" fmla="*/ 9 w 27"/>
                    <a:gd name="T69" fmla="*/ 69 h 80"/>
                    <a:gd name="T70" fmla="*/ 9 w 27"/>
                    <a:gd name="T71" fmla="*/ 50 h 80"/>
                    <a:gd name="T72" fmla="*/ 11 w 27"/>
                    <a:gd name="T73" fmla="*/ 32 h 80"/>
                    <a:gd name="T74" fmla="*/ 9 w 27"/>
                    <a:gd name="T75" fmla="*/ 30 h 80"/>
                    <a:gd name="T76" fmla="*/ 9 w 27"/>
                    <a:gd name="T77" fmla="*/ 28 h 80"/>
                    <a:gd name="T78" fmla="*/ 9 w 27"/>
                    <a:gd name="T79" fmla="*/ 22 h 80"/>
                    <a:gd name="T80" fmla="*/ 5 w 27"/>
                    <a:gd name="T81" fmla="*/ 24 h 80"/>
                    <a:gd name="T82" fmla="*/ 8 w 27"/>
                    <a:gd name="T83" fmla="*/ 27 h 80"/>
                    <a:gd name="T84" fmla="*/ 8 w 27"/>
                    <a:gd name="T85" fmla="*/ 30 h 80"/>
                    <a:gd name="T86" fmla="*/ 5 w 27"/>
                    <a:gd name="T87" fmla="*/ 28 h 80"/>
                    <a:gd name="T88" fmla="*/ 4 w 27"/>
                    <a:gd name="T89" fmla="*/ 26 h 80"/>
                    <a:gd name="T90" fmla="*/ 3 w 27"/>
                    <a:gd name="T91" fmla="*/ 27 h 80"/>
                    <a:gd name="T92" fmla="*/ 0 w 27"/>
                    <a:gd name="T93" fmla="*/ 23 h 80"/>
                    <a:gd name="T94" fmla="*/ 0 w 27"/>
                    <a:gd name="T95" fmla="*/ 22 h 80"/>
                    <a:gd name="T96" fmla="*/ 1 w 27"/>
                    <a:gd name="T97" fmla="*/ 22 h 80"/>
                    <a:gd name="T98" fmla="*/ 5 w 27"/>
                    <a:gd name="T99" fmla="*/ 18 h 80"/>
                    <a:gd name="T100" fmla="*/ 8 w 27"/>
                    <a:gd name="T101" fmla="*/ 15 h 80"/>
                    <a:gd name="T102" fmla="*/ 13 w 27"/>
                    <a:gd name="T103" fmla="*/ 12 h 80"/>
                    <a:gd name="T104" fmla="*/ 16 w 27"/>
                    <a:gd name="T105" fmla="*/ 11 h 80"/>
                    <a:gd name="T106" fmla="*/ 16 w 27"/>
                    <a:gd name="T107" fmla="*/ 8 h 80"/>
                    <a:gd name="T108" fmla="*/ 14 w 27"/>
                    <a:gd name="T109" fmla="*/ 7 h 80"/>
                    <a:gd name="T110" fmla="*/ 14 w 27"/>
                    <a:gd name="T111" fmla="*/ 4 h 80"/>
                    <a:gd name="T112" fmla="*/ 14 w 27"/>
                    <a:gd name="T113" fmla="*/ 3 h 80"/>
                    <a:gd name="T114" fmla="*/ 16 w 27"/>
                    <a:gd name="T115" fmla="*/ 1 h 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
                    <a:gd name="T175" fmla="*/ 0 h 80"/>
                    <a:gd name="T176" fmla="*/ 27 w 27"/>
                    <a:gd name="T177" fmla="*/ 80 h 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 h="80">
                      <a:moveTo>
                        <a:pt x="16" y="1"/>
                      </a:moveTo>
                      <a:lnTo>
                        <a:pt x="21" y="0"/>
                      </a:lnTo>
                      <a:lnTo>
                        <a:pt x="23" y="2"/>
                      </a:lnTo>
                      <a:lnTo>
                        <a:pt x="24" y="1"/>
                      </a:lnTo>
                      <a:lnTo>
                        <a:pt x="25" y="4"/>
                      </a:lnTo>
                      <a:lnTo>
                        <a:pt x="22" y="7"/>
                      </a:lnTo>
                      <a:lnTo>
                        <a:pt x="22" y="8"/>
                      </a:lnTo>
                      <a:lnTo>
                        <a:pt x="21" y="11"/>
                      </a:lnTo>
                      <a:lnTo>
                        <a:pt x="19" y="11"/>
                      </a:lnTo>
                      <a:lnTo>
                        <a:pt x="19" y="12"/>
                      </a:lnTo>
                      <a:lnTo>
                        <a:pt x="22" y="14"/>
                      </a:lnTo>
                      <a:lnTo>
                        <a:pt x="25" y="25"/>
                      </a:lnTo>
                      <a:lnTo>
                        <a:pt x="23" y="28"/>
                      </a:lnTo>
                      <a:lnTo>
                        <a:pt x="23" y="49"/>
                      </a:lnTo>
                      <a:lnTo>
                        <a:pt x="20" y="50"/>
                      </a:lnTo>
                      <a:lnTo>
                        <a:pt x="20" y="53"/>
                      </a:lnTo>
                      <a:lnTo>
                        <a:pt x="19" y="62"/>
                      </a:lnTo>
                      <a:lnTo>
                        <a:pt x="19" y="67"/>
                      </a:lnTo>
                      <a:lnTo>
                        <a:pt x="23" y="69"/>
                      </a:lnTo>
                      <a:lnTo>
                        <a:pt x="26" y="71"/>
                      </a:lnTo>
                      <a:lnTo>
                        <a:pt x="26" y="72"/>
                      </a:lnTo>
                      <a:lnTo>
                        <a:pt x="20" y="71"/>
                      </a:lnTo>
                      <a:lnTo>
                        <a:pt x="19" y="70"/>
                      </a:lnTo>
                      <a:lnTo>
                        <a:pt x="18" y="71"/>
                      </a:lnTo>
                      <a:lnTo>
                        <a:pt x="17" y="71"/>
                      </a:lnTo>
                      <a:lnTo>
                        <a:pt x="17" y="67"/>
                      </a:lnTo>
                      <a:lnTo>
                        <a:pt x="16" y="52"/>
                      </a:lnTo>
                      <a:lnTo>
                        <a:pt x="14" y="52"/>
                      </a:lnTo>
                      <a:lnTo>
                        <a:pt x="11" y="66"/>
                      </a:lnTo>
                      <a:lnTo>
                        <a:pt x="11" y="74"/>
                      </a:lnTo>
                      <a:lnTo>
                        <a:pt x="9" y="78"/>
                      </a:lnTo>
                      <a:lnTo>
                        <a:pt x="8" y="79"/>
                      </a:lnTo>
                      <a:lnTo>
                        <a:pt x="7" y="77"/>
                      </a:lnTo>
                      <a:lnTo>
                        <a:pt x="8" y="74"/>
                      </a:lnTo>
                      <a:lnTo>
                        <a:pt x="9" y="69"/>
                      </a:lnTo>
                      <a:lnTo>
                        <a:pt x="9" y="50"/>
                      </a:lnTo>
                      <a:lnTo>
                        <a:pt x="11" y="32"/>
                      </a:lnTo>
                      <a:lnTo>
                        <a:pt x="9" y="30"/>
                      </a:lnTo>
                      <a:lnTo>
                        <a:pt x="9" y="28"/>
                      </a:lnTo>
                      <a:lnTo>
                        <a:pt x="9" y="22"/>
                      </a:lnTo>
                      <a:lnTo>
                        <a:pt x="5" y="24"/>
                      </a:lnTo>
                      <a:lnTo>
                        <a:pt x="8" y="27"/>
                      </a:lnTo>
                      <a:lnTo>
                        <a:pt x="8" y="30"/>
                      </a:lnTo>
                      <a:lnTo>
                        <a:pt x="5" y="28"/>
                      </a:lnTo>
                      <a:lnTo>
                        <a:pt x="4" y="26"/>
                      </a:lnTo>
                      <a:lnTo>
                        <a:pt x="3" y="27"/>
                      </a:lnTo>
                      <a:lnTo>
                        <a:pt x="0" y="23"/>
                      </a:lnTo>
                      <a:lnTo>
                        <a:pt x="0" y="22"/>
                      </a:lnTo>
                      <a:lnTo>
                        <a:pt x="1" y="22"/>
                      </a:lnTo>
                      <a:lnTo>
                        <a:pt x="5" y="18"/>
                      </a:lnTo>
                      <a:lnTo>
                        <a:pt x="8" y="15"/>
                      </a:lnTo>
                      <a:lnTo>
                        <a:pt x="13" y="12"/>
                      </a:lnTo>
                      <a:lnTo>
                        <a:pt x="16" y="11"/>
                      </a:lnTo>
                      <a:lnTo>
                        <a:pt x="16" y="8"/>
                      </a:lnTo>
                      <a:lnTo>
                        <a:pt x="14" y="7"/>
                      </a:lnTo>
                      <a:lnTo>
                        <a:pt x="14" y="4"/>
                      </a:lnTo>
                      <a:lnTo>
                        <a:pt x="14" y="3"/>
                      </a:lnTo>
                      <a:lnTo>
                        <a:pt x="16" y="1"/>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79" name="Freeform 46"/>
                <p:cNvSpPr>
                  <a:spLocks/>
                </p:cNvSpPr>
                <p:nvPr/>
              </p:nvSpPr>
              <p:spPr bwMode="auto">
                <a:xfrm>
                  <a:off x="4836" y="500"/>
                  <a:ext cx="15" cy="57"/>
                </a:xfrm>
                <a:custGeom>
                  <a:avLst/>
                  <a:gdLst>
                    <a:gd name="T0" fmla="*/ 8 w 15"/>
                    <a:gd name="T1" fmla="*/ 1 h 57"/>
                    <a:gd name="T2" fmla="*/ 11 w 15"/>
                    <a:gd name="T3" fmla="*/ 0 h 57"/>
                    <a:gd name="T4" fmla="*/ 12 w 15"/>
                    <a:gd name="T5" fmla="*/ 1 h 57"/>
                    <a:gd name="T6" fmla="*/ 13 w 15"/>
                    <a:gd name="T7" fmla="*/ 1 h 57"/>
                    <a:gd name="T8" fmla="*/ 13 w 15"/>
                    <a:gd name="T9" fmla="*/ 3 h 57"/>
                    <a:gd name="T10" fmla="*/ 12 w 15"/>
                    <a:gd name="T11" fmla="*/ 5 h 57"/>
                    <a:gd name="T12" fmla="*/ 12 w 15"/>
                    <a:gd name="T13" fmla="*/ 6 h 57"/>
                    <a:gd name="T14" fmla="*/ 11 w 15"/>
                    <a:gd name="T15" fmla="*/ 7 h 57"/>
                    <a:gd name="T16" fmla="*/ 10 w 15"/>
                    <a:gd name="T17" fmla="*/ 8 h 57"/>
                    <a:gd name="T18" fmla="*/ 12 w 15"/>
                    <a:gd name="T19" fmla="*/ 10 h 57"/>
                    <a:gd name="T20" fmla="*/ 13 w 15"/>
                    <a:gd name="T21" fmla="*/ 18 h 57"/>
                    <a:gd name="T22" fmla="*/ 12 w 15"/>
                    <a:gd name="T23" fmla="*/ 20 h 57"/>
                    <a:gd name="T24" fmla="*/ 12 w 15"/>
                    <a:gd name="T25" fmla="*/ 35 h 57"/>
                    <a:gd name="T26" fmla="*/ 11 w 15"/>
                    <a:gd name="T27" fmla="*/ 35 h 57"/>
                    <a:gd name="T28" fmla="*/ 11 w 15"/>
                    <a:gd name="T29" fmla="*/ 38 h 57"/>
                    <a:gd name="T30" fmla="*/ 10 w 15"/>
                    <a:gd name="T31" fmla="*/ 44 h 57"/>
                    <a:gd name="T32" fmla="*/ 10 w 15"/>
                    <a:gd name="T33" fmla="*/ 47 h 57"/>
                    <a:gd name="T34" fmla="*/ 12 w 15"/>
                    <a:gd name="T35" fmla="*/ 50 h 57"/>
                    <a:gd name="T36" fmla="*/ 14 w 15"/>
                    <a:gd name="T37" fmla="*/ 51 h 57"/>
                    <a:gd name="T38" fmla="*/ 11 w 15"/>
                    <a:gd name="T39" fmla="*/ 50 h 57"/>
                    <a:gd name="T40" fmla="*/ 10 w 15"/>
                    <a:gd name="T41" fmla="*/ 50 h 57"/>
                    <a:gd name="T42" fmla="*/ 9 w 15"/>
                    <a:gd name="T43" fmla="*/ 50 h 57"/>
                    <a:gd name="T44" fmla="*/ 9 w 15"/>
                    <a:gd name="T45" fmla="*/ 48 h 57"/>
                    <a:gd name="T46" fmla="*/ 8 w 15"/>
                    <a:gd name="T47" fmla="*/ 37 h 57"/>
                    <a:gd name="T48" fmla="*/ 6 w 15"/>
                    <a:gd name="T49" fmla="*/ 47 h 57"/>
                    <a:gd name="T50" fmla="*/ 6 w 15"/>
                    <a:gd name="T51" fmla="*/ 53 h 57"/>
                    <a:gd name="T52" fmla="*/ 5 w 15"/>
                    <a:gd name="T53" fmla="*/ 55 h 57"/>
                    <a:gd name="T54" fmla="*/ 4 w 15"/>
                    <a:gd name="T55" fmla="*/ 56 h 57"/>
                    <a:gd name="T56" fmla="*/ 4 w 15"/>
                    <a:gd name="T57" fmla="*/ 54 h 57"/>
                    <a:gd name="T58" fmla="*/ 4 w 15"/>
                    <a:gd name="T59" fmla="*/ 53 h 57"/>
                    <a:gd name="T60" fmla="*/ 5 w 15"/>
                    <a:gd name="T61" fmla="*/ 49 h 57"/>
                    <a:gd name="T62" fmla="*/ 5 w 15"/>
                    <a:gd name="T63" fmla="*/ 36 h 57"/>
                    <a:gd name="T64" fmla="*/ 6 w 15"/>
                    <a:gd name="T65" fmla="*/ 22 h 57"/>
                    <a:gd name="T66" fmla="*/ 5 w 15"/>
                    <a:gd name="T67" fmla="*/ 21 h 57"/>
                    <a:gd name="T68" fmla="*/ 5 w 15"/>
                    <a:gd name="T69" fmla="*/ 19 h 57"/>
                    <a:gd name="T70" fmla="*/ 5 w 15"/>
                    <a:gd name="T71" fmla="*/ 16 h 57"/>
                    <a:gd name="T72" fmla="*/ 3 w 15"/>
                    <a:gd name="T73" fmla="*/ 17 h 57"/>
                    <a:gd name="T74" fmla="*/ 4 w 15"/>
                    <a:gd name="T75" fmla="*/ 19 h 57"/>
                    <a:gd name="T76" fmla="*/ 4 w 15"/>
                    <a:gd name="T77" fmla="*/ 21 h 57"/>
                    <a:gd name="T78" fmla="*/ 3 w 15"/>
                    <a:gd name="T79" fmla="*/ 20 h 57"/>
                    <a:gd name="T80" fmla="*/ 2 w 15"/>
                    <a:gd name="T81" fmla="*/ 19 h 57"/>
                    <a:gd name="T82" fmla="*/ 1 w 15"/>
                    <a:gd name="T83" fmla="*/ 19 h 57"/>
                    <a:gd name="T84" fmla="*/ 0 w 15"/>
                    <a:gd name="T85" fmla="*/ 17 h 57"/>
                    <a:gd name="T86" fmla="*/ 0 w 15"/>
                    <a:gd name="T87" fmla="*/ 16 h 57"/>
                    <a:gd name="T88" fmla="*/ 1 w 15"/>
                    <a:gd name="T89" fmla="*/ 16 h 57"/>
                    <a:gd name="T90" fmla="*/ 2 w 15"/>
                    <a:gd name="T91" fmla="*/ 13 h 57"/>
                    <a:gd name="T92" fmla="*/ 4 w 15"/>
                    <a:gd name="T93" fmla="*/ 11 h 57"/>
                    <a:gd name="T94" fmla="*/ 7 w 15"/>
                    <a:gd name="T95" fmla="*/ 8 h 57"/>
                    <a:gd name="T96" fmla="*/ 8 w 15"/>
                    <a:gd name="T97" fmla="*/ 7 h 57"/>
                    <a:gd name="T98" fmla="*/ 8 w 15"/>
                    <a:gd name="T99" fmla="*/ 6 h 57"/>
                    <a:gd name="T100" fmla="*/ 8 w 15"/>
                    <a:gd name="T101" fmla="*/ 5 h 57"/>
                    <a:gd name="T102" fmla="*/ 8 w 15"/>
                    <a:gd name="T103" fmla="*/ 3 h 57"/>
                    <a:gd name="T104" fmla="*/ 7 w 15"/>
                    <a:gd name="T105" fmla="*/ 2 h 57"/>
                    <a:gd name="T106" fmla="*/ 8 w 15"/>
                    <a:gd name="T107" fmla="*/ 1 h 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5"/>
                    <a:gd name="T163" fmla="*/ 0 h 57"/>
                    <a:gd name="T164" fmla="*/ 15 w 15"/>
                    <a:gd name="T165" fmla="*/ 57 h 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5" h="57">
                      <a:moveTo>
                        <a:pt x="8" y="1"/>
                      </a:moveTo>
                      <a:lnTo>
                        <a:pt x="11" y="0"/>
                      </a:lnTo>
                      <a:lnTo>
                        <a:pt x="12" y="1"/>
                      </a:lnTo>
                      <a:lnTo>
                        <a:pt x="13" y="1"/>
                      </a:lnTo>
                      <a:lnTo>
                        <a:pt x="13" y="3"/>
                      </a:lnTo>
                      <a:lnTo>
                        <a:pt x="12" y="5"/>
                      </a:lnTo>
                      <a:lnTo>
                        <a:pt x="12" y="6"/>
                      </a:lnTo>
                      <a:lnTo>
                        <a:pt x="11" y="7"/>
                      </a:lnTo>
                      <a:lnTo>
                        <a:pt x="10" y="8"/>
                      </a:lnTo>
                      <a:lnTo>
                        <a:pt x="12" y="10"/>
                      </a:lnTo>
                      <a:lnTo>
                        <a:pt x="13" y="18"/>
                      </a:lnTo>
                      <a:lnTo>
                        <a:pt x="12" y="20"/>
                      </a:lnTo>
                      <a:lnTo>
                        <a:pt x="12" y="35"/>
                      </a:lnTo>
                      <a:lnTo>
                        <a:pt x="11" y="35"/>
                      </a:lnTo>
                      <a:lnTo>
                        <a:pt x="11" y="38"/>
                      </a:lnTo>
                      <a:lnTo>
                        <a:pt x="10" y="44"/>
                      </a:lnTo>
                      <a:lnTo>
                        <a:pt x="10" y="47"/>
                      </a:lnTo>
                      <a:lnTo>
                        <a:pt x="12" y="50"/>
                      </a:lnTo>
                      <a:lnTo>
                        <a:pt x="14" y="51"/>
                      </a:lnTo>
                      <a:lnTo>
                        <a:pt x="11" y="50"/>
                      </a:lnTo>
                      <a:lnTo>
                        <a:pt x="10" y="50"/>
                      </a:lnTo>
                      <a:lnTo>
                        <a:pt x="9" y="50"/>
                      </a:lnTo>
                      <a:lnTo>
                        <a:pt x="9" y="48"/>
                      </a:lnTo>
                      <a:lnTo>
                        <a:pt x="8" y="37"/>
                      </a:lnTo>
                      <a:lnTo>
                        <a:pt x="6" y="47"/>
                      </a:lnTo>
                      <a:lnTo>
                        <a:pt x="6" y="53"/>
                      </a:lnTo>
                      <a:lnTo>
                        <a:pt x="5" y="55"/>
                      </a:lnTo>
                      <a:lnTo>
                        <a:pt x="4" y="56"/>
                      </a:lnTo>
                      <a:lnTo>
                        <a:pt x="4" y="54"/>
                      </a:lnTo>
                      <a:lnTo>
                        <a:pt x="4" y="53"/>
                      </a:lnTo>
                      <a:lnTo>
                        <a:pt x="5" y="49"/>
                      </a:lnTo>
                      <a:lnTo>
                        <a:pt x="5" y="36"/>
                      </a:lnTo>
                      <a:lnTo>
                        <a:pt x="6" y="22"/>
                      </a:lnTo>
                      <a:lnTo>
                        <a:pt x="5" y="21"/>
                      </a:lnTo>
                      <a:lnTo>
                        <a:pt x="5" y="19"/>
                      </a:lnTo>
                      <a:lnTo>
                        <a:pt x="5" y="16"/>
                      </a:lnTo>
                      <a:lnTo>
                        <a:pt x="3" y="17"/>
                      </a:lnTo>
                      <a:lnTo>
                        <a:pt x="4" y="19"/>
                      </a:lnTo>
                      <a:lnTo>
                        <a:pt x="4" y="21"/>
                      </a:lnTo>
                      <a:lnTo>
                        <a:pt x="3" y="20"/>
                      </a:lnTo>
                      <a:lnTo>
                        <a:pt x="2" y="19"/>
                      </a:lnTo>
                      <a:lnTo>
                        <a:pt x="1" y="19"/>
                      </a:lnTo>
                      <a:lnTo>
                        <a:pt x="0" y="17"/>
                      </a:lnTo>
                      <a:lnTo>
                        <a:pt x="0" y="16"/>
                      </a:lnTo>
                      <a:lnTo>
                        <a:pt x="1" y="16"/>
                      </a:lnTo>
                      <a:lnTo>
                        <a:pt x="2" y="13"/>
                      </a:lnTo>
                      <a:lnTo>
                        <a:pt x="4" y="11"/>
                      </a:lnTo>
                      <a:lnTo>
                        <a:pt x="7" y="8"/>
                      </a:lnTo>
                      <a:lnTo>
                        <a:pt x="8" y="7"/>
                      </a:lnTo>
                      <a:lnTo>
                        <a:pt x="8" y="6"/>
                      </a:lnTo>
                      <a:lnTo>
                        <a:pt x="8" y="5"/>
                      </a:lnTo>
                      <a:lnTo>
                        <a:pt x="8" y="3"/>
                      </a:lnTo>
                      <a:lnTo>
                        <a:pt x="7" y="2"/>
                      </a:lnTo>
                      <a:lnTo>
                        <a:pt x="8" y="1"/>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80" name="Freeform 47"/>
                <p:cNvSpPr>
                  <a:spLocks/>
                </p:cNvSpPr>
                <p:nvPr/>
              </p:nvSpPr>
              <p:spPr bwMode="auto">
                <a:xfrm>
                  <a:off x="4869" y="496"/>
                  <a:ext cx="12" cy="68"/>
                </a:xfrm>
                <a:custGeom>
                  <a:avLst/>
                  <a:gdLst>
                    <a:gd name="T0" fmla="*/ 7 w 12"/>
                    <a:gd name="T1" fmla="*/ 1 h 68"/>
                    <a:gd name="T2" fmla="*/ 5 w 12"/>
                    <a:gd name="T3" fmla="*/ 0 h 68"/>
                    <a:gd name="T4" fmla="*/ 3 w 12"/>
                    <a:gd name="T5" fmla="*/ 0 h 68"/>
                    <a:gd name="T6" fmla="*/ 1 w 12"/>
                    <a:gd name="T7" fmla="*/ 1 h 68"/>
                    <a:gd name="T8" fmla="*/ 0 w 12"/>
                    <a:gd name="T9" fmla="*/ 3 h 68"/>
                    <a:gd name="T10" fmla="*/ 0 w 12"/>
                    <a:gd name="T11" fmla="*/ 5 h 68"/>
                    <a:gd name="T12" fmla="*/ 1 w 12"/>
                    <a:gd name="T13" fmla="*/ 7 h 68"/>
                    <a:gd name="T14" fmla="*/ 2 w 12"/>
                    <a:gd name="T15" fmla="*/ 7 h 68"/>
                    <a:gd name="T16" fmla="*/ 1 w 12"/>
                    <a:gd name="T17" fmla="*/ 10 h 68"/>
                    <a:gd name="T18" fmla="*/ 0 w 12"/>
                    <a:gd name="T19" fmla="*/ 14 h 68"/>
                    <a:gd name="T20" fmla="*/ 0 w 12"/>
                    <a:gd name="T21" fmla="*/ 18 h 68"/>
                    <a:gd name="T22" fmla="*/ 0 w 12"/>
                    <a:gd name="T23" fmla="*/ 23 h 68"/>
                    <a:gd name="T24" fmla="*/ 1 w 12"/>
                    <a:gd name="T25" fmla="*/ 28 h 68"/>
                    <a:gd name="T26" fmla="*/ 2 w 12"/>
                    <a:gd name="T27" fmla="*/ 28 h 68"/>
                    <a:gd name="T28" fmla="*/ 2 w 12"/>
                    <a:gd name="T29" fmla="*/ 29 h 68"/>
                    <a:gd name="T30" fmla="*/ 3 w 12"/>
                    <a:gd name="T31" fmla="*/ 30 h 68"/>
                    <a:gd name="T32" fmla="*/ 3 w 12"/>
                    <a:gd name="T33" fmla="*/ 35 h 68"/>
                    <a:gd name="T34" fmla="*/ 4 w 12"/>
                    <a:gd name="T35" fmla="*/ 36 h 68"/>
                    <a:gd name="T36" fmla="*/ 4 w 12"/>
                    <a:gd name="T37" fmla="*/ 45 h 68"/>
                    <a:gd name="T38" fmla="*/ 4 w 12"/>
                    <a:gd name="T39" fmla="*/ 51 h 68"/>
                    <a:gd name="T40" fmla="*/ 3 w 12"/>
                    <a:gd name="T41" fmla="*/ 57 h 68"/>
                    <a:gd name="T42" fmla="*/ 2 w 12"/>
                    <a:gd name="T43" fmla="*/ 65 h 68"/>
                    <a:gd name="T44" fmla="*/ 3 w 12"/>
                    <a:gd name="T45" fmla="*/ 66 h 68"/>
                    <a:gd name="T46" fmla="*/ 3 w 12"/>
                    <a:gd name="T47" fmla="*/ 67 h 68"/>
                    <a:gd name="T48" fmla="*/ 5 w 12"/>
                    <a:gd name="T49" fmla="*/ 67 h 68"/>
                    <a:gd name="T50" fmla="*/ 6 w 12"/>
                    <a:gd name="T51" fmla="*/ 66 h 68"/>
                    <a:gd name="T52" fmla="*/ 6 w 12"/>
                    <a:gd name="T53" fmla="*/ 67 h 68"/>
                    <a:gd name="T54" fmla="*/ 8 w 12"/>
                    <a:gd name="T55" fmla="*/ 67 h 68"/>
                    <a:gd name="T56" fmla="*/ 11 w 12"/>
                    <a:gd name="T57" fmla="*/ 66 h 68"/>
                    <a:gd name="T58" fmla="*/ 8 w 12"/>
                    <a:gd name="T59" fmla="*/ 65 h 68"/>
                    <a:gd name="T60" fmla="*/ 8 w 12"/>
                    <a:gd name="T61" fmla="*/ 64 h 68"/>
                    <a:gd name="T62" fmla="*/ 10 w 12"/>
                    <a:gd name="T63" fmla="*/ 63 h 68"/>
                    <a:gd name="T64" fmla="*/ 10 w 12"/>
                    <a:gd name="T65" fmla="*/ 62 h 68"/>
                    <a:gd name="T66" fmla="*/ 9 w 12"/>
                    <a:gd name="T67" fmla="*/ 61 h 68"/>
                    <a:gd name="T68" fmla="*/ 9 w 12"/>
                    <a:gd name="T69" fmla="*/ 52 h 68"/>
                    <a:gd name="T70" fmla="*/ 9 w 12"/>
                    <a:gd name="T71" fmla="*/ 43 h 68"/>
                    <a:gd name="T72" fmla="*/ 9 w 12"/>
                    <a:gd name="T73" fmla="*/ 35 h 68"/>
                    <a:gd name="T74" fmla="*/ 9 w 12"/>
                    <a:gd name="T75" fmla="*/ 30 h 68"/>
                    <a:gd name="T76" fmla="*/ 9 w 12"/>
                    <a:gd name="T77" fmla="*/ 28 h 68"/>
                    <a:gd name="T78" fmla="*/ 9 w 12"/>
                    <a:gd name="T79" fmla="*/ 22 h 68"/>
                    <a:gd name="T80" fmla="*/ 11 w 12"/>
                    <a:gd name="T81" fmla="*/ 21 h 68"/>
                    <a:gd name="T82" fmla="*/ 11 w 12"/>
                    <a:gd name="T83" fmla="*/ 20 h 68"/>
                    <a:gd name="T84" fmla="*/ 7 w 12"/>
                    <a:gd name="T85" fmla="*/ 11 h 68"/>
                    <a:gd name="T86" fmla="*/ 5 w 12"/>
                    <a:gd name="T87" fmla="*/ 10 h 68"/>
                    <a:gd name="T88" fmla="*/ 5 w 12"/>
                    <a:gd name="T89" fmla="*/ 9 h 68"/>
                    <a:gd name="T90" fmla="*/ 7 w 12"/>
                    <a:gd name="T91" fmla="*/ 9 h 68"/>
                    <a:gd name="T92" fmla="*/ 7 w 12"/>
                    <a:gd name="T93" fmla="*/ 8 h 68"/>
                    <a:gd name="T94" fmla="*/ 7 w 12"/>
                    <a:gd name="T95" fmla="*/ 7 h 68"/>
                    <a:gd name="T96" fmla="*/ 7 w 12"/>
                    <a:gd name="T97" fmla="*/ 6 h 68"/>
                    <a:gd name="T98" fmla="*/ 7 w 12"/>
                    <a:gd name="T99" fmla="*/ 5 h 68"/>
                    <a:gd name="T100" fmla="*/ 7 w 12"/>
                    <a:gd name="T101" fmla="*/ 4 h 68"/>
                    <a:gd name="T102" fmla="*/ 7 w 12"/>
                    <a:gd name="T103" fmla="*/ 3 h 68"/>
                    <a:gd name="T104" fmla="*/ 7 w 12"/>
                    <a:gd name="T105" fmla="*/ 1 h 6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
                    <a:gd name="T160" fmla="*/ 0 h 68"/>
                    <a:gd name="T161" fmla="*/ 12 w 12"/>
                    <a:gd name="T162" fmla="*/ 68 h 6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 h="68">
                      <a:moveTo>
                        <a:pt x="7" y="1"/>
                      </a:moveTo>
                      <a:lnTo>
                        <a:pt x="5" y="0"/>
                      </a:lnTo>
                      <a:lnTo>
                        <a:pt x="3" y="0"/>
                      </a:lnTo>
                      <a:lnTo>
                        <a:pt x="1" y="1"/>
                      </a:lnTo>
                      <a:lnTo>
                        <a:pt x="0" y="3"/>
                      </a:lnTo>
                      <a:lnTo>
                        <a:pt x="0" y="5"/>
                      </a:lnTo>
                      <a:lnTo>
                        <a:pt x="1" y="7"/>
                      </a:lnTo>
                      <a:lnTo>
                        <a:pt x="2" y="7"/>
                      </a:lnTo>
                      <a:lnTo>
                        <a:pt x="1" y="10"/>
                      </a:lnTo>
                      <a:lnTo>
                        <a:pt x="0" y="14"/>
                      </a:lnTo>
                      <a:lnTo>
                        <a:pt x="0" y="18"/>
                      </a:lnTo>
                      <a:lnTo>
                        <a:pt x="0" y="23"/>
                      </a:lnTo>
                      <a:lnTo>
                        <a:pt x="1" y="28"/>
                      </a:lnTo>
                      <a:lnTo>
                        <a:pt x="2" y="28"/>
                      </a:lnTo>
                      <a:lnTo>
                        <a:pt x="2" y="29"/>
                      </a:lnTo>
                      <a:lnTo>
                        <a:pt x="3" y="30"/>
                      </a:lnTo>
                      <a:lnTo>
                        <a:pt x="3" y="35"/>
                      </a:lnTo>
                      <a:lnTo>
                        <a:pt x="4" y="36"/>
                      </a:lnTo>
                      <a:lnTo>
                        <a:pt x="4" y="45"/>
                      </a:lnTo>
                      <a:lnTo>
                        <a:pt x="4" y="51"/>
                      </a:lnTo>
                      <a:lnTo>
                        <a:pt x="3" y="57"/>
                      </a:lnTo>
                      <a:lnTo>
                        <a:pt x="2" y="65"/>
                      </a:lnTo>
                      <a:lnTo>
                        <a:pt x="3" y="66"/>
                      </a:lnTo>
                      <a:lnTo>
                        <a:pt x="3" y="67"/>
                      </a:lnTo>
                      <a:lnTo>
                        <a:pt x="5" y="67"/>
                      </a:lnTo>
                      <a:lnTo>
                        <a:pt x="6" y="66"/>
                      </a:lnTo>
                      <a:lnTo>
                        <a:pt x="6" y="67"/>
                      </a:lnTo>
                      <a:lnTo>
                        <a:pt x="8" y="67"/>
                      </a:lnTo>
                      <a:lnTo>
                        <a:pt x="11" y="66"/>
                      </a:lnTo>
                      <a:lnTo>
                        <a:pt x="8" y="65"/>
                      </a:lnTo>
                      <a:lnTo>
                        <a:pt x="8" y="64"/>
                      </a:lnTo>
                      <a:lnTo>
                        <a:pt x="10" y="63"/>
                      </a:lnTo>
                      <a:lnTo>
                        <a:pt x="10" y="62"/>
                      </a:lnTo>
                      <a:lnTo>
                        <a:pt x="9" y="61"/>
                      </a:lnTo>
                      <a:lnTo>
                        <a:pt x="9" y="52"/>
                      </a:lnTo>
                      <a:lnTo>
                        <a:pt x="9" y="43"/>
                      </a:lnTo>
                      <a:lnTo>
                        <a:pt x="9" y="35"/>
                      </a:lnTo>
                      <a:lnTo>
                        <a:pt x="9" y="30"/>
                      </a:lnTo>
                      <a:lnTo>
                        <a:pt x="9" y="28"/>
                      </a:lnTo>
                      <a:lnTo>
                        <a:pt x="9" y="22"/>
                      </a:lnTo>
                      <a:lnTo>
                        <a:pt x="11" y="21"/>
                      </a:lnTo>
                      <a:lnTo>
                        <a:pt x="11" y="20"/>
                      </a:lnTo>
                      <a:lnTo>
                        <a:pt x="7" y="11"/>
                      </a:lnTo>
                      <a:lnTo>
                        <a:pt x="5" y="10"/>
                      </a:lnTo>
                      <a:lnTo>
                        <a:pt x="5" y="9"/>
                      </a:lnTo>
                      <a:lnTo>
                        <a:pt x="7" y="9"/>
                      </a:lnTo>
                      <a:lnTo>
                        <a:pt x="7" y="8"/>
                      </a:lnTo>
                      <a:lnTo>
                        <a:pt x="7" y="7"/>
                      </a:lnTo>
                      <a:lnTo>
                        <a:pt x="7" y="6"/>
                      </a:lnTo>
                      <a:lnTo>
                        <a:pt x="7" y="5"/>
                      </a:lnTo>
                      <a:lnTo>
                        <a:pt x="7" y="4"/>
                      </a:lnTo>
                      <a:lnTo>
                        <a:pt x="7" y="3"/>
                      </a:lnTo>
                      <a:lnTo>
                        <a:pt x="7" y="1"/>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nvGrpSpPr>
                <p:cNvPr id="12" name="Group 48"/>
                <p:cNvGrpSpPr>
                  <a:grpSpLocks/>
                </p:cNvGrpSpPr>
                <p:nvPr/>
              </p:nvGrpSpPr>
              <p:grpSpPr bwMode="auto">
                <a:xfrm>
                  <a:off x="5154" y="485"/>
                  <a:ext cx="49" cy="92"/>
                  <a:chOff x="5154" y="485"/>
                  <a:chExt cx="49" cy="92"/>
                </a:xfrm>
              </p:grpSpPr>
              <p:sp>
                <p:nvSpPr>
                  <p:cNvPr id="1087" name="Freeform 49"/>
                  <p:cNvSpPr>
                    <a:spLocks/>
                  </p:cNvSpPr>
                  <p:nvPr/>
                </p:nvSpPr>
                <p:spPr bwMode="auto">
                  <a:xfrm>
                    <a:off x="5173" y="485"/>
                    <a:ext cx="30" cy="92"/>
                  </a:xfrm>
                  <a:custGeom>
                    <a:avLst/>
                    <a:gdLst>
                      <a:gd name="T0" fmla="*/ 12 w 30"/>
                      <a:gd name="T1" fmla="*/ 1 h 92"/>
                      <a:gd name="T2" fmla="*/ 6 w 30"/>
                      <a:gd name="T3" fmla="*/ 0 h 92"/>
                      <a:gd name="T4" fmla="*/ 4 w 30"/>
                      <a:gd name="T5" fmla="*/ 2 h 92"/>
                      <a:gd name="T6" fmla="*/ 3 w 30"/>
                      <a:gd name="T7" fmla="*/ 1 h 92"/>
                      <a:gd name="T8" fmla="*/ 1 w 30"/>
                      <a:gd name="T9" fmla="*/ 5 h 92"/>
                      <a:gd name="T10" fmla="*/ 4 w 30"/>
                      <a:gd name="T11" fmla="*/ 8 h 92"/>
                      <a:gd name="T12" fmla="*/ 4 w 30"/>
                      <a:gd name="T13" fmla="*/ 10 h 92"/>
                      <a:gd name="T14" fmla="*/ 5 w 30"/>
                      <a:gd name="T15" fmla="*/ 10 h 92"/>
                      <a:gd name="T16" fmla="*/ 6 w 30"/>
                      <a:gd name="T17" fmla="*/ 12 h 92"/>
                      <a:gd name="T18" fmla="*/ 8 w 30"/>
                      <a:gd name="T19" fmla="*/ 13 h 92"/>
                      <a:gd name="T20" fmla="*/ 4 w 30"/>
                      <a:gd name="T21" fmla="*/ 16 h 92"/>
                      <a:gd name="T22" fmla="*/ 1 w 30"/>
                      <a:gd name="T23" fmla="*/ 29 h 92"/>
                      <a:gd name="T24" fmla="*/ 4 w 30"/>
                      <a:gd name="T25" fmla="*/ 33 h 92"/>
                      <a:gd name="T26" fmla="*/ 4 w 30"/>
                      <a:gd name="T27" fmla="*/ 57 h 92"/>
                      <a:gd name="T28" fmla="*/ 6 w 30"/>
                      <a:gd name="T29" fmla="*/ 58 h 92"/>
                      <a:gd name="T30" fmla="*/ 7 w 30"/>
                      <a:gd name="T31" fmla="*/ 62 h 92"/>
                      <a:gd name="T32" fmla="*/ 8 w 30"/>
                      <a:gd name="T33" fmla="*/ 72 h 92"/>
                      <a:gd name="T34" fmla="*/ 8 w 30"/>
                      <a:gd name="T35" fmla="*/ 77 h 92"/>
                      <a:gd name="T36" fmla="*/ 4 w 30"/>
                      <a:gd name="T37" fmla="*/ 80 h 92"/>
                      <a:gd name="T38" fmla="*/ 0 w 30"/>
                      <a:gd name="T39" fmla="*/ 82 h 92"/>
                      <a:gd name="T40" fmla="*/ 0 w 30"/>
                      <a:gd name="T41" fmla="*/ 83 h 92"/>
                      <a:gd name="T42" fmla="*/ 7 w 30"/>
                      <a:gd name="T43" fmla="*/ 81 h 92"/>
                      <a:gd name="T44" fmla="*/ 8 w 30"/>
                      <a:gd name="T45" fmla="*/ 80 h 92"/>
                      <a:gd name="T46" fmla="*/ 9 w 30"/>
                      <a:gd name="T47" fmla="*/ 81 h 92"/>
                      <a:gd name="T48" fmla="*/ 10 w 30"/>
                      <a:gd name="T49" fmla="*/ 81 h 92"/>
                      <a:gd name="T50" fmla="*/ 11 w 30"/>
                      <a:gd name="T51" fmla="*/ 78 h 92"/>
                      <a:gd name="T52" fmla="*/ 12 w 30"/>
                      <a:gd name="T53" fmla="*/ 60 h 92"/>
                      <a:gd name="T54" fmla="*/ 13 w 30"/>
                      <a:gd name="T55" fmla="*/ 60 h 92"/>
                      <a:gd name="T56" fmla="*/ 17 w 30"/>
                      <a:gd name="T57" fmla="*/ 76 h 92"/>
                      <a:gd name="T58" fmla="*/ 17 w 30"/>
                      <a:gd name="T59" fmla="*/ 85 h 92"/>
                      <a:gd name="T60" fmla="*/ 19 w 30"/>
                      <a:gd name="T61" fmla="*/ 90 h 92"/>
                      <a:gd name="T62" fmla="*/ 21 w 30"/>
                      <a:gd name="T63" fmla="*/ 91 h 92"/>
                      <a:gd name="T64" fmla="*/ 21 w 30"/>
                      <a:gd name="T65" fmla="*/ 88 h 92"/>
                      <a:gd name="T66" fmla="*/ 20 w 30"/>
                      <a:gd name="T67" fmla="*/ 86 h 92"/>
                      <a:gd name="T68" fmla="*/ 19 w 30"/>
                      <a:gd name="T69" fmla="*/ 80 h 92"/>
                      <a:gd name="T70" fmla="*/ 18 w 30"/>
                      <a:gd name="T71" fmla="*/ 58 h 92"/>
                      <a:gd name="T72" fmla="*/ 17 w 30"/>
                      <a:gd name="T73" fmla="*/ 36 h 92"/>
                      <a:gd name="T74" fmla="*/ 20 w 30"/>
                      <a:gd name="T75" fmla="*/ 35 h 92"/>
                      <a:gd name="T76" fmla="*/ 20 w 30"/>
                      <a:gd name="T77" fmla="*/ 32 h 92"/>
                      <a:gd name="T78" fmla="*/ 20 w 30"/>
                      <a:gd name="T79" fmla="*/ 26 h 92"/>
                      <a:gd name="T80" fmla="*/ 23 w 30"/>
                      <a:gd name="T81" fmla="*/ 27 h 92"/>
                      <a:gd name="T82" fmla="*/ 20 w 30"/>
                      <a:gd name="T83" fmla="*/ 31 h 92"/>
                      <a:gd name="T84" fmla="*/ 20 w 30"/>
                      <a:gd name="T85" fmla="*/ 34 h 92"/>
                      <a:gd name="T86" fmla="*/ 23 w 30"/>
                      <a:gd name="T87" fmla="*/ 32 h 92"/>
                      <a:gd name="T88" fmla="*/ 25 w 30"/>
                      <a:gd name="T89" fmla="*/ 30 h 92"/>
                      <a:gd name="T90" fmla="*/ 26 w 30"/>
                      <a:gd name="T91" fmla="*/ 31 h 92"/>
                      <a:gd name="T92" fmla="*/ 29 w 30"/>
                      <a:gd name="T93" fmla="*/ 27 h 92"/>
                      <a:gd name="T94" fmla="*/ 29 w 30"/>
                      <a:gd name="T95" fmla="*/ 26 h 92"/>
                      <a:gd name="T96" fmla="*/ 28 w 30"/>
                      <a:gd name="T97" fmla="*/ 25 h 92"/>
                      <a:gd name="T98" fmla="*/ 24 w 30"/>
                      <a:gd name="T99" fmla="*/ 21 h 92"/>
                      <a:gd name="T100" fmla="*/ 20 w 30"/>
                      <a:gd name="T101" fmla="*/ 18 h 92"/>
                      <a:gd name="T102" fmla="*/ 15 w 30"/>
                      <a:gd name="T103" fmla="*/ 13 h 92"/>
                      <a:gd name="T104" fmla="*/ 12 w 30"/>
                      <a:gd name="T105" fmla="*/ 12 h 92"/>
                      <a:gd name="T106" fmla="*/ 12 w 30"/>
                      <a:gd name="T107" fmla="*/ 10 h 92"/>
                      <a:gd name="T108" fmla="*/ 13 w 30"/>
                      <a:gd name="T109" fmla="*/ 8 h 92"/>
                      <a:gd name="T110" fmla="*/ 13 w 30"/>
                      <a:gd name="T111" fmla="*/ 4 h 92"/>
                      <a:gd name="T112" fmla="*/ 14 w 30"/>
                      <a:gd name="T113" fmla="*/ 4 h 92"/>
                      <a:gd name="T114" fmla="*/ 12 w 30"/>
                      <a:gd name="T115" fmla="*/ 1 h 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
                      <a:gd name="T175" fmla="*/ 0 h 92"/>
                      <a:gd name="T176" fmla="*/ 30 w 30"/>
                      <a:gd name="T177" fmla="*/ 92 h 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 h="92">
                        <a:moveTo>
                          <a:pt x="12" y="1"/>
                        </a:moveTo>
                        <a:lnTo>
                          <a:pt x="6" y="0"/>
                        </a:lnTo>
                        <a:lnTo>
                          <a:pt x="4" y="2"/>
                        </a:lnTo>
                        <a:lnTo>
                          <a:pt x="3" y="1"/>
                        </a:lnTo>
                        <a:lnTo>
                          <a:pt x="1" y="5"/>
                        </a:lnTo>
                        <a:lnTo>
                          <a:pt x="4" y="8"/>
                        </a:lnTo>
                        <a:lnTo>
                          <a:pt x="4" y="10"/>
                        </a:lnTo>
                        <a:lnTo>
                          <a:pt x="5" y="10"/>
                        </a:lnTo>
                        <a:lnTo>
                          <a:pt x="6" y="12"/>
                        </a:lnTo>
                        <a:lnTo>
                          <a:pt x="8" y="13"/>
                        </a:lnTo>
                        <a:lnTo>
                          <a:pt x="4" y="16"/>
                        </a:lnTo>
                        <a:lnTo>
                          <a:pt x="1" y="29"/>
                        </a:lnTo>
                        <a:lnTo>
                          <a:pt x="4" y="33"/>
                        </a:lnTo>
                        <a:lnTo>
                          <a:pt x="4" y="57"/>
                        </a:lnTo>
                        <a:lnTo>
                          <a:pt x="6" y="58"/>
                        </a:lnTo>
                        <a:lnTo>
                          <a:pt x="7" y="62"/>
                        </a:lnTo>
                        <a:lnTo>
                          <a:pt x="8" y="72"/>
                        </a:lnTo>
                        <a:lnTo>
                          <a:pt x="8" y="77"/>
                        </a:lnTo>
                        <a:lnTo>
                          <a:pt x="4" y="80"/>
                        </a:lnTo>
                        <a:lnTo>
                          <a:pt x="0" y="82"/>
                        </a:lnTo>
                        <a:lnTo>
                          <a:pt x="0" y="83"/>
                        </a:lnTo>
                        <a:lnTo>
                          <a:pt x="7" y="81"/>
                        </a:lnTo>
                        <a:lnTo>
                          <a:pt x="8" y="80"/>
                        </a:lnTo>
                        <a:lnTo>
                          <a:pt x="9" y="81"/>
                        </a:lnTo>
                        <a:lnTo>
                          <a:pt x="10" y="81"/>
                        </a:lnTo>
                        <a:lnTo>
                          <a:pt x="11" y="78"/>
                        </a:lnTo>
                        <a:lnTo>
                          <a:pt x="12" y="60"/>
                        </a:lnTo>
                        <a:lnTo>
                          <a:pt x="13" y="60"/>
                        </a:lnTo>
                        <a:lnTo>
                          <a:pt x="17" y="76"/>
                        </a:lnTo>
                        <a:lnTo>
                          <a:pt x="17" y="85"/>
                        </a:lnTo>
                        <a:lnTo>
                          <a:pt x="19" y="90"/>
                        </a:lnTo>
                        <a:lnTo>
                          <a:pt x="21" y="91"/>
                        </a:lnTo>
                        <a:lnTo>
                          <a:pt x="21" y="88"/>
                        </a:lnTo>
                        <a:lnTo>
                          <a:pt x="20" y="86"/>
                        </a:lnTo>
                        <a:lnTo>
                          <a:pt x="19" y="80"/>
                        </a:lnTo>
                        <a:lnTo>
                          <a:pt x="18" y="58"/>
                        </a:lnTo>
                        <a:lnTo>
                          <a:pt x="17" y="36"/>
                        </a:lnTo>
                        <a:lnTo>
                          <a:pt x="20" y="35"/>
                        </a:lnTo>
                        <a:lnTo>
                          <a:pt x="20" y="32"/>
                        </a:lnTo>
                        <a:lnTo>
                          <a:pt x="20" y="26"/>
                        </a:lnTo>
                        <a:lnTo>
                          <a:pt x="23" y="27"/>
                        </a:lnTo>
                        <a:lnTo>
                          <a:pt x="20" y="31"/>
                        </a:lnTo>
                        <a:lnTo>
                          <a:pt x="20" y="34"/>
                        </a:lnTo>
                        <a:lnTo>
                          <a:pt x="23" y="32"/>
                        </a:lnTo>
                        <a:lnTo>
                          <a:pt x="25" y="30"/>
                        </a:lnTo>
                        <a:lnTo>
                          <a:pt x="26" y="31"/>
                        </a:lnTo>
                        <a:lnTo>
                          <a:pt x="29" y="27"/>
                        </a:lnTo>
                        <a:lnTo>
                          <a:pt x="29" y="26"/>
                        </a:lnTo>
                        <a:lnTo>
                          <a:pt x="28" y="25"/>
                        </a:lnTo>
                        <a:lnTo>
                          <a:pt x="24" y="21"/>
                        </a:lnTo>
                        <a:lnTo>
                          <a:pt x="20" y="18"/>
                        </a:lnTo>
                        <a:lnTo>
                          <a:pt x="15" y="13"/>
                        </a:lnTo>
                        <a:lnTo>
                          <a:pt x="12" y="12"/>
                        </a:lnTo>
                        <a:lnTo>
                          <a:pt x="12" y="10"/>
                        </a:lnTo>
                        <a:lnTo>
                          <a:pt x="13" y="8"/>
                        </a:lnTo>
                        <a:lnTo>
                          <a:pt x="13" y="4"/>
                        </a:lnTo>
                        <a:lnTo>
                          <a:pt x="14" y="4"/>
                        </a:lnTo>
                        <a:lnTo>
                          <a:pt x="12" y="1"/>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88" name="Freeform 50"/>
                  <p:cNvSpPr>
                    <a:spLocks/>
                  </p:cNvSpPr>
                  <p:nvPr/>
                </p:nvSpPr>
                <p:spPr bwMode="auto">
                  <a:xfrm>
                    <a:off x="5154" y="485"/>
                    <a:ext cx="21" cy="89"/>
                  </a:xfrm>
                  <a:custGeom>
                    <a:avLst/>
                    <a:gdLst>
                      <a:gd name="T0" fmla="*/ 16 w 21"/>
                      <a:gd name="T1" fmla="*/ 2 h 89"/>
                      <a:gd name="T2" fmla="*/ 16 w 21"/>
                      <a:gd name="T3" fmla="*/ 4 h 89"/>
                      <a:gd name="T4" fmla="*/ 15 w 21"/>
                      <a:gd name="T5" fmla="*/ 4 h 89"/>
                      <a:gd name="T6" fmla="*/ 16 w 21"/>
                      <a:gd name="T7" fmla="*/ 6 h 89"/>
                      <a:gd name="T8" fmla="*/ 16 w 21"/>
                      <a:gd name="T9" fmla="*/ 8 h 89"/>
                      <a:gd name="T10" fmla="*/ 15 w 21"/>
                      <a:gd name="T11" fmla="*/ 10 h 89"/>
                      <a:gd name="T12" fmla="*/ 19 w 21"/>
                      <a:gd name="T13" fmla="*/ 12 h 89"/>
                      <a:gd name="T14" fmla="*/ 20 w 21"/>
                      <a:gd name="T15" fmla="*/ 31 h 89"/>
                      <a:gd name="T16" fmla="*/ 18 w 21"/>
                      <a:gd name="T17" fmla="*/ 34 h 89"/>
                      <a:gd name="T18" fmla="*/ 19 w 21"/>
                      <a:gd name="T19" fmla="*/ 44 h 89"/>
                      <a:gd name="T20" fmla="*/ 18 w 21"/>
                      <a:gd name="T21" fmla="*/ 45 h 89"/>
                      <a:gd name="T22" fmla="*/ 17 w 21"/>
                      <a:gd name="T23" fmla="*/ 60 h 89"/>
                      <a:gd name="T24" fmla="*/ 16 w 21"/>
                      <a:gd name="T25" fmla="*/ 76 h 89"/>
                      <a:gd name="T26" fmla="*/ 16 w 21"/>
                      <a:gd name="T27" fmla="*/ 77 h 89"/>
                      <a:gd name="T28" fmla="*/ 20 w 21"/>
                      <a:gd name="T29" fmla="*/ 80 h 89"/>
                      <a:gd name="T30" fmla="*/ 19 w 21"/>
                      <a:gd name="T31" fmla="*/ 80 h 89"/>
                      <a:gd name="T32" fmla="*/ 18 w 21"/>
                      <a:gd name="T33" fmla="*/ 81 h 89"/>
                      <a:gd name="T34" fmla="*/ 16 w 21"/>
                      <a:gd name="T35" fmla="*/ 80 h 89"/>
                      <a:gd name="T36" fmla="*/ 14 w 21"/>
                      <a:gd name="T37" fmla="*/ 79 h 89"/>
                      <a:gd name="T38" fmla="*/ 12 w 21"/>
                      <a:gd name="T39" fmla="*/ 79 h 89"/>
                      <a:gd name="T40" fmla="*/ 12 w 21"/>
                      <a:gd name="T41" fmla="*/ 82 h 89"/>
                      <a:gd name="T42" fmla="*/ 13 w 21"/>
                      <a:gd name="T43" fmla="*/ 84 h 89"/>
                      <a:gd name="T44" fmla="*/ 12 w 21"/>
                      <a:gd name="T45" fmla="*/ 87 h 89"/>
                      <a:gd name="T46" fmla="*/ 11 w 21"/>
                      <a:gd name="T47" fmla="*/ 88 h 89"/>
                      <a:gd name="T48" fmla="*/ 8 w 21"/>
                      <a:gd name="T49" fmla="*/ 85 h 89"/>
                      <a:gd name="T50" fmla="*/ 8 w 21"/>
                      <a:gd name="T51" fmla="*/ 83 h 89"/>
                      <a:gd name="T52" fmla="*/ 8 w 21"/>
                      <a:gd name="T53" fmla="*/ 82 h 89"/>
                      <a:gd name="T54" fmla="*/ 7 w 21"/>
                      <a:gd name="T55" fmla="*/ 62 h 89"/>
                      <a:gd name="T56" fmla="*/ 8 w 21"/>
                      <a:gd name="T57" fmla="*/ 60 h 89"/>
                      <a:gd name="T58" fmla="*/ 5 w 21"/>
                      <a:gd name="T59" fmla="*/ 46 h 89"/>
                      <a:gd name="T60" fmla="*/ 4 w 21"/>
                      <a:gd name="T61" fmla="*/ 46 h 89"/>
                      <a:gd name="T62" fmla="*/ 4 w 21"/>
                      <a:gd name="T63" fmla="*/ 32 h 89"/>
                      <a:gd name="T64" fmla="*/ 0 w 21"/>
                      <a:gd name="T65" fmla="*/ 31 h 89"/>
                      <a:gd name="T66" fmla="*/ 1 w 21"/>
                      <a:gd name="T67" fmla="*/ 16 h 89"/>
                      <a:gd name="T68" fmla="*/ 7 w 21"/>
                      <a:gd name="T69" fmla="*/ 11 h 89"/>
                      <a:gd name="T70" fmla="*/ 8 w 21"/>
                      <a:gd name="T71" fmla="*/ 10 h 89"/>
                      <a:gd name="T72" fmla="*/ 8 w 21"/>
                      <a:gd name="T73" fmla="*/ 9 h 89"/>
                      <a:gd name="T74" fmla="*/ 8 w 21"/>
                      <a:gd name="T75" fmla="*/ 8 h 89"/>
                      <a:gd name="T76" fmla="*/ 7 w 21"/>
                      <a:gd name="T77" fmla="*/ 7 h 89"/>
                      <a:gd name="T78" fmla="*/ 7 w 21"/>
                      <a:gd name="T79" fmla="*/ 6 h 89"/>
                      <a:gd name="T80" fmla="*/ 6 w 21"/>
                      <a:gd name="T81" fmla="*/ 5 h 89"/>
                      <a:gd name="T82" fmla="*/ 6 w 21"/>
                      <a:gd name="T83" fmla="*/ 4 h 89"/>
                      <a:gd name="T84" fmla="*/ 7 w 21"/>
                      <a:gd name="T85" fmla="*/ 2 h 89"/>
                      <a:gd name="T86" fmla="*/ 8 w 21"/>
                      <a:gd name="T87" fmla="*/ 1 h 89"/>
                      <a:gd name="T88" fmla="*/ 10 w 21"/>
                      <a:gd name="T89" fmla="*/ 0 h 89"/>
                      <a:gd name="T90" fmla="*/ 12 w 21"/>
                      <a:gd name="T91" fmla="*/ 0 h 89"/>
                      <a:gd name="T92" fmla="*/ 13 w 21"/>
                      <a:gd name="T93" fmla="*/ 0 h 89"/>
                      <a:gd name="T94" fmla="*/ 14 w 21"/>
                      <a:gd name="T95" fmla="*/ 1 h 89"/>
                      <a:gd name="T96" fmla="*/ 16 w 21"/>
                      <a:gd name="T97" fmla="*/ 2 h 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
                      <a:gd name="T148" fmla="*/ 0 h 89"/>
                      <a:gd name="T149" fmla="*/ 21 w 21"/>
                      <a:gd name="T150" fmla="*/ 89 h 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 h="89">
                        <a:moveTo>
                          <a:pt x="16" y="2"/>
                        </a:moveTo>
                        <a:lnTo>
                          <a:pt x="16" y="4"/>
                        </a:lnTo>
                        <a:lnTo>
                          <a:pt x="15" y="4"/>
                        </a:lnTo>
                        <a:lnTo>
                          <a:pt x="16" y="6"/>
                        </a:lnTo>
                        <a:lnTo>
                          <a:pt x="16" y="8"/>
                        </a:lnTo>
                        <a:lnTo>
                          <a:pt x="15" y="10"/>
                        </a:lnTo>
                        <a:lnTo>
                          <a:pt x="19" y="12"/>
                        </a:lnTo>
                        <a:lnTo>
                          <a:pt x="20" y="31"/>
                        </a:lnTo>
                        <a:lnTo>
                          <a:pt x="18" y="34"/>
                        </a:lnTo>
                        <a:lnTo>
                          <a:pt x="19" y="44"/>
                        </a:lnTo>
                        <a:lnTo>
                          <a:pt x="18" y="45"/>
                        </a:lnTo>
                        <a:lnTo>
                          <a:pt x="17" y="60"/>
                        </a:lnTo>
                        <a:lnTo>
                          <a:pt x="16" y="76"/>
                        </a:lnTo>
                        <a:lnTo>
                          <a:pt x="16" y="77"/>
                        </a:lnTo>
                        <a:lnTo>
                          <a:pt x="20" y="80"/>
                        </a:lnTo>
                        <a:lnTo>
                          <a:pt x="19" y="80"/>
                        </a:lnTo>
                        <a:lnTo>
                          <a:pt x="18" y="81"/>
                        </a:lnTo>
                        <a:lnTo>
                          <a:pt x="16" y="80"/>
                        </a:lnTo>
                        <a:lnTo>
                          <a:pt x="14" y="79"/>
                        </a:lnTo>
                        <a:lnTo>
                          <a:pt x="12" y="79"/>
                        </a:lnTo>
                        <a:lnTo>
                          <a:pt x="12" y="82"/>
                        </a:lnTo>
                        <a:lnTo>
                          <a:pt x="13" y="84"/>
                        </a:lnTo>
                        <a:lnTo>
                          <a:pt x="12" y="87"/>
                        </a:lnTo>
                        <a:lnTo>
                          <a:pt x="11" y="88"/>
                        </a:lnTo>
                        <a:lnTo>
                          <a:pt x="8" y="85"/>
                        </a:lnTo>
                        <a:lnTo>
                          <a:pt x="8" y="83"/>
                        </a:lnTo>
                        <a:lnTo>
                          <a:pt x="8" y="82"/>
                        </a:lnTo>
                        <a:lnTo>
                          <a:pt x="7" y="62"/>
                        </a:lnTo>
                        <a:lnTo>
                          <a:pt x="8" y="60"/>
                        </a:lnTo>
                        <a:lnTo>
                          <a:pt x="5" y="46"/>
                        </a:lnTo>
                        <a:lnTo>
                          <a:pt x="4" y="46"/>
                        </a:lnTo>
                        <a:lnTo>
                          <a:pt x="4" y="32"/>
                        </a:lnTo>
                        <a:lnTo>
                          <a:pt x="0" y="31"/>
                        </a:lnTo>
                        <a:lnTo>
                          <a:pt x="1" y="16"/>
                        </a:lnTo>
                        <a:lnTo>
                          <a:pt x="7" y="11"/>
                        </a:lnTo>
                        <a:lnTo>
                          <a:pt x="8" y="10"/>
                        </a:lnTo>
                        <a:lnTo>
                          <a:pt x="8" y="9"/>
                        </a:lnTo>
                        <a:lnTo>
                          <a:pt x="8" y="8"/>
                        </a:lnTo>
                        <a:lnTo>
                          <a:pt x="7" y="7"/>
                        </a:lnTo>
                        <a:lnTo>
                          <a:pt x="7" y="6"/>
                        </a:lnTo>
                        <a:lnTo>
                          <a:pt x="6" y="5"/>
                        </a:lnTo>
                        <a:lnTo>
                          <a:pt x="6" y="4"/>
                        </a:lnTo>
                        <a:lnTo>
                          <a:pt x="7" y="2"/>
                        </a:lnTo>
                        <a:lnTo>
                          <a:pt x="8" y="1"/>
                        </a:lnTo>
                        <a:lnTo>
                          <a:pt x="10" y="0"/>
                        </a:lnTo>
                        <a:lnTo>
                          <a:pt x="12" y="0"/>
                        </a:lnTo>
                        <a:lnTo>
                          <a:pt x="13" y="0"/>
                        </a:lnTo>
                        <a:lnTo>
                          <a:pt x="14" y="1"/>
                        </a:lnTo>
                        <a:lnTo>
                          <a:pt x="16" y="2"/>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sp>
              <p:nvSpPr>
                <p:cNvPr id="1082" name="Freeform 51"/>
                <p:cNvSpPr>
                  <a:spLocks/>
                </p:cNvSpPr>
                <p:nvPr/>
              </p:nvSpPr>
              <p:spPr bwMode="auto">
                <a:xfrm>
                  <a:off x="5362" y="492"/>
                  <a:ext cx="25" cy="80"/>
                </a:xfrm>
                <a:custGeom>
                  <a:avLst/>
                  <a:gdLst>
                    <a:gd name="T0" fmla="*/ 15 w 25"/>
                    <a:gd name="T1" fmla="*/ 1 h 80"/>
                    <a:gd name="T2" fmla="*/ 19 w 25"/>
                    <a:gd name="T3" fmla="*/ 0 h 80"/>
                    <a:gd name="T4" fmla="*/ 21 w 25"/>
                    <a:gd name="T5" fmla="*/ 2 h 80"/>
                    <a:gd name="T6" fmla="*/ 22 w 25"/>
                    <a:gd name="T7" fmla="*/ 1 h 80"/>
                    <a:gd name="T8" fmla="*/ 23 w 25"/>
                    <a:gd name="T9" fmla="*/ 4 h 80"/>
                    <a:gd name="T10" fmla="*/ 21 w 25"/>
                    <a:gd name="T11" fmla="*/ 7 h 80"/>
                    <a:gd name="T12" fmla="*/ 20 w 25"/>
                    <a:gd name="T13" fmla="*/ 8 h 80"/>
                    <a:gd name="T14" fmla="*/ 19 w 25"/>
                    <a:gd name="T15" fmla="*/ 11 h 80"/>
                    <a:gd name="T16" fmla="*/ 17 w 25"/>
                    <a:gd name="T17" fmla="*/ 11 h 80"/>
                    <a:gd name="T18" fmla="*/ 17 w 25"/>
                    <a:gd name="T19" fmla="*/ 12 h 80"/>
                    <a:gd name="T20" fmla="*/ 21 w 25"/>
                    <a:gd name="T21" fmla="*/ 14 h 80"/>
                    <a:gd name="T22" fmla="*/ 23 w 25"/>
                    <a:gd name="T23" fmla="*/ 25 h 80"/>
                    <a:gd name="T24" fmla="*/ 21 w 25"/>
                    <a:gd name="T25" fmla="*/ 28 h 80"/>
                    <a:gd name="T26" fmla="*/ 21 w 25"/>
                    <a:gd name="T27" fmla="*/ 49 h 80"/>
                    <a:gd name="T28" fmla="*/ 19 w 25"/>
                    <a:gd name="T29" fmla="*/ 50 h 80"/>
                    <a:gd name="T30" fmla="*/ 18 w 25"/>
                    <a:gd name="T31" fmla="*/ 53 h 80"/>
                    <a:gd name="T32" fmla="*/ 17 w 25"/>
                    <a:gd name="T33" fmla="*/ 62 h 80"/>
                    <a:gd name="T34" fmla="*/ 17 w 25"/>
                    <a:gd name="T35" fmla="*/ 67 h 80"/>
                    <a:gd name="T36" fmla="*/ 21 w 25"/>
                    <a:gd name="T37" fmla="*/ 69 h 80"/>
                    <a:gd name="T38" fmla="*/ 24 w 25"/>
                    <a:gd name="T39" fmla="*/ 71 h 80"/>
                    <a:gd name="T40" fmla="*/ 24 w 25"/>
                    <a:gd name="T41" fmla="*/ 72 h 80"/>
                    <a:gd name="T42" fmla="*/ 18 w 25"/>
                    <a:gd name="T43" fmla="*/ 71 h 80"/>
                    <a:gd name="T44" fmla="*/ 17 w 25"/>
                    <a:gd name="T45" fmla="*/ 70 h 80"/>
                    <a:gd name="T46" fmla="*/ 17 w 25"/>
                    <a:gd name="T47" fmla="*/ 71 h 80"/>
                    <a:gd name="T48" fmla="*/ 16 w 25"/>
                    <a:gd name="T49" fmla="*/ 71 h 80"/>
                    <a:gd name="T50" fmla="*/ 15 w 25"/>
                    <a:gd name="T51" fmla="*/ 67 h 80"/>
                    <a:gd name="T52" fmla="*/ 15 w 25"/>
                    <a:gd name="T53" fmla="*/ 52 h 80"/>
                    <a:gd name="T54" fmla="*/ 13 w 25"/>
                    <a:gd name="T55" fmla="*/ 52 h 80"/>
                    <a:gd name="T56" fmla="*/ 10 w 25"/>
                    <a:gd name="T57" fmla="*/ 66 h 80"/>
                    <a:gd name="T58" fmla="*/ 10 w 25"/>
                    <a:gd name="T59" fmla="*/ 74 h 80"/>
                    <a:gd name="T60" fmla="*/ 8 w 25"/>
                    <a:gd name="T61" fmla="*/ 78 h 80"/>
                    <a:gd name="T62" fmla="*/ 7 w 25"/>
                    <a:gd name="T63" fmla="*/ 79 h 80"/>
                    <a:gd name="T64" fmla="*/ 6 w 25"/>
                    <a:gd name="T65" fmla="*/ 77 h 80"/>
                    <a:gd name="T66" fmla="*/ 7 w 25"/>
                    <a:gd name="T67" fmla="*/ 74 h 80"/>
                    <a:gd name="T68" fmla="*/ 8 w 25"/>
                    <a:gd name="T69" fmla="*/ 69 h 80"/>
                    <a:gd name="T70" fmla="*/ 9 w 25"/>
                    <a:gd name="T71" fmla="*/ 50 h 80"/>
                    <a:gd name="T72" fmla="*/ 10 w 25"/>
                    <a:gd name="T73" fmla="*/ 32 h 80"/>
                    <a:gd name="T74" fmla="*/ 8 w 25"/>
                    <a:gd name="T75" fmla="*/ 30 h 80"/>
                    <a:gd name="T76" fmla="*/ 8 w 25"/>
                    <a:gd name="T77" fmla="*/ 28 h 80"/>
                    <a:gd name="T78" fmla="*/ 8 w 25"/>
                    <a:gd name="T79" fmla="*/ 22 h 80"/>
                    <a:gd name="T80" fmla="*/ 5 w 25"/>
                    <a:gd name="T81" fmla="*/ 23 h 80"/>
                    <a:gd name="T82" fmla="*/ 7 w 25"/>
                    <a:gd name="T83" fmla="*/ 27 h 80"/>
                    <a:gd name="T84" fmla="*/ 7 w 25"/>
                    <a:gd name="T85" fmla="*/ 30 h 80"/>
                    <a:gd name="T86" fmla="*/ 5 w 25"/>
                    <a:gd name="T87" fmla="*/ 28 h 80"/>
                    <a:gd name="T88" fmla="*/ 4 w 25"/>
                    <a:gd name="T89" fmla="*/ 26 h 80"/>
                    <a:gd name="T90" fmla="*/ 2 w 25"/>
                    <a:gd name="T91" fmla="*/ 27 h 80"/>
                    <a:gd name="T92" fmla="*/ 0 w 25"/>
                    <a:gd name="T93" fmla="*/ 23 h 80"/>
                    <a:gd name="T94" fmla="*/ 0 w 25"/>
                    <a:gd name="T95" fmla="*/ 22 h 80"/>
                    <a:gd name="T96" fmla="*/ 1 w 25"/>
                    <a:gd name="T97" fmla="*/ 22 h 80"/>
                    <a:gd name="T98" fmla="*/ 4 w 25"/>
                    <a:gd name="T99" fmla="*/ 18 h 80"/>
                    <a:gd name="T100" fmla="*/ 7 w 25"/>
                    <a:gd name="T101" fmla="*/ 15 h 80"/>
                    <a:gd name="T102" fmla="*/ 12 w 25"/>
                    <a:gd name="T103" fmla="*/ 12 h 80"/>
                    <a:gd name="T104" fmla="*/ 15 w 25"/>
                    <a:gd name="T105" fmla="*/ 11 h 80"/>
                    <a:gd name="T106" fmla="*/ 15 w 25"/>
                    <a:gd name="T107" fmla="*/ 8 h 80"/>
                    <a:gd name="T108" fmla="*/ 13 w 25"/>
                    <a:gd name="T109" fmla="*/ 7 h 80"/>
                    <a:gd name="T110" fmla="*/ 13 w 25"/>
                    <a:gd name="T111" fmla="*/ 4 h 80"/>
                    <a:gd name="T112" fmla="*/ 13 w 25"/>
                    <a:gd name="T113" fmla="*/ 3 h 80"/>
                    <a:gd name="T114" fmla="*/ 15 w 25"/>
                    <a:gd name="T115" fmla="*/ 1 h 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
                    <a:gd name="T175" fmla="*/ 0 h 80"/>
                    <a:gd name="T176" fmla="*/ 25 w 25"/>
                    <a:gd name="T177" fmla="*/ 80 h 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 h="80">
                      <a:moveTo>
                        <a:pt x="15" y="1"/>
                      </a:moveTo>
                      <a:lnTo>
                        <a:pt x="19" y="0"/>
                      </a:lnTo>
                      <a:lnTo>
                        <a:pt x="21" y="2"/>
                      </a:lnTo>
                      <a:lnTo>
                        <a:pt x="22" y="1"/>
                      </a:lnTo>
                      <a:lnTo>
                        <a:pt x="23" y="4"/>
                      </a:lnTo>
                      <a:lnTo>
                        <a:pt x="21" y="7"/>
                      </a:lnTo>
                      <a:lnTo>
                        <a:pt x="20" y="8"/>
                      </a:lnTo>
                      <a:lnTo>
                        <a:pt x="19" y="11"/>
                      </a:lnTo>
                      <a:lnTo>
                        <a:pt x="17" y="11"/>
                      </a:lnTo>
                      <a:lnTo>
                        <a:pt x="17" y="12"/>
                      </a:lnTo>
                      <a:lnTo>
                        <a:pt x="21" y="14"/>
                      </a:lnTo>
                      <a:lnTo>
                        <a:pt x="23" y="25"/>
                      </a:lnTo>
                      <a:lnTo>
                        <a:pt x="21" y="28"/>
                      </a:lnTo>
                      <a:lnTo>
                        <a:pt x="21" y="49"/>
                      </a:lnTo>
                      <a:lnTo>
                        <a:pt x="19" y="50"/>
                      </a:lnTo>
                      <a:lnTo>
                        <a:pt x="18" y="53"/>
                      </a:lnTo>
                      <a:lnTo>
                        <a:pt x="17" y="62"/>
                      </a:lnTo>
                      <a:lnTo>
                        <a:pt x="17" y="67"/>
                      </a:lnTo>
                      <a:lnTo>
                        <a:pt x="21" y="69"/>
                      </a:lnTo>
                      <a:lnTo>
                        <a:pt x="24" y="71"/>
                      </a:lnTo>
                      <a:lnTo>
                        <a:pt x="24" y="72"/>
                      </a:lnTo>
                      <a:lnTo>
                        <a:pt x="18" y="71"/>
                      </a:lnTo>
                      <a:lnTo>
                        <a:pt x="17" y="70"/>
                      </a:lnTo>
                      <a:lnTo>
                        <a:pt x="17" y="71"/>
                      </a:lnTo>
                      <a:lnTo>
                        <a:pt x="16" y="71"/>
                      </a:lnTo>
                      <a:lnTo>
                        <a:pt x="15" y="67"/>
                      </a:lnTo>
                      <a:lnTo>
                        <a:pt x="15" y="52"/>
                      </a:lnTo>
                      <a:lnTo>
                        <a:pt x="13" y="52"/>
                      </a:lnTo>
                      <a:lnTo>
                        <a:pt x="10" y="66"/>
                      </a:lnTo>
                      <a:lnTo>
                        <a:pt x="10" y="74"/>
                      </a:lnTo>
                      <a:lnTo>
                        <a:pt x="8" y="78"/>
                      </a:lnTo>
                      <a:lnTo>
                        <a:pt x="7" y="79"/>
                      </a:lnTo>
                      <a:lnTo>
                        <a:pt x="6" y="77"/>
                      </a:lnTo>
                      <a:lnTo>
                        <a:pt x="7" y="74"/>
                      </a:lnTo>
                      <a:lnTo>
                        <a:pt x="8" y="69"/>
                      </a:lnTo>
                      <a:lnTo>
                        <a:pt x="9" y="50"/>
                      </a:lnTo>
                      <a:lnTo>
                        <a:pt x="10" y="32"/>
                      </a:lnTo>
                      <a:lnTo>
                        <a:pt x="8" y="30"/>
                      </a:lnTo>
                      <a:lnTo>
                        <a:pt x="8" y="28"/>
                      </a:lnTo>
                      <a:lnTo>
                        <a:pt x="8" y="22"/>
                      </a:lnTo>
                      <a:lnTo>
                        <a:pt x="5" y="23"/>
                      </a:lnTo>
                      <a:lnTo>
                        <a:pt x="7" y="27"/>
                      </a:lnTo>
                      <a:lnTo>
                        <a:pt x="7" y="30"/>
                      </a:lnTo>
                      <a:lnTo>
                        <a:pt x="5" y="28"/>
                      </a:lnTo>
                      <a:lnTo>
                        <a:pt x="4" y="26"/>
                      </a:lnTo>
                      <a:lnTo>
                        <a:pt x="2" y="27"/>
                      </a:lnTo>
                      <a:lnTo>
                        <a:pt x="0" y="23"/>
                      </a:lnTo>
                      <a:lnTo>
                        <a:pt x="0" y="22"/>
                      </a:lnTo>
                      <a:lnTo>
                        <a:pt x="1" y="22"/>
                      </a:lnTo>
                      <a:lnTo>
                        <a:pt x="4" y="18"/>
                      </a:lnTo>
                      <a:lnTo>
                        <a:pt x="7" y="15"/>
                      </a:lnTo>
                      <a:lnTo>
                        <a:pt x="12" y="12"/>
                      </a:lnTo>
                      <a:lnTo>
                        <a:pt x="15" y="11"/>
                      </a:lnTo>
                      <a:lnTo>
                        <a:pt x="15" y="8"/>
                      </a:lnTo>
                      <a:lnTo>
                        <a:pt x="13" y="7"/>
                      </a:lnTo>
                      <a:lnTo>
                        <a:pt x="13" y="4"/>
                      </a:lnTo>
                      <a:lnTo>
                        <a:pt x="13" y="3"/>
                      </a:lnTo>
                      <a:lnTo>
                        <a:pt x="15" y="1"/>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83" name="Freeform 52"/>
                <p:cNvSpPr>
                  <a:spLocks/>
                </p:cNvSpPr>
                <p:nvPr/>
              </p:nvSpPr>
              <p:spPr bwMode="auto">
                <a:xfrm>
                  <a:off x="5433" y="473"/>
                  <a:ext cx="14" cy="69"/>
                </a:xfrm>
                <a:custGeom>
                  <a:avLst/>
                  <a:gdLst>
                    <a:gd name="T0" fmla="*/ 8 w 14"/>
                    <a:gd name="T1" fmla="*/ 1 h 69"/>
                    <a:gd name="T2" fmla="*/ 5 w 14"/>
                    <a:gd name="T3" fmla="*/ 0 h 69"/>
                    <a:gd name="T4" fmla="*/ 3 w 14"/>
                    <a:gd name="T5" fmla="*/ 0 h 69"/>
                    <a:gd name="T6" fmla="*/ 1 w 14"/>
                    <a:gd name="T7" fmla="*/ 1 h 69"/>
                    <a:gd name="T8" fmla="*/ 0 w 14"/>
                    <a:gd name="T9" fmla="*/ 3 h 69"/>
                    <a:gd name="T10" fmla="*/ 0 w 14"/>
                    <a:gd name="T11" fmla="*/ 5 h 69"/>
                    <a:gd name="T12" fmla="*/ 1 w 14"/>
                    <a:gd name="T13" fmla="*/ 7 h 69"/>
                    <a:gd name="T14" fmla="*/ 2 w 14"/>
                    <a:gd name="T15" fmla="*/ 7 h 69"/>
                    <a:gd name="T16" fmla="*/ 1 w 14"/>
                    <a:gd name="T17" fmla="*/ 10 h 69"/>
                    <a:gd name="T18" fmla="*/ 0 w 14"/>
                    <a:gd name="T19" fmla="*/ 15 h 69"/>
                    <a:gd name="T20" fmla="*/ 0 w 14"/>
                    <a:gd name="T21" fmla="*/ 18 h 69"/>
                    <a:gd name="T22" fmla="*/ 0 w 14"/>
                    <a:gd name="T23" fmla="*/ 23 h 69"/>
                    <a:gd name="T24" fmla="*/ 1 w 14"/>
                    <a:gd name="T25" fmla="*/ 28 h 69"/>
                    <a:gd name="T26" fmla="*/ 3 w 14"/>
                    <a:gd name="T27" fmla="*/ 29 h 69"/>
                    <a:gd name="T28" fmla="*/ 3 w 14"/>
                    <a:gd name="T29" fmla="*/ 30 h 69"/>
                    <a:gd name="T30" fmla="*/ 3 w 14"/>
                    <a:gd name="T31" fmla="*/ 31 h 69"/>
                    <a:gd name="T32" fmla="*/ 3 w 14"/>
                    <a:gd name="T33" fmla="*/ 35 h 69"/>
                    <a:gd name="T34" fmla="*/ 4 w 14"/>
                    <a:gd name="T35" fmla="*/ 36 h 69"/>
                    <a:gd name="T36" fmla="*/ 4 w 14"/>
                    <a:gd name="T37" fmla="*/ 46 h 69"/>
                    <a:gd name="T38" fmla="*/ 4 w 14"/>
                    <a:gd name="T39" fmla="*/ 51 h 69"/>
                    <a:gd name="T40" fmla="*/ 3 w 14"/>
                    <a:gd name="T41" fmla="*/ 58 h 69"/>
                    <a:gd name="T42" fmla="*/ 2 w 14"/>
                    <a:gd name="T43" fmla="*/ 66 h 69"/>
                    <a:gd name="T44" fmla="*/ 4 w 14"/>
                    <a:gd name="T45" fmla="*/ 67 h 69"/>
                    <a:gd name="T46" fmla="*/ 6 w 14"/>
                    <a:gd name="T47" fmla="*/ 67 h 69"/>
                    <a:gd name="T48" fmla="*/ 7 w 14"/>
                    <a:gd name="T49" fmla="*/ 67 h 69"/>
                    <a:gd name="T50" fmla="*/ 7 w 14"/>
                    <a:gd name="T51" fmla="*/ 68 h 69"/>
                    <a:gd name="T52" fmla="*/ 9 w 14"/>
                    <a:gd name="T53" fmla="*/ 67 h 69"/>
                    <a:gd name="T54" fmla="*/ 12 w 14"/>
                    <a:gd name="T55" fmla="*/ 67 h 69"/>
                    <a:gd name="T56" fmla="*/ 9 w 14"/>
                    <a:gd name="T57" fmla="*/ 65 h 69"/>
                    <a:gd name="T58" fmla="*/ 9 w 14"/>
                    <a:gd name="T59" fmla="*/ 64 h 69"/>
                    <a:gd name="T60" fmla="*/ 12 w 14"/>
                    <a:gd name="T61" fmla="*/ 64 h 69"/>
                    <a:gd name="T62" fmla="*/ 12 w 14"/>
                    <a:gd name="T63" fmla="*/ 63 h 69"/>
                    <a:gd name="T64" fmla="*/ 10 w 14"/>
                    <a:gd name="T65" fmla="*/ 62 h 69"/>
                    <a:gd name="T66" fmla="*/ 10 w 14"/>
                    <a:gd name="T67" fmla="*/ 52 h 69"/>
                    <a:gd name="T68" fmla="*/ 11 w 14"/>
                    <a:gd name="T69" fmla="*/ 44 h 69"/>
                    <a:gd name="T70" fmla="*/ 11 w 14"/>
                    <a:gd name="T71" fmla="*/ 35 h 69"/>
                    <a:gd name="T72" fmla="*/ 10 w 14"/>
                    <a:gd name="T73" fmla="*/ 31 h 69"/>
                    <a:gd name="T74" fmla="*/ 11 w 14"/>
                    <a:gd name="T75" fmla="*/ 29 h 69"/>
                    <a:gd name="T76" fmla="*/ 11 w 14"/>
                    <a:gd name="T77" fmla="*/ 22 h 69"/>
                    <a:gd name="T78" fmla="*/ 13 w 14"/>
                    <a:gd name="T79" fmla="*/ 21 h 69"/>
                    <a:gd name="T80" fmla="*/ 13 w 14"/>
                    <a:gd name="T81" fmla="*/ 20 h 69"/>
                    <a:gd name="T82" fmla="*/ 8 w 14"/>
                    <a:gd name="T83" fmla="*/ 11 h 69"/>
                    <a:gd name="T84" fmla="*/ 6 w 14"/>
                    <a:gd name="T85" fmla="*/ 10 h 69"/>
                    <a:gd name="T86" fmla="*/ 6 w 14"/>
                    <a:gd name="T87" fmla="*/ 9 h 69"/>
                    <a:gd name="T88" fmla="*/ 8 w 14"/>
                    <a:gd name="T89" fmla="*/ 8 h 69"/>
                    <a:gd name="T90" fmla="*/ 8 w 14"/>
                    <a:gd name="T91" fmla="*/ 7 h 69"/>
                    <a:gd name="T92" fmla="*/ 8 w 14"/>
                    <a:gd name="T93" fmla="*/ 6 h 69"/>
                    <a:gd name="T94" fmla="*/ 8 w 14"/>
                    <a:gd name="T95" fmla="*/ 5 h 69"/>
                    <a:gd name="T96" fmla="*/ 8 w 14"/>
                    <a:gd name="T97" fmla="*/ 4 h 69"/>
                    <a:gd name="T98" fmla="*/ 8 w 14"/>
                    <a:gd name="T99" fmla="*/ 3 h 69"/>
                    <a:gd name="T100" fmla="*/ 8 w 14"/>
                    <a:gd name="T101" fmla="*/ 2 h 69"/>
                    <a:gd name="T102" fmla="*/ 8 w 14"/>
                    <a:gd name="T103" fmla="*/ 1 h 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
                    <a:gd name="T157" fmla="*/ 0 h 69"/>
                    <a:gd name="T158" fmla="*/ 14 w 14"/>
                    <a:gd name="T159" fmla="*/ 69 h 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 h="69">
                      <a:moveTo>
                        <a:pt x="8" y="1"/>
                      </a:moveTo>
                      <a:lnTo>
                        <a:pt x="5" y="0"/>
                      </a:lnTo>
                      <a:lnTo>
                        <a:pt x="3" y="0"/>
                      </a:lnTo>
                      <a:lnTo>
                        <a:pt x="1" y="1"/>
                      </a:lnTo>
                      <a:lnTo>
                        <a:pt x="0" y="3"/>
                      </a:lnTo>
                      <a:lnTo>
                        <a:pt x="0" y="5"/>
                      </a:lnTo>
                      <a:lnTo>
                        <a:pt x="1" y="7"/>
                      </a:lnTo>
                      <a:lnTo>
                        <a:pt x="2" y="7"/>
                      </a:lnTo>
                      <a:lnTo>
                        <a:pt x="1" y="10"/>
                      </a:lnTo>
                      <a:lnTo>
                        <a:pt x="0" y="15"/>
                      </a:lnTo>
                      <a:lnTo>
                        <a:pt x="0" y="18"/>
                      </a:lnTo>
                      <a:lnTo>
                        <a:pt x="0" y="23"/>
                      </a:lnTo>
                      <a:lnTo>
                        <a:pt x="1" y="28"/>
                      </a:lnTo>
                      <a:lnTo>
                        <a:pt x="3" y="29"/>
                      </a:lnTo>
                      <a:lnTo>
                        <a:pt x="3" y="30"/>
                      </a:lnTo>
                      <a:lnTo>
                        <a:pt x="3" y="31"/>
                      </a:lnTo>
                      <a:lnTo>
                        <a:pt x="3" y="35"/>
                      </a:lnTo>
                      <a:lnTo>
                        <a:pt x="4" y="36"/>
                      </a:lnTo>
                      <a:lnTo>
                        <a:pt x="4" y="46"/>
                      </a:lnTo>
                      <a:lnTo>
                        <a:pt x="4" y="51"/>
                      </a:lnTo>
                      <a:lnTo>
                        <a:pt x="3" y="58"/>
                      </a:lnTo>
                      <a:lnTo>
                        <a:pt x="2" y="66"/>
                      </a:lnTo>
                      <a:lnTo>
                        <a:pt x="4" y="67"/>
                      </a:lnTo>
                      <a:lnTo>
                        <a:pt x="6" y="67"/>
                      </a:lnTo>
                      <a:lnTo>
                        <a:pt x="7" y="67"/>
                      </a:lnTo>
                      <a:lnTo>
                        <a:pt x="7" y="68"/>
                      </a:lnTo>
                      <a:lnTo>
                        <a:pt x="9" y="67"/>
                      </a:lnTo>
                      <a:lnTo>
                        <a:pt x="12" y="67"/>
                      </a:lnTo>
                      <a:lnTo>
                        <a:pt x="9" y="65"/>
                      </a:lnTo>
                      <a:lnTo>
                        <a:pt x="9" y="64"/>
                      </a:lnTo>
                      <a:lnTo>
                        <a:pt x="12" y="64"/>
                      </a:lnTo>
                      <a:lnTo>
                        <a:pt x="12" y="63"/>
                      </a:lnTo>
                      <a:lnTo>
                        <a:pt x="10" y="62"/>
                      </a:lnTo>
                      <a:lnTo>
                        <a:pt x="10" y="52"/>
                      </a:lnTo>
                      <a:lnTo>
                        <a:pt x="11" y="44"/>
                      </a:lnTo>
                      <a:lnTo>
                        <a:pt x="11" y="35"/>
                      </a:lnTo>
                      <a:lnTo>
                        <a:pt x="10" y="31"/>
                      </a:lnTo>
                      <a:lnTo>
                        <a:pt x="11" y="29"/>
                      </a:lnTo>
                      <a:lnTo>
                        <a:pt x="11" y="22"/>
                      </a:lnTo>
                      <a:lnTo>
                        <a:pt x="13" y="21"/>
                      </a:lnTo>
                      <a:lnTo>
                        <a:pt x="13" y="20"/>
                      </a:lnTo>
                      <a:lnTo>
                        <a:pt x="8" y="11"/>
                      </a:lnTo>
                      <a:lnTo>
                        <a:pt x="6" y="10"/>
                      </a:lnTo>
                      <a:lnTo>
                        <a:pt x="6" y="9"/>
                      </a:lnTo>
                      <a:lnTo>
                        <a:pt x="8" y="8"/>
                      </a:lnTo>
                      <a:lnTo>
                        <a:pt x="8" y="7"/>
                      </a:lnTo>
                      <a:lnTo>
                        <a:pt x="8" y="6"/>
                      </a:lnTo>
                      <a:lnTo>
                        <a:pt x="8" y="5"/>
                      </a:lnTo>
                      <a:lnTo>
                        <a:pt x="8" y="4"/>
                      </a:lnTo>
                      <a:lnTo>
                        <a:pt x="8" y="3"/>
                      </a:lnTo>
                      <a:lnTo>
                        <a:pt x="8" y="2"/>
                      </a:lnTo>
                      <a:lnTo>
                        <a:pt x="8" y="1"/>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84" name="Freeform 53"/>
                <p:cNvSpPr>
                  <a:spLocks/>
                </p:cNvSpPr>
                <p:nvPr/>
              </p:nvSpPr>
              <p:spPr bwMode="auto">
                <a:xfrm>
                  <a:off x="5021" y="472"/>
                  <a:ext cx="19" cy="64"/>
                </a:xfrm>
                <a:custGeom>
                  <a:avLst/>
                  <a:gdLst>
                    <a:gd name="T0" fmla="*/ 11 w 19"/>
                    <a:gd name="T1" fmla="*/ 1 h 64"/>
                    <a:gd name="T2" fmla="*/ 15 w 19"/>
                    <a:gd name="T3" fmla="*/ 0 h 64"/>
                    <a:gd name="T4" fmla="*/ 16 w 19"/>
                    <a:gd name="T5" fmla="*/ 2 h 64"/>
                    <a:gd name="T6" fmla="*/ 16 w 19"/>
                    <a:gd name="T7" fmla="*/ 1 h 64"/>
                    <a:gd name="T8" fmla="*/ 18 w 19"/>
                    <a:gd name="T9" fmla="*/ 4 h 64"/>
                    <a:gd name="T10" fmla="*/ 16 w 19"/>
                    <a:gd name="T11" fmla="*/ 5 h 64"/>
                    <a:gd name="T12" fmla="*/ 15 w 19"/>
                    <a:gd name="T13" fmla="*/ 7 h 64"/>
                    <a:gd name="T14" fmla="*/ 15 w 19"/>
                    <a:gd name="T15" fmla="*/ 8 h 64"/>
                    <a:gd name="T16" fmla="*/ 13 w 19"/>
                    <a:gd name="T17" fmla="*/ 9 h 64"/>
                    <a:gd name="T18" fmla="*/ 13 w 19"/>
                    <a:gd name="T19" fmla="*/ 10 h 64"/>
                    <a:gd name="T20" fmla="*/ 16 w 19"/>
                    <a:gd name="T21" fmla="*/ 11 h 64"/>
                    <a:gd name="T22" fmla="*/ 18 w 19"/>
                    <a:gd name="T23" fmla="*/ 21 h 64"/>
                    <a:gd name="T24" fmla="*/ 16 w 19"/>
                    <a:gd name="T25" fmla="*/ 23 h 64"/>
                    <a:gd name="T26" fmla="*/ 16 w 19"/>
                    <a:gd name="T27" fmla="*/ 39 h 64"/>
                    <a:gd name="T28" fmla="*/ 14 w 19"/>
                    <a:gd name="T29" fmla="*/ 40 h 64"/>
                    <a:gd name="T30" fmla="*/ 14 w 19"/>
                    <a:gd name="T31" fmla="*/ 42 h 64"/>
                    <a:gd name="T32" fmla="*/ 13 w 19"/>
                    <a:gd name="T33" fmla="*/ 50 h 64"/>
                    <a:gd name="T34" fmla="*/ 13 w 19"/>
                    <a:gd name="T35" fmla="*/ 53 h 64"/>
                    <a:gd name="T36" fmla="*/ 16 w 19"/>
                    <a:gd name="T37" fmla="*/ 56 h 64"/>
                    <a:gd name="T38" fmla="*/ 18 w 19"/>
                    <a:gd name="T39" fmla="*/ 57 h 64"/>
                    <a:gd name="T40" fmla="*/ 18 w 19"/>
                    <a:gd name="T41" fmla="*/ 58 h 64"/>
                    <a:gd name="T42" fmla="*/ 14 w 19"/>
                    <a:gd name="T43" fmla="*/ 57 h 64"/>
                    <a:gd name="T44" fmla="*/ 13 w 19"/>
                    <a:gd name="T45" fmla="*/ 56 h 64"/>
                    <a:gd name="T46" fmla="*/ 13 w 19"/>
                    <a:gd name="T47" fmla="*/ 57 h 64"/>
                    <a:gd name="T48" fmla="*/ 12 w 19"/>
                    <a:gd name="T49" fmla="*/ 57 h 64"/>
                    <a:gd name="T50" fmla="*/ 12 w 19"/>
                    <a:gd name="T51" fmla="*/ 54 h 64"/>
                    <a:gd name="T52" fmla="*/ 11 w 19"/>
                    <a:gd name="T53" fmla="*/ 42 h 64"/>
                    <a:gd name="T54" fmla="*/ 10 w 19"/>
                    <a:gd name="T55" fmla="*/ 42 h 64"/>
                    <a:gd name="T56" fmla="*/ 7 w 19"/>
                    <a:gd name="T57" fmla="*/ 52 h 64"/>
                    <a:gd name="T58" fmla="*/ 7 w 19"/>
                    <a:gd name="T59" fmla="*/ 59 h 64"/>
                    <a:gd name="T60" fmla="*/ 7 w 19"/>
                    <a:gd name="T61" fmla="*/ 62 h 64"/>
                    <a:gd name="T62" fmla="*/ 5 w 19"/>
                    <a:gd name="T63" fmla="*/ 63 h 64"/>
                    <a:gd name="T64" fmla="*/ 5 w 19"/>
                    <a:gd name="T65" fmla="*/ 61 h 64"/>
                    <a:gd name="T66" fmla="*/ 6 w 19"/>
                    <a:gd name="T67" fmla="*/ 60 h 64"/>
                    <a:gd name="T68" fmla="*/ 7 w 19"/>
                    <a:gd name="T69" fmla="*/ 55 h 64"/>
                    <a:gd name="T70" fmla="*/ 7 w 19"/>
                    <a:gd name="T71" fmla="*/ 40 h 64"/>
                    <a:gd name="T72" fmla="*/ 7 w 19"/>
                    <a:gd name="T73" fmla="*/ 25 h 64"/>
                    <a:gd name="T74" fmla="*/ 6 w 19"/>
                    <a:gd name="T75" fmla="*/ 24 h 64"/>
                    <a:gd name="T76" fmla="*/ 6 w 19"/>
                    <a:gd name="T77" fmla="*/ 22 h 64"/>
                    <a:gd name="T78" fmla="*/ 6 w 19"/>
                    <a:gd name="T79" fmla="*/ 18 h 64"/>
                    <a:gd name="T80" fmla="*/ 4 w 19"/>
                    <a:gd name="T81" fmla="*/ 19 h 64"/>
                    <a:gd name="T82" fmla="*/ 6 w 19"/>
                    <a:gd name="T83" fmla="*/ 22 h 64"/>
                    <a:gd name="T84" fmla="*/ 6 w 19"/>
                    <a:gd name="T85" fmla="*/ 24 h 64"/>
                    <a:gd name="T86" fmla="*/ 4 w 19"/>
                    <a:gd name="T87" fmla="*/ 22 h 64"/>
                    <a:gd name="T88" fmla="*/ 3 w 19"/>
                    <a:gd name="T89" fmla="*/ 21 h 64"/>
                    <a:gd name="T90" fmla="*/ 2 w 19"/>
                    <a:gd name="T91" fmla="*/ 21 h 64"/>
                    <a:gd name="T92" fmla="*/ 0 w 19"/>
                    <a:gd name="T93" fmla="*/ 19 h 64"/>
                    <a:gd name="T94" fmla="*/ 0 w 19"/>
                    <a:gd name="T95" fmla="*/ 18 h 64"/>
                    <a:gd name="T96" fmla="*/ 1 w 19"/>
                    <a:gd name="T97" fmla="*/ 17 h 64"/>
                    <a:gd name="T98" fmla="*/ 3 w 19"/>
                    <a:gd name="T99" fmla="*/ 15 h 64"/>
                    <a:gd name="T100" fmla="*/ 6 w 19"/>
                    <a:gd name="T101" fmla="*/ 12 h 64"/>
                    <a:gd name="T102" fmla="*/ 9 w 19"/>
                    <a:gd name="T103" fmla="*/ 10 h 64"/>
                    <a:gd name="T104" fmla="*/ 11 w 19"/>
                    <a:gd name="T105" fmla="*/ 8 h 64"/>
                    <a:gd name="T106" fmla="*/ 11 w 19"/>
                    <a:gd name="T107" fmla="*/ 7 h 64"/>
                    <a:gd name="T108" fmla="*/ 10 w 19"/>
                    <a:gd name="T109" fmla="*/ 6 h 64"/>
                    <a:gd name="T110" fmla="*/ 10 w 19"/>
                    <a:gd name="T111" fmla="*/ 3 h 64"/>
                    <a:gd name="T112" fmla="*/ 9 w 19"/>
                    <a:gd name="T113" fmla="*/ 3 h 64"/>
                    <a:gd name="T114" fmla="*/ 11 w 19"/>
                    <a:gd name="T115" fmla="*/ 1 h 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
                    <a:gd name="T175" fmla="*/ 0 h 64"/>
                    <a:gd name="T176" fmla="*/ 19 w 19"/>
                    <a:gd name="T177" fmla="*/ 64 h 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 h="64">
                      <a:moveTo>
                        <a:pt x="11" y="1"/>
                      </a:moveTo>
                      <a:lnTo>
                        <a:pt x="15" y="0"/>
                      </a:lnTo>
                      <a:lnTo>
                        <a:pt x="16" y="2"/>
                      </a:lnTo>
                      <a:lnTo>
                        <a:pt x="16" y="1"/>
                      </a:lnTo>
                      <a:lnTo>
                        <a:pt x="18" y="4"/>
                      </a:lnTo>
                      <a:lnTo>
                        <a:pt x="16" y="5"/>
                      </a:lnTo>
                      <a:lnTo>
                        <a:pt x="15" y="7"/>
                      </a:lnTo>
                      <a:lnTo>
                        <a:pt x="15" y="8"/>
                      </a:lnTo>
                      <a:lnTo>
                        <a:pt x="13" y="9"/>
                      </a:lnTo>
                      <a:lnTo>
                        <a:pt x="13" y="10"/>
                      </a:lnTo>
                      <a:lnTo>
                        <a:pt x="16" y="11"/>
                      </a:lnTo>
                      <a:lnTo>
                        <a:pt x="18" y="21"/>
                      </a:lnTo>
                      <a:lnTo>
                        <a:pt x="16" y="23"/>
                      </a:lnTo>
                      <a:lnTo>
                        <a:pt x="16" y="39"/>
                      </a:lnTo>
                      <a:lnTo>
                        <a:pt x="14" y="40"/>
                      </a:lnTo>
                      <a:lnTo>
                        <a:pt x="14" y="42"/>
                      </a:lnTo>
                      <a:lnTo>
                        <a:pt x="13" y="50"/>
                      </a:lnTo>
                      <a:lnTo>
                        <a:pt x="13" y="53"/>
                      </a:lnTo>
                      <a:lnTo>
                        <a:pt x="16" y="56"/>
                      </a:lnTo>
                      <a:lnTo>
                        <a:pt x="18" y="57"/>
                      </a:lnTo>
                      <a:lnTo>
                        <a:pt x="18" y="58"/>
                      </a:lnTo>
                      <a:lnTo>
                        <a:pt x="14" y="57"/>
                      </a:lnTo>
                      <a:lnTo>
                        <a:pt x="13" y="56"/>
                      </a:lnTo>
                      <a:lnTo>
                        <a:pt x="13" y="57"/>
                      </a:lnTo>
                      <a:lnTo>
                        <a:pt x="12" y="57"/>
                      </a:lnTo>
                      <a:lnTo>
                        <a:pt x="12" y="54"/>
                      </a:lnTo>
                      <a:lnTo>
                        <a:pt x="11" y="42"/>
                      </a:lnTo>
                      <a:lnTo>
                        <a:pt x="10" y="42"/>
                      </a:lnTo>
                      <a:lnTo>
                        <a:pt x="7" y="52"/>
                      </a:lnTo>
                      <a:lnTo>
                        <a:pt x="7" y="59"/>
                      </a:lnTo>
                      <a:lnTo>
                        <a:pt x="7" y="62"/>
                      </a:lnTo>
                      <a:lnTo>
                        <a:pt x="5" y="63"/>
                      </a:lnTo>
                      <a:lnTo>
                        <a:pt x="5" y="61"/>
                      </a:lnTo>
                      <a:lnTo>
                        <a:pt x="6" y="60"/>
                      </a:lnTo>
                      <a:lnTo>
                        <a:pt x="7" y="55"/>
                      </a:lnTo>
                      <a:lnTo>
                        <a:pt x="7" y="40"/>
                      </a:lnTo>
                      <a:lnTo>
                        <a:pt x="7" y="25"/>
                      </a:lnTo>
                      <a:lnTo>
                        <a:pt x="6" y="24"/>
                      </a:lnTo>
                      <a:lnTo>
                        <a:pt x="6" y="22"/>
                      </a:lnTo>
                      <a:lnTo>
                        <a:pt x="6" y="18"/>
                      </a:lnTo>
                      <a:lnTo>
                        <a:pt x="4" y="19"/>
                      </a:lnTo>
                      <a:lnTo>
                        <a:pt x="6" y="22"/>
                      </a:lnTo>
                      <a:lnTo>
                        <a:pt x="6" y="24"/>
                      </a:lnTo>
                      <a:lnTo>
                        <a:pt x="4" y="22"/>
                      </a:lnTo>
                      <a:lnTo>
                        <a:pt x="3" y="21"/>
                      </a:lnTo>
                      <a:lnTo>
                        <a:pt x="2" y="21"/>
                      </a:lnTo>
                      <a:lnTo>
                        <a:pt x="0" y="19"/>
                      </a:lnTo>
                      <a:lnTo>
                        <a:pt x="0" y="18"/>
                      </a:lnTo>
                      <a:lnTo>
                        <a:pt x="1" y="17"/>
                      </a:lnTo>
                      <a:lnTo>
                        <a:pt x="3" y="15"/>
                      </a:lnTo>
                      <a:lnTo>
                        <a:pt x="6" y="12"/>
                      </a:lnTo>
                      <a:lnTo>
                        <a:pt x="9" y="10"/>
                      </a:lnTo>
                      <a:lnTo>
                        <a:pt x="11" y="8"/>
                      </a:lnTo>
                      <a:lnTo>
                        <a:pt x="11" y="7"/>
                      </a:lnTo>
                      <a:lnTo>
                        <a:pt x="10" y="6"/>
                      </a:lnTo>
                      <a:lnTo>
                        <a:pt x="10" y="3"/>
                      </a:lnTo>
                      <a:lnTo>
                        <a:pt x="9" y="3"/>
                      </a:lnTo>
                      <a:lnTo>
                        <a:pt x="11" y="1"/>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85" name="Freeform 54"/>
                <p:cNvSpPr>
                  <a:spLocks/>
                </p:cNvSpPr>
                <p:nvPr/>
              </p:nvSpPr>
              <p:spPr bwMode="auto">
                <a:xfrm>
                  <a:off x="4961" y="490"/>
                  <a:ext cx="9" cy="44"/>
                </a:xfrm>
                <a:custGeom>
                  <a:avLst/>
                  <a:gdLst>
                    <a:gd name="T0" fmla="*/ 6 w 9"/>
                    <a:gd name="T1" fmla="*/ 1 h 44"/>
                    <a:gd name="T2" fmla="*/ 6 w 9"/>
                    <a:gd name="T3" fmla="*/ 2 h 44"/>
                    <a:gd name="T4" fmla="*/ 6 w 9"/>
                    <a:gd name="T5" fmla="*/ 3 h 44"/>
                    <a:gd name="T6" fmla="*/ 6 w 9"/>
                    <a:gd name="T7" fmla="*/ 4 h 44"/>
                    <a:gd name="T8" fmla="*/ 6 w 9"/>
                    <a:gd name="T9" fmla="*/ 5 h 44"/>
                    <a:gd name="T10" fmla="*/ 7 w 9"/>
                    <a:gd name="T11" fmla="*/ 6 h 44"/>
                    <a:gd name="T12" fmla="*/ 8 w 9"/>
                    <a:gd name="T13" fmla="*/ 15 h 44"/>
                    <a:gd name="T14" fmla="*/ 7 w 9"/>
                    <a:gd name="T15" fmla="*/ 17 h 44"/>
                    <a:gd name="T16" fmla="*/ 7 w 9"/>
                    <a:gd name="T17" fmla="*/ 22 h 44"/>
                    <a:gd name="T18" fmla="*/ 7 w 9"/>
                    <a:gd name="T19" fmla="*/ 30 h 44"/>
                    <a:gd name="T20" fmla="*/ 6 w 9"/>
                    <a:gd name="T21" fmla="*/ 37 h 44"/>
                    <a:gd name="T22" fmla="*/ 6 w 9"/>
                    <a:gd name="T23" fmla="*/ 38 h 44"/>
                    <a:gd name="T24" fmla="*/ 8 w 9"/>
                    <a:gd name="T25" fmla="*/ 39 h 44"/>
                    <a:gd name="T26" fmla="*/ 7 w 9"/>
                    <a:gd name="T27" fmla="*/ 39 h 44"/>
                    <a:gd name="T28" fmla="*/ 7 w 9"/>
                    <a:gd name="T29" fmla="*/ 40 h 44"/>
                    <a:gd name="T30" fmla="*/ 6 w 9"/>
                    <a:gd name="T31" fmla="*/ 39 h 44"/>
                    <a:gd name="T32" fmla="*/ 5 w 9"/>
                    <a:gd name="T33" fmla="*/ 39 h 44"/>
                    <a:gd name="T34" fmla="*/ 5 w 9"/>
                    <a:gd name="T35" fmla="*/ 40 h 44"/>
                    <a:gd name="T36" fmla="*/ 4 w 9"/>
                    <a:gd name="T37" fmla="*/ 40 h 44"/>
                    <a:gd name="T38" fmla="*/ 5 w 9"/>
                    <a:gd name="T39" fmla="*/ 41 h 44"/>
                    <a:gd name="T40" fmla="*/ 5 w 9"/>
                    <a:gd name="T41" fmla="*/ 43 h 44"/>
                    <a:gd name="T42" fmla="*/ 4 w 9"/>
                    <a:gd name="T43" fmla="*/ 43 h 44"/>
                    <a:gd name="T44" fmla="*/ 3 w 9"/>
                    <a:gd name="T45" fmla="*/ 41 h 44"/>
                    <a:gd name="T46" fmla="*/ 3 w 9"/>
                    <a:gd name="T47" fmla="*/ 40 h 44"/>
                    <a:gd name="T48" fmla="*/ 3 w 9"/>
                    <a:gd name="T49" fmla="*/ 31 h 44"/>
                    <a:gd name="T50" fmla="*/ 3 w 9"/>
                    <a:gd name="T51" fmla="*/ 30 h 44"/>
                    <a:gd name="T52" fmla="*/ 2 w 9"/>
                    <a:gd name="T53" fmla="*/ 23 h 44"/>
                    <a:gd name="T54" fmla="*/ 1 w 9"/>
                    <a:gd name="T55" fmla="*/ 16 h 44"/>
                    <a:gd name="T56" fmla="*/ 0 w 9"/>
                    <a:gd name="T57" fmla="*/ 15 h 44"/>
                    <a:gd name="T58" fmla="*/ 1 w 9"/>
                    <a:gd name="T59" fmla="*/ 8 h 44"/>
                    <a:gd name="T60" fmla="*/ 3 w 9"/>
                    <a:gd name="T61" fmla="*/ 6 h 44"/>
                    <a:gd name="T62" fmla="*/ 3 w 9"/>
                    <a:gd name="T63" fmla="*/ 5 h 44"/>
                    <a:gd name="T64" fmla="*/ 3 w 9"/>
                    <a:gd name="T65" fmla="*/ 4 h 44"/>
                    <a:gd name="T66" fmla="*/ 3 w 9"/>
                    <a:gd name="T67" fmla="*/ 3 h 44"/>
                    <a:gd name="T68" fmla="*/ 3 w 9"/>
                    <a:gd name="T69" fmla="*/ 2 h 44"/>
                    <a:gd name="T70" fmla="*/ 3 w 9"/>
                    <a:gd name="T71" fmla="*/ 1 h 44"/>
                    <a:gd name="T72" fmla="*/ 4 w 9"/>
                    <a:gd name="T73" fmla="*/ 0 h 44"/>
                    <a:gd name="T74" fmla="*/ 5 w 9"/>
                    <a:gd name="T75" fmla="*/ 0 h 44"/>
                    <a:gd name="T76" fmla="*/ 5 w 9"/>
                    <a:gd name="T77" fmla="*/ 1 h 44"/>
                    <a:gd name="T78" fmla="*/ 6 w 9"/>
                    <a:gd name="T79" fmla="*/ 1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
                    <a:gd name="T121" fmla="*/ 0 h 44"/>
                    <a:gd name="T122" fmla="*/ 9 w 9"/>
                    <a:gd name="T123" fmla="*/ 44 h 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 h="44">
                      <a:moveTo>
                        <a:pt x="6" y="1"/>
                      </a:moveTo>
                      <a:lnTo>
                        <a:pt x="6" y="2"/>
                      </a:lnTo>
                      <a:lnTo>
                        <a:pt x="6" y="3"/>
                      </a:lnTo>
                      <a:lnTo>
                        <a:pt x="6" y="4"/>
                      </a:lnTo>
                      <a:lnTo>
                        <a:pt x="6" y="5"/>
                      </a:lnTo>
                      <a:lnTo>
                        <a:pt x="7" y="6"/>
                      </a:lnTo>
                      <a:lnTo>
                        <a:pt x="8" y="15"/>
                      </a:lnTo>
                      <a:lnTo>
                        <a:pt x="7" y="17"/>
                      </a:lnTo>
                      <a:lnTo>
                        <a:pt x="7" y="22"/>
                      </a:lnTo>
                      <a:lnTo>
                        <a:pt x="7" y="30"/>
                      </a:lnTo>
                      <a:lnTo>
                        <a:pt x="6" y="37"/>
                      </a:lnTo>
                      <a:lnTo>
                        <a:pt x="6" y="38"/>
                      </a:lnTo>
                      <a:lnTo>
                        <a:pt x="8" y="39"/>
                      </a:lnTo>
                      <a:lnTo>
                        <a:pt x="7" y="39"/>
                      </a:lnTo>
                      <a:lnTo>
                        <a:pt x="7" y="40"/>
                      </a:lnTo>
                      <a:lnTo>
                        <a:pt x="6" y="39"/>
                      </a:lnTo>
                      <a:lnTo>
                        <a:pt x="5" y="39"/>
                      </a:lnTo>
                      <a:lnTo>
                        <a:pt x="5" y="40"/>
                      </a:lnTo>
                      <a:lnTo>
                        <a:pt x="4" y="40"/>
                      </a:lnTo>
                      <a:lnTo>
                        <a:pt x="5" y="41"/>
                      </a:lnTo>
                      <a:lnTo>
                        <a:pt x="5" y="43"/>
                      </a:lnTo>
                      <a:lnTo>
                        <a:pt x="4" y="43"/>
                      </a:lnTo>
                      <a:lnTo>
                        <a:pt x="3" y="41"/>
                      </a:lnTo>
                      <a:lnTo>
                        <a:pt x="3" y="40"/>
                      </a:lnTo>
                      <a:lnTo>
                        <a:pt x="3" y="31"/>
                      </a:lnTo>
                      <a:lnTo>
                        <a:pt x="3" y="30"/>
                      </a:lnTo>
                      <a:lnTo>
                        <a:pt x="2" y="23"/>
                      </a:lnTo>
                      <a:lnTo>
                        <a:pt x="1" y="16"/>
                      </a:lnTo>
                      <a:lnTo>
                        <a:pt x="0" y="15"/>
                      </a:lnTo>
                      <a:lnTo>
                        <a:pt x="1" y="8"/>
                      </a:lnTo>
                      <a:lnTo>
                        <a:pt x="3" y="6"/>
                      </a:lnTo>
                      <a:lnTo>
                        <a:pt x="3" y="5"/>
                      </a:lnTo>
                      <a:lnTo>
                        <a:pt x="3" y="4"/>
                      </a:lnTo>
                      <a:lnTo>
                        <a:pt x="3" y="3"/>
                      </a:lnTo>
                      <a:lnTo>
                        <a:pt x="3" y="2"/>
                      </a:lnTo>
                      <a:lnTo>
                        <a:pt x="3" y="1"/>
                      </a:lnTo>
                      <a:lnTo>
                        <a:pt x="4" y="0"/>
                      </a:lnTo>
                      <a:lnTo>
                        <a:pt x="5" y="0"/>
                      </a:lnTo>
                      <a:lnTo>
                        <a:pt x="5" y="1"/>
                      </a:lnTo>
                      <a:lnTo>
                        <a:pt x="6" y="1"/>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86" name="Freeform 55"/>
                <p:cNvSpPr>
                  <a:spLocks/>
                </p:cNvSpPr>
                <p:nvPr/>
              </p:nvSpPr>
              <p:spPr bwMode="auto">
                <a:xfrm>
                  <a:off x="4927" y="498"/>
                  <a:ext cx="21" cy="84"/>
                </a:xfrm>
                <a:custGeom>
                  <a:avLst/>
                  <a:gdLst>
                    <a:gd name="T0" fmla="*/ 16 w 21"/>
                    <a:gd name="T1" fmla="*/ 2 h 84"/>
                    <a:gd name="T2" fmla="*/ 16 w 21"/>
                    <a:gd name="T3" fmla="*/ 4 h 84"/>
                    <a:gd name="T4" fmla="*/ 15 w 21"/>
                    <a:gd name="T5" fmla="*/ 4 h 84"/>
                    <a:gd name="T6" fmla="*/ 16 w 21"/>
                    <a:gd name="T7" fmla="*/ 6 h 84"/>
                    <a:gd name="T8" fmla="*/ 16 w 21"/>
                    <a:gd name="T9" fmla="*/ 7 h 84"/>
                    <a:gd name="T10" fmla="*/ 15 w 21"/>
                    <a:gd name="T11" fmla="*/ 9 h 84"/>
                    <a:gd name="T12" fmla="*/ 15 w 21"/>
                    <a:gd name="T13" fmla="*/ 10 h 84"/>
                    <a:gd name="T14" fmla="*/ 19 w 21"/>
                    <a:gd name="T15" fmla="*/ 12 h 84"/>
                    <a:gd name="T16" fmla="*/ 20 w 21"/>
                    <a:gd name="T17" fmla="*/ 29 h 84"/>
                    <a:gd name="T18" fmla="*/ 18 w 21"/>
                    <a:gd name="T19" fmla="*/ 32 h 84"/>
                    <a:gd name="T20" fmla="*/ 19 w 21"/>
                    <a:gd name="T21" fmla="*/ 41 h 84"/>
                    <a:gd name="T22" fmla="*/ 18 w 21"/>
                    <a:gd name="T23" fmla="*/ 42 h 84"/>
                    <a:gd name="T24" fmla="*/ 17 w 21"/>
                    <a:gd name="T25" fmla="*/ 57 h 84"/>
                    <a:gd name="T26" fmla="*/ 16 w 21"/>
                    <a:gd name="T27" fmla="*/ 72 h 84"/>
                    <a:gd name="T28" fmla="*/ 20 w 21"/>
                    <a:gd name="T29" fmla="*/ 75 h 84"/>
                    <a:gd name="T30" fmla="*/ 19 w 21"/>
                    <a:gd name="T31" fmla="*/ 76 h 84"/>
                    <a:gd name="T32" fmla="*/ 18 w 21"/>
                    <a:gd name="T33" fmla="*/ 76 h 84"/>
                    <a:gd name="T34" fmla="*/ 16 w 21"/>
                    <a:gd name="T35" fmla="*/ 76 h 84"/>
                    <a:gd name="T36" fmla="*/ 14 w 21"/>
                    <a:gd name="T37" fmla="*/ 75 h 84"/>
                    <a:gd name="T38" fmla="*/ 12 w 21"/>
                    <a:gd name="T39" fmla="*/ 74 h 84"/>
                    <a:gd name="T40" fmla="*/ 12 w 21"/>
                    <a:gd name="T41" fmla="*/ 77 h 84"/>
                    <a:gd name="T42" fmla="*/ 11 w 21"/>
                    <a:gd name="T43" fmla="*/ 77 h 84"/>
                    <a:gd name="T44" fmla="*/ 13 w 21"/>
                    <a:gd name="T45" fmla="*/ 79 h 84"/>
                    <a:gd name="T46" fmla="*/ 12 w 21"/>
                    <a:gd name="T47" fmla="*/ 82 h 84"/>
                    <a:gd name="T48" fmla="*/ 11 w 21"/>
                    <a:gd name="T49" fmla="*/ 83 h 84"/>
                    <a:gd name="T50" fmla="*/ 9 w 21"/>
                    <a:gd name="T51" fmla="*/ 80 h 84"/>
                    <a:gd name="T52" fmla="*/ 9 w 21"/>
                    <a:gd name="T53" fmla="*/ 78 h 84"/>
                    <a:gd name="T54" fmla="*/ 8 w 21"/>
                    <a:gd name="T55" fmla="*/ 77 h 84"/>
                    <a:gd name="T56" fmla="*/ 7 w 21"/>
                    <a:gd name="T57" fmla="*/ 59 h 84"/>
                    <a:gd name="T58" fmla="*/ 8 w 21"/>
                    <a:gd name="T59" fmla="*/ 57 h 84"/>
                    <a:gd name="T60" fmla="*/ 6 w 21"/>
                    <a:gd name="T61" fmla="*/ 44 h 84"/>
                    <a:gd name="T62" fmla="*/ 4 w 21"/>
                    <a:gd name="T63" fmla="*/ 43 h 84"/>
                    <a:gd name="T64" fmla="*/ 3 w 21"/>
                    <a:gd name="T65" fmla="*/ 31 h 84"/>
                    <a:gd name="T66" fmla="*/ 0 w 21"/>
                    <a:gd name="T67" fmla="*/ 29 h 84"/>
                    <a:gd name="T68" fmla="*/ 2 w 21"/>
                    <a:gd name="T69" fmla="*/ 15 h 84"/>
                    <a:gd name="T70" fmla="*/ 7 w 21"/>
                    <a:gd name="T71" fmla="*/ 11 h 84"/>
                    <a:gd name="T72" fmla="*/ 9 w 21"/>
                    <a:gd name="T73" fmla="*/ 10 h 84"/>
                    <a:gd name="T74" fmla="*/ 9 w 21"/>
                    <a:gd name="T75" fmla="*/ 8 h 84"/>
                    <a:gd name="T76" fmla="*/ 8 w 21"/>
                    <a:gd name="T77" fmla="*/ 7 h 84"/>
                    <a:gd name="T78" fmla="*/ 8 w 21"/>
                    <a:gd name="T79" fmla="*/ 6 h 84"/>
                    <a:gd name="T80" fmla="*/ 7 w 21"/>
                    <a:gd name="T81" fmla="*/ 5 h 84"/>
                    <a:gd name="T82" fmla="*/ 7 w 21"/>
                    <a:gd name="T83" fmla="*/ 4 h 84"/>
                    <a:gd name="T84" fmla="*/ 7 w 21"/>
                    <a:gd name="T85" fmla="*/ 2 h 84"/>
                    <a:gd name="T86" fmla="*/ 8 w 21"/>
                    <a:gd name="T87" fmla="*/ 1 h 84"/>
                    <a:gd name="T88" fmla="*/ 9 w 21"/>
                    <a:gd name="T89" fmla="*/ 1 h 84"/>
                    <a:gd name="T90" fmla="*/ 10 w 21"/>
                    <a:gd name="T91" fmla="*/ 0 h 84"/>
                    <a:gd name="T92" fmla="*/ 11 w 21"/>
                    <a:gd name="T93" fmla="*/ 0 h 84"/>
                    <a:gd name="T94" fmla="*/ 13 w 21"/>
                    <a:gd name="T95" fmla="*/ 0 h 84"/>
                    <a:gd name="T96" fmla="*/ 14 w 21"/>
                    <a:gd name="T97" fmla="*/ 1 h 84"/>
                    <a:gd name="T98" fmla="*/ 16 w 21"/>
                    <a:gd name="T99" fmla="*/ 2 h 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
                    <a:gd name="T151" fmla="*/ 0 h 84"/>
                    <a:gd name="T152" fmla="*/ 21 w 21"/>
                    <a:gd name="T153" fmla="*/ 84 h 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 h="84">
                      <a:moveTo>
                        <a:pt x="16" y="2"/>
                      </a:moveTo>
                      <a:lnTo>
                        <a:pt x="16" y="4"/>
                      </a:lnTo>
                      <a:lnTo>
                        <a:pt x="15" y="4"/>
                      </a:lnTo>
                      <a:lnTo>
                        <a:pt x="16" y="6"/>
                      </a:lnTo>
                      <a:lnTo>
                        <a:pt x="16" y="7"/>
                      </a:lnTo>
                      <a:lnTo>
                        <a:pt x="15" y="9"/>
                      </a:lnTo>
                      <a:lnTo>
                        <a:pt x="15" y="10"/>
                      </a:lnTo>
                      <a:lnTo>
                        <a:pt x="19" y="12"/>
                      </a:lnTo>
                      <a:lnTo>
                        <a:pt x="20" y="29"/>
                      </a:lnTo>
                      <a:lnTo>
                        <a:pt x="18" y="32"/>
                      </a:lnTo>
                      <a:lnTo>
                        <a:pt x="19" y="41"/>
                      </a:lnTo>
                      <a:lnTo>
                        <a:pt x="18" y="42"/>
                      </a:lnTo>
                      <a:lnTo>
                        <a:pt x="17" y="57"/>
                      </a:lnTo>
                      <a:lnTo>
                        <a:pt x="16" y="72"/>
                      </a:lnTo>
                      <a:lnTo>
                        <a:pt x="20" y="75"/>
                      </a:lnTo>
                      <a:lnTo>
                        <a:pt x="19" y="76"/>
                      </a:lnTo>
                      <a:lnTo>
                        <a:pt x="18" y="76"/>
                      </a:lnTo>
                      <a:lnTo>
                        <a:pt x="16" y="76"/>
                      </a:lnTo>
                      <a:lnTo>
                        <a:pt x="14" y="75"/>
                      </a:lnTo>
                      <a:lnTo>
                        <a:pt x="12" y="74"/>
                      </a:lnTo>
                      <a:lnTo>
                        <a:pt x="12" y="77"/>
                      </a:lnTo>
                      <a:lnTo>
                        <a:pt x="11" y="77"/>
                      </a:lnTo>
                      <a:lnTo>
                        <a:pt x="13" y="79"/>
                      </a:lnTo>
                      <a:lnTo>
                        <a:pt x="12" y="82"/>
                      </a:lnTo>
                      <a:lnTo>
                        <a:pt x="11" y="83"/>
                      </a:lnTo>
                      <a:lnTo>
                        <a:pt x="9" y="80"/>
                      </a:lnTo>
                      <a:lnTo>
                        <a:pt x="9" y="78"/>
                      </a:lnTo>
                      <a:lnTo>
                        <a:pt x="8" y="77"/>
                      </a:lnTo>
                      <a:lnTo>
                        <a:pt x="7" y="59"/>
                      </a:lnTo>
                      <a:lnTo>
                        <a:pt x="8" y="57"/>
                      </a:lnTo>
                      <a:lnTo>
                        <a:pt x="6" y="44"/>
                      </a:lnTo>
                      <a:lnTo>
                        <a:pt x="4" y="43"/>
                      </a:lnTo>
                      <a:lnTo>
                        <a:pt x="3" y="31"/>
                      </a:lnTo>
                      <a:lnTo>
                        <a:pt x="0" y="29"/>
                      </a:lnTo>
                      <a:lnTo>
                        <a:pt x="2" y="15"/>
                      </a:lnTo>
                      <a:lnTo>
                        <a:pt x="7" y="11"/>
                      </a:lnTo>
                      <a:lnTo>
                        <a:pt x="9" y="10"/>
                      </a:lnTo>
                      <a:lnTo>
                        <a:pt x="9" y="8"/>
                      </a:lnTo>
                      <a:lnTo>
                        <a:pt x="8" y="7"/>
                      </a:lnTo>
                      <a:lnTo>
                        <a:pt x="8" y="6"/>
                      </a:lnTo>
                      <a:lnTo>
                        <a:pt x="7" y="5"/>
                      </a:lnTo>
                      <a:lnTo>
                        <a:pt x="7" y="4"/>
                      </a:lnTo>
                      <a:lnTo>
                        <a:pt x="7" y="2"/>
                      </a:lnTo>
                      <a:lnTo>
                        <a:pt x="8" y="1"/>
                      </a:lnTo>
                      <a:lnTo>
                        <a:pt x="9" y="1"/>
                      </a:lnTo>
                      <a:lnTo>
                        <a:pt x="10" y="0"/>
                      </a:lnTo>
                      <a:lnTo>
                        <a:pt x="11" y="0"/>
                      </a:lnTo>
                      <a:lnTo>
                        <a:pt x="13" y="0"/>
                      </a:lnTo>
                      <a:lnTo>
                        <a:pt x="14" y="1"/>
                      </a:lnTo>
                      <a:lnTo>
                        <a:pt x="16" y="2"/>
                      </a:lnTo>
                    </a:path>
                  </a:pathLst>
                </a:custGeom>
                <a:solidFill>
                  <a:srgbClr val="51DC0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grpSp>
            <p:nvGrpSpPr>
              <p:cNvPr id="13" name="Group 56"/>
              <p:cNvGrpSpPr>
                <a:grpSpLocks/>
              </p:cNvGrpSpPr>
              <p:nvPr/>
            </p:nvGrpSpPr>
            <p:grpSpPr bwMode="auto">
              <a:xfrm>
                <a:off x="4839" y="495"/>
                <a:ext cx="630" cy="286"/>
                <a:chOff x="4839" y="495"/>
                <a:chExt cx="630" cy="286"/>
              </a:xfrm>
            </p:grpSpPr>
            <p:grpSp>
              <p:nvGrpSpPr>
                <p:cNvPr id="14" name="Group 57"/>
                <p:cNvGrpSpPr>
                  <a:grpSpLocks/>
                </p:cNvGrpSpPr>
                <p:nvPr/>
              </p:nvGrpSpPr>
              <p:grpSpPr bwMode="auto">
                <a:xfrm>
                  <a:off x="5209" y="509"/>
                  <a:ext cx="103" cy="203"/>
                  <a:chOff x="5209" y="509"/>
                  <a:chExt cx="103" cy="203"/>
                </a:xfrm>
              </p:grpSpPr>
              <p:sp>
                <p:nvSpPr>
                  <p:cNvPr id="1075" name="Freeform 58"/>
                  <p:cNvSpPr>
                    <a:spLocks/>
                  </p:cNvSpPr>
                  <p:nvPr/>
                </p:nvSpPr>
                <p:spPr bwMode="auto">
                  <a:xfrm>
                    <a:off x="5209" y="509"/>
                    <a:ext cx="66" cy="203"/>
                  </a:xfrm>
                  <a:custGeom>
                    <a:avLst/>
                    <a:gdLst>
                      <a:gd name="T0" fmla="*/ 39 w 66"/>
                      <a:gd name="T1" fmla="*/ 2 h 203"/>
                      <a:gd name="T2" fmla="*/ 52 w 66"/>
                      <a:gd name="T3" fmla="*/ 0 h 203"/>
                      <a:gd name="T4" fmla="*/ 57 w 66"/>
                      <a:gd name="T5" fmla="*/ 5 h 203"/>
                      <a:gd name="T6" fmla="*/ 59 w 66"/>
                      <a:gd name="T7" fmla="*/ 3 h 203"/>
                      <a:gd name="T8" fmla="*/ 63 w 66"/>
                      <a:gd name="T9" fmla="*/ 12 h 203"/>
                      <a:gd name="T10" fmla="*/ 56 w 66"/>
                      <a:gd name="T11" fmla="*/ 18 h 203"/>
                      <a:gd name="T12" fmla="*/ 56 w 66"/>
                      <a:gd name="T13" fmla="*/ 22 h 203"/>
                      <a:gd name="T14" fmla="*/ 54 w 66"/>
                      <a:gd name="T15" fmla="*/ 23 h 203"/>
                      <a:gd name="T16" fmla="*/ 52 w 66"/>
                      <a:gd name="T17" fmla="*/ 28 h 203"/>
                      <a:gd name="T18" fmla="*/ 47 w 66"/>
                      <a:gd name="T19" fmla="*/ 28 h 203"/>
                      <a:gd name="T20" fmla="*/ 47 w 66"/>
                      <a:gd name="T21" fmla="*/ 30 h 203"/>
                      <a:gd name="T22" fmla="*/ 56 w 66"/>
                      <a:gd name="T23" fmla="*/ 36 h 203"/>
                      <a:gd name="T24" fmla="*/ 63 w 66"/>
                      <a:gd name="T25" fmla="*/ 65 h 203"/>
                      <a:gd name="T26" fmla="*/ 57 w 66"/>
                      <a:gd name="T27" fmla="*/ 73 h 203"/>
                      <a:gd name="T28" fmla="*/ 57 w 66"/>
                      <a:gd name="T29" fmla="*/ 125 h 203"/>
                      <a:gd name="T30" fmla="*/ 50 w 66"/>
                      <a:gd name="T31" fmla="*/ 128 h 203"/>
                      <a:gd name="T32" fmla="*/ 49 w 66"/>
                      <a:gd name="T33" fmla="*/ 137 h 203"/>
                      <a:gd name="T34" fmla="*/ 46 w 66"/>
                      <a:gd name="T35" fmla="*/ 159 h 203"/>
                      <a:gd name="T36" fmla="*/ 46 w 66"/>
                      <a:gd name="T37" fmla="*/ 171 h 203"/>
                      <a:gd name="T38" fmla="*/ 57 w 66"/>
                      <a:gd name="T39" fmla="*/ 178 h 203"/>
                      <a:gd name="T40" fmla="*/ 65 w 66"/>
                      <a:gd name="T41" fmla="*/ 182 h 203"/>
                      <a:gd name="T42" fmla="*/ 65 w 66"/>
                      <a:gd name="T43" fmla="*/ 184 h 203"/>
                      <a:gd name="T44" fmla="*/ 49 w 66"/>
                      <a:gd name="T45" fmla="*/ 181 h 203"/>
                      <a:gd name="T46" fmla="*/ 46 w 66"/>
                      <a:gd name="T47" fmla="*/ 178 h 203"/>
                      <a:gd name="T48" fmla="*/ 45 w 66"/>
                      <a:gd name="T49" fmla="*/ 181 h 203"/>
                      <a:gd name="T50" fmla="*/ 43 w 66"/>
                      <a:gd name="T51" fmla="*/ 181 h 203"/>
                      <a:gd name="T52" fmla="*/ 41 w 66"/>
                      <a:gd name="T53" fmla="*/ 172 h 203"/>
                      <a:gd name="T54" fmla="*/ 39 w 66"/>
                      <a:gd name="T55" fmla="*/ 134 h 203"/>
                      <a:gd name="T56" fmla="*/ 36 w 66"/>
                      <a:gd name="T57" fmla="*/ 134 h 203"/>
                      <a:gd name="T58" fmla="*/ 27 w 66"/>
                      <a:gd name="T59" fmla="*/ 168 h 203"/>
                      <a:gd name="T60" fmla="*/ 27 w 66"/>
                      <a:gd name="T61" fmla="*/ 189 h 203"/>
                      <a:gd name="T62" fmla="*/ 23 w 66"/>
                      <a:gd name="T63" fmla="*/ 200 h 203"/>
                      <a:gd name="T64" fmla="*/ 20 w 66"/>
                      <a:gd name="T65" fmla="*/ 202 h 203"/>
                      <a:gd name="T66" fmla="*/ 18 w 66"/>
                      <a:gd name="T67" fmla="*/ 196 h 203"/>
                      <a:gd name="T68" fmla="*/ 20 w 66"/>
                      <a:gd name="T69" fmla="*/ 190 h 203"/>
                      <a:gd name="T70" fmla="*/ 23 w 66"/>
                      <a:gd name="T71" fmla="*/ 177 h 203"/>
                      <a:gd name="T72" fmla="*/ 24 w 66"/>
                      <a:gd name="T73" fmla="*/ 129 h 203"/>
                      <a:gd name="T74" fmla="*/ 27 w 66"/>
                      <a:gd name="T75" fmla="*/ 81 h 203"/>
                      <a:gd name="T76" fmla="*/ 21 w 66"/>
                      <a:gd name="T77" fmla="*/ 77 h 203"/>
                      <a:gd name="T78" fmla="*/ 21 w 66"/>
                      <a:gd name="T79" fmla="*/ 70 h 203"/>
                      <a:gd name="T80" fmla="*/ 21 w 66"/>
                      <a:gd name="T81" fmla="*/ 57 h 203"/>
                      <a:gd name="T82" fmla="*/ 14 w 66"/>
                      <a:gd name="T83" fmla="*/ 61 h 203"/>
                      <a:gd name="T84" fmla="*/ 20 w 66"/>
                      <a:gd name="T85" fmla="*/ 69 h 203"/>
                      <a:gd name="T86" fmla="*/ 20 w 66"/>
                      <a:gd name="T87" fmla="*/ 76 h 203"/>
                      <a:gd name="T88" fmla="*/ 14 w 66"/>
                      <a:gd name="T89" fmla="*/ 72 h 203"/>
                      <a:gd name="T90" fmla="*/ 10 w 66"/>
                      <a:gd name="T91" fmla="*/ 67 h 203"/>
                      <a:gd name="T92" fmla="*/ 7 w 66"/>
                      <a:gd name="T93" fmla="*/ 68 h 203"/>
                      <a:gd name="T94" fmla="*/ 0 w 66"/>
                      <a:gd name="T95" fmla="*/ 60 h 203"/>
                      <a:gd name="T96" fmla="*/ 0 w 66"/>
                      <a:gd name="T97" fmla="*/ 57 h 203"/>
                      <a:gd name="T98" fmla="*/ 3 w 66"/>
                      <a:gd name="T99" fmla="*/ 56 h 203"/>
                      <a:gd name="T100" fmla="*/ 12 w 66"/>
                      <a:gd name="T101" fmla="*/ 47 h 203"/>
                      <a:gd name="T102" fmla="*/ 20 w 66"/>
                      <a:gd name="T103" fmla="*/ 40 h 203"/>
                      <a:gd name="T104" fmla="*/ 31 w 66"/>
                      <a:gd name="T105" fmla="*/ 31 h 203"/>
                      <a:gd name="T106" fmla="*/ 39 w 66"/>
                      <a:gd name="T107" fmla="*/ 28 h 203"/>
                      <a:gd name="T108" fmla="*/ 39 w 66"/>
                      <a:gd name="T109" fmla="*/ 21 h 203"/>
                      <a:gd name="T110" fmla="*/ 36 w 66"/>
                      <a:gd name="T111" fmla="*/ 18 h 203"/>
                      <a:gd name="T112" fmla="*/ 36 w 66"/>
                      <a:gd name="T113" fmla="*/ 10 h 203"/>
                      <a:gd name="T114" fmla="*/ 34 w 66"/>
                      <a:gd name="T115" fmla="*/ 8 h 203"/>
                      <a:gd name="T116" fmla="*/ 39 w 66"/>
                      <a:gd name="T117" fmla="*/ 2 h 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6"/>
                      <a:gd name="T178" fmla="*/ 0 h 203"/>
                      <a:gd name="T179" fmla="*/ 66 w 66"/>
                      <a:gd name="T180" fmla="*/ 203 h 2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6" h="203">
                        <a:moveTo>
                          <a:pt x="39" y="2"/>
                        </a:moveTo>
                        <a:lnTo>
                          <a:pt x="52" y="0"/>
                        </a:lnTo>
                        <a:lnTo>
                          <a:pt x="57" y="5"/>
                        </a:lnTo>
                        <a:lnTo>
                          <a:pt x="59" y="3"/>
                        </a:lnTo>
                        <a:lnTo>
                          <a:pt x="63" y="12"/>
                        </a:lnTo>
                        <a:lnTo>
                          <a:pt x="56" y="18"/>
                        </a:lnTo>
                        <a:lnTo>
                          <a:pt x="56" y="22"/>
                        </a:lnTo>
                        <a:lnTo>
                          <a:pt x="54" y="23"/>
                        </a:lnTo>
                        <a:lnTo>
                          <a:pt x="52" y="28"/>
                        </a:lnTo>
                        <a:lnTo>
                          <a:pt x="47" y="28"/>
                        </a:lnTo>
                        <a:lnTo>
                          <a:pt x="47" y="30"/>
                        </a:lnTo>
                        <a:lnTo>
                          <a:pt x="56" y="36"/>
                        </a:lnTo>
                        <a:lnTo>
                          <a:pt x="63" y="65"/>
                        </a:lnTo>
                        <a:lnTo>
                          <a:pt x="57" y="73"/>
                        </a:lnTo>
                        <a:lnTo>
                          <a:pt x="57" y="125"/>
                        </a:lnTo>
                        <a:lnTo>
                          <a:pt x="50" y="128"/>
                        </a:lnTo>
                        <a:lnTo>
                          <a:pt x="49" y="137"/>
                        </a:lnTo>
                        <a:lnTo>
                          <a:pt x="46" y="159"/>
                        </a:lnTo>
                        <a:lnTo>
                          <a:pt x="46" y="171"/>
                        </a:lnTo>
                        <a:lnTo>
                          <a:pt x="57" y="178"/>
                        </a:lnTo>
                        <a:lnTo>
                          <a:pt x="65" y="182"/>
                        </a:lnTo>
                        <a:lnTo>
                          <a:pt x="65" y="184"/>
                        </a:lnTo>
                        <a:lnTo>
                          <a:pt x="49" y="181"/>
                        </a:lnTo>
                        <a:lnTo>
                          <a:pt x="46" y="178"/>
                        </a:lnTo>
                        <a:lnTo>
                          <a:pt x="45" y="181"/>
                        </a:lnTo>
                        <a:lnTo>
                          <a:pt x="43" y="181"/>
                        </a:lnTo>
                        <a:lnTo>
                          <a:pt x="41" y="172"/>
                        </a:lnTo>
                        <a:lnTo>
                          <a:pt x="39" y="134"/>
                        </a:lnTo>
                        <a:lnTo>
                          <a:pt x="36" y="134"/>
                        </a:lnTo>
                        <a:lnTo>
                          <a:pt x="27" y="168"/>
                        </a:lnTo>
                        <a:lnTo>
                          <a:pt x="27" y="189"/>
                        </a:lnTo>
                        <a:lnTo>
                          <a:pt x="23" y="200"/>
                        </a:lnTo>
                        <a:lnTo>
                          <a:pt x="20" y="202"/>
                        </a:lnTo>
                        <a:lnTo>
                          <a:pt x="18" y="196"/>
                        </a:lnTo>
                        <a:lnTo>
                          <a:pt x="20" y="190"/>
                        </a:lnTo>
                        <a:lnTo>
                          <a:pt x="23" y="177"/>
                        </a:lnTo>
                        <a:lnTo>
                          <a:pt x="24" y="129"/>
                        </a:lnTo>
                        <a:lnTo>
                          <a:pt x="27" y="81"/>
                        </a:lnTo>
                        <a:lnTo>
                          <a:pt x="21" y="77"/>
                        </a:lnTo>
                        <a:lnTo>
                          <a:pt x="21" y="70"/>
                        </a:lnTo>
                        <a:lnTo>
                          <a:pt x="21" y="57"/>
                        </a:lnTo>
                        <a:lnTo>
                          <a:pt x="14" y="61"/>
                        </a:lnTo>
                        <a:lnTo>
                          <a:pt x="20" y="69"/>
                        </a:lnTo>
                        <a:lnTo>
                          <a:pt x="20" y="76"/>
                        </a:lnTo>
                        <a:lnTo>
                          <a:pt x="14" y="72"/>
                        </a:lnTo>
                        <a:lnTo>
                          <a:pt x="10" y="67"/>
                        </a:lnTo>
                        <a:lnTo>
                          <a:pt x="7" y="68"/>
                        </a:lnTo>
                        <a:lnTo>
                          <a:pt x="0" y="60"/>
                        </a:lnTo>
                        <a:lnTo>
                          <a:pt x="0" y="57"/>
                        </a:lnTo>
                        <a:lnTo>
                          <a:pt x="3" y="56"/>
                        </a:lnTo>
                        <a:lnTo>
                          <a:pt x="12" y="47"/>
                        </a:lnTo>
                        <a:lnTo>
                          <a:pt x="20" y="40"/>
                        </a:lnTo>
                        <a:lnTo>
                          <a:pt x="31" y="31"/>
                        </a:lnTo>
                        <a:lnTo>
                          <a:pt x="39" y="28"/>
                        </a:lnTo>
                        <a:lnTo>
                          <a:pt x="39" y="21"/>
                        </a:lnTo>
                        <a:lnTo>
                          <a:pt x="36" y="18"/>
                        </a:lnTo>
                        <a:lnTo>
                          <a:pt x="36" y="10"/>
                        </a:lnTo>
                        <a:lnTo>
                          <a:pt x="34" y="8"/>
                        </a:lnTo>
                        <a:lnTo>
                          <a:pt x="39" y="2"/>
                        </a:lnTo>
                      </a:path>
                    </a:pathLst>
                  </a:custGeom>
                  <a:solidFill>
                    <a:srgbClr val="0020A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76" name="Freeform 59"/>
                  <p:cNvSpPr>
                    <a:spLocks/>
                  </p:cNvSpPr>
                  <p:nvPr/>
                </p:nvSpPr>
                <p:spPr bwMode="auto">
                  <a:xfrm>
                    <a:off x="5263" y="510"/>
                    <a:ext cx="49" cy="191"/>
                  </a:xfrm>
                  <a:custGeom>
                    <a:avLst/>
                    <a:gdLst>
                      <a:gd name="T0" fmla="*/ 11 w 49"/>
                      <a:gd name="T1" fmla="*/ 4 h 191"/>
                      <a:gd name="T2" fmla="*/ 11 w 49"/>
                      <a:gd name="T3" fmla="*/ 8 h 191"/>
                      <a:gd name="T4" fmla="*/ 12 w 49"/>
                      <a:gd name="T5" fmla="*/ 10 h 191"/>
                      <a:gd name="T6" fmla="*/ 10 w 49"/>
                      <a:gd name="T7" fmla="*/ 14 h 191"/>
                      <a:gd name="T8" fmla="*/ 11 w 49"/>
                      <a:gd name="T9" fmla="*/ 15 h 191"/>
                      <a:gd name="T10" fmla="*/ 11 w 49"/>
                      <a:gd name="T11" fmla="*/ 16 h 191"/>
                      <a:gd name="T12" fmla="*/ 12 w 49"/>
                      <a:gd name="T13" fmla="*/ 21 h 191"/>
                      <a:gd name="T14" fmla="*/ 12 w 49"/>
                      <a:gd name="T15" fmla="*/ 22 h 191"/>
                      <a:gd name="T16" fmla="*/ 4 w 49"/>
                      <a:gd name="T17" fmla="*/ 27 h 191"/>
                      <a:gd name="T18" fmla="*/ 0 w 49"/>
                      <a:gd name="T19" fmla="*/ 67 h 191"/>
                      <a:gd name="T20" fmla="*/ 5 w 49"/>
                      <a:gd name="T21" fmla="*/ 74 h 191"/>
                      <a:gd name="T22" fmla="*/ 3 w 49"/>
                      <a:gd name="T23" fmla="*/ 95 h 191"/>
                      <a:gd name="T24" fmla="*/ 6 w 49"/>
                      <a:gd name="T25" fmla="*/ 97 h 191"/>
                      <a:gd name="T26" fmla="*/ 8 w 49"/>
                      <a:gd name="T27" fmla="*/ 130 h 191"/>
                      <a:gd name="T28" fmla="*/ 10 w 49"/>
                      <a:gd name="T29" fmla="*/ 165 h 191"/>
                      <a:gd name="T30" fmla="*/ 10 w 49"/>
                      <a:gd name="T31" fmla="*/ 166 h 191"/>
                      <a:gd name="T32" fmla="*/ 1 w 49"/>
                      <a:gd name="T33" fmla="*/ 173 h 191"/>
                      <a:gd name="T34" fmla="*/ 2 w 49"/>
                      <a:gd name="T35" fmla="*/ 174 h 191"/>
                      <a:gd name="T36" fmla="*/ 5 w 49"/>
                      <a:gd name="T37" fmla="*/ 175 h 191"/>
                      <a:gd name="T38" fmla="*/ 10 w 49"/>
                      <a:gd name="T39" fmla="*/ 174 h 191"/>
                      <a:gd name="T40" fmla="*/ 15 w 49"/>
                      <a:gd name="T41" fmla="*/ 172 h 191"/>
                      <a:gd name="T42" fmla="*/ 19 w 49"/>
                      <a:gd name="T43" fmla="*/ 170 h 191"/>
                      <a:gd name="T44" fmla="*/ 19 w 49"/>
                      <a:gd name="T45" fmla="*/ 176 h 191"/>
                      <a:gd name="T46" fmla="*/ 21 w 49"/>
                      <a:gd name="T47" fmla="*/ 176 h 191"/>
                      <a:gd name="T48" fmla="*/ 18 w 49"/>
                      <a:gd name="T49" fmla="*/ 181 h 191"/>
                      <a:gd name="T50" fmla="*/ 19 w 49"/>
                      <a:gd name="T51" fmla="*/ 189 h 191"/>
                      <a:gd name="T52" fmla="*/ 22 w 49"/>
                      <a:gd name="T53" fmla="*/ 190 h 191"/>
                      <a:gd name="T54" fmla="*/ 27 w 49"/>
                      <a:gd name="T55" fmla="*/ 184 h 191"/>
                      <a:gd name="T56" fmla="*/ 27 w 49"/>
                      <a:gd name="T57" fmla="*/ 179 h 191"/>
                      <a:gd name="T58" fmla="*/ 29 w 49"/>
                      <a:gd name="T59" fmla="*/ 178 h 191"/>
                      <a:gd name="T60" fmla="*/ 31 w 49"/>
                      <a:gd name="T61" fmla="*/ 135 h 191"/>
                      <a:gd name="T62" fmla="*/ 29 w 49"/>
                      <a:gd name="T63" fmla="*/ 130 h 191"/>
                      <a:gd name="T64" fmla="*/ 35 w 49"/>
                      <a:gd name="T65" fmla="*/ 101 h 191"/>
                      <a:gd name="T66" fmla="*/ 38 w 49"/>
                      <a:gd name="T67" fmla="*/ 100 h 191"/>
                      <a:gd name="T68" fmla="*/ 40 w 49"/>
                      <a:gd name="T69" fmla="*/ 70 h 191"/>
                      <a:gd name="T70" fmla="*/ 48 w 49"/>
                      <a:gd name="T71" fmla="*/ 67 h 191"/>
                      <a:gd name="T72" fmla="*/ 44 w 49"/>
                      <a:gd name="T73" fmla="*/ 34 h 191"/>
                      <a:gd name="T74" fmla="*/ 31 w 49"/>
                      <a:gd name="T75" fmla="*/ 25 h 191"/>
                      <a:gd name="T76" fmla="*/ 27 w 49"/>
                      <a:gd name="T77" fmla="*/ 22 h 191"/>
                      <a:gd name="T78" fmla="*/ 27 w 49"/>
                      <a:gd name="T79" fmla="*/ 19 h 191"/>
                      <a:gd name="T80" fmla="*/ 28 w 49"/>
                      <a:gd name="T81" fmla="*/ 17 h 191"/>
                      <a:gd name="T82" fmla="*/ 30 w 49"/>
                      <a:gd name="T83" fmla="*/ 15 h 191"/>
                      <a:gd name="T84" fmla="*/ 31 w 49"/>
                      <a:gd name="T85" fmla="*/ 12 h 191"/>
                      <a:gd name="T86" fmla="*/ 32 w 49"/>
                      <a:gd name="T87" fmla="*/ 10 h 191"/>
                      <a:gd name="T88" fmla="*/ 32 w 49"/>
                      <a:gd name="T89" fmla="*/ 8 h 191"/>
                      <a:gd name="T90" fmla="*/ 31 w 49"/>
                      <a:gd name="T91" fmla="*/ 5 h 191"/>
                      <a:gd name="T92" fmla="*/ 30 w 49"/>
                      <a:gd name="T93" fmla="*/ 3 h 191"/>
                      <a:gd name="T94" fmla="*/ 27 w 49"/>
                      <a:gd name="T95" fmla="*/ 1 h 191"/>
                      <a:gd name="T96" fmla="*/ 24 w 49"/>
                      <a:gd name="T97" fmla="*/ 0 h 191"/>
                      <a:gd name="T98" fmla="*/ 21 w 49"/>
                      <a:gd name="T99" fmla="*/ 0 h 191"/>
                      <a:gd name="T100" fmla="*/ 18 w 49"/>
                      <a:gd name="T101" fmla="*/ 0 h 191"/>
                      <a:gd name="T102" fmla="*/ 15 w 49"/>
                      <a:gd name="T103" fmla="*/ 1 h 191"/>
                      <a:gd name="T104" fmla="*/ 11 w 49"/>
                      <a:gd name="T105" fmla="*/ 4 h 19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
                      <a:gd name="T160" fmla="*/ 0 h 191"/>
                      <a:gd name="T161" fmla="*/ 49 w 49"/>
                      <a:gd name="T162" fmla="*/ 191 h 19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 h="191">
                        <a:moveTo>
                          <a:pt x="11" y="4"/>
                        </a:moveTo>
                        <a:lnTo>
                          <a:pt x="11" y="8"/>
                        </a:lnTo>
                        <a:lnTo>
                          <a:pt x="12" y="10"/>
                        </a:lnTo>
                        <a:lnTo>
                          <a:pt x="10" y="14"/>
                        </a:lnTo>
                        <a:lnTo>
                          <a:pt x="11" y="15"/>
                        </a:lnTo>
                        <a:lnTo>
                          <a:pt x="11" y="16"/>
                        </a:lnTo>
                        <a:lnTo>
                          <a:pt x="12" y="21"/>
                        </a:lnTo>
                        <a:lnTo>
                          <a:pt x="12" y="22"/>
                        </a:lnTo>
                        <a:lnTo>
                          <a:pt x="4" y="27"/>
                        </a:lnTo>
                        <a:lnTo>
                          <a:pt x="0" y="67"/>
                        </a:lnTo>
                        <a:lnTo>
                          <a:pt x="5" y="74"/>
                        </a:lnTo>
                        <a:lnTo>
                          <a:pt x="3" y="95"/>
                        </a:lnTo>
                        <a:lnTo>
                          <a:pt x="6" y="97"/>
                        </a:lnTo>
                        <a:lnTo>
                          <a:pt x="8" y="130"/>
                        </a:lnTo>
                        <a:lnTo>
                          <a:pt x="10" y="165"/>
                        </a:lnTo>
                        <a:lnTo>
                          <a:pt x="10" y="166"/>
                        </a:lnTo>
                        <a:lnTo>
                          <a:pt x="1" y="173"/>
                        </a:lnTo>
                        <a:lnTo>
                          <a:pt x="2" y="174"/>
                        </a:lnTo>
                        <a:lnTo>
                          <a:pt x="5" y="175"/>
                        </a:lnTo>
                        <a:lnTo>
                          <a:pt x="10" y="174"/>
                        </a:lnTo>
                        <a:lnTo>
                          <a:pt x="15" y="172"/>
                        </a:lnTo>
                        <a:lnTo>
                          <a:pt x="19" y="170"/>
                        </a:lnTo>
                        <a:lnTo>
                          <a:pt x="19" y="176"/>
                        </a:lnTo>
                        <a:lnTo>
                          <a:pt x="21" y="176"/>
                        </a:lnTo>
                        <a:lnTo>
                          <a:pt x="18" y="181"/>
                        </a:lnTo>
                        <a:lnTo>
                          <a:pt x="19" y="189"/>
                        </a:lnTo>
                        <a:lnTo>
                          <a:pt x="22" y="190"/>
                        </a:lnTo>
                        <a:lnTo>
                          <a:pt x="27" y="184"/>
                        </a:lnTo>
                        <a:lnTo>
                          <a:pt x="27" y="179"/>
                        </a:lnTo>
                        <a:lnTo>
                          <a:pt x="29" y="178"/>
                        </a:lnTo>
                        <a:lnTo>
                          <a:pt x="31" y="135"/>
                        </a:lnTo>
                        <a:lnTo>
                          <a:pt x="29" y="130"/>
                        </a:lnTo>
                        <a:lnTo>
                          <a:pt x="35" y="101"/>
                        </a:lnTo>
                        <a:lnTo>
                          <a:pt x="38" y="100"/>
                        </a:lnTo>
                        <a:lnTo>
                          <a:pt x="40" y="70"/>
                        </a:lnTo>
                        <a:lnTo>
                          <a:pt x="48" y="67"/>
                        </a:lnTo>
                        <a:lnTo>
                          <a:pt x="44" y="34"/>
                        </a:lnTo>
                        <a:lnTo>
                          <a:pt x="31" y="25"/>
                        </a:lnTo>
                        <a:lnTo>
                          <a:pt x="27" y="22"/>
                        </a:lnTo>
                        <a:lnTo>
                          <a:pt x="27" y="19"/>
                        </a:lnTo>
                        <a:lnTo>
                          <a:pt x="28" y="17"/>
                        </a:lnTo>
                        <a:lnTo>
                          <a:pt x="30" y="15"/>
                        </a:lnTo>
                        <a:lnTo>
                          <a:pt x="31" y="12"/>
                        </a:lnTo>
                        <a:lnTo>
                          <a:pt x="32" y="10"/>
                        </a:lnTo>
                        <a:lnTo>
                          <a:pt x="32" y="8"/>
                        </a:lnTo>
                        <a:lnTo>
                          <a:pt x="31" y="5"/>
                        </a:lnTo>
                        <a:lnTo>
                          <a:pt x="30" y="3"/>
                        </a:lnTo>
                        <a:lnTo>
                          <a:pt x="27" y="1"/>
                        </a:lnTo>
                        <a:lnTo>
                          <a:pt x="24" y="0"/>
                        </a:lnTo>
                        <a:lnTo>
                          <a:pt x="21" y="0"/>
                        </a:lnTo>
                        <a:lnTo>
                          <a:pt x="18" y="0"/>
                        </a:lnTo>
                        <a:lnTo>
                          <a:pt x="15" y="1"/>
                        </a:lnTo>
                        <a:lnTo>
                          <a:pt x="11" y="4"/>
                        </a:lnTo>
                      </a:path>
                    </a:pathLst>
                  </a:custGeom>
                  <a:solidFill>
                    <a:srgbClr val="0020A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sp>
              <p:nvSpPr>
                <p:cNvPr id="1070" name="Freeform 60"/>
                <p:cNvSpPr>
                  <a:spLocks/>
                </p:cNvSpPr>
                <p:nvPr/>
              </p:nvSpPr>
              <p:spPr bwMode="auto">
                <a:xfrm>
                  <a:off x="5416" y="540"/>
                  <a:ext cx="53" cy="241"/>
                </a:xfrm>
                <a:custGeom>
                  <a:avLst/>
                  <a:gdLst>
                    <a:gd name="T0" fmla="*/ 18 w 53"/>
                    <a:gd name="T1" fmla="*/ 4 h 241"/>
                    <a:gd name="T2" fmla="*/ 30 w 53"/>
                    <a:gd name="T3" fmla="*/ 0 h 241"/>
                    <a:gd name="T4" fmla="*/ 39 w 53"/>
                    <a:gd name="T5" fmla="*/ 0 h 241"/>
                    <a:gd name="T6" fmla="*/ 47 w 53"/>
                    <a:gd name="T7" fmla="*/ 2 h 241"/>
                    <a:gd name="T8" fmla="*/ 51 w 53"/>
                    <a:gd name="T9" fmla="*/ 10 h 241"/>
                    <a:gd name="T10" fmla="*/ 51 w 53"/>
                    <a:gd name="T11" fmla="*/ 18 h 241"/>
                    <a:gd name="T12" fmla="*/ 46 w 53"/>
                    <a:gd name="T13" fmla="*/ 26 h 241"/>
                    <a:gd name="T14" fmla="*/ 43 w 53"/>
                    <a:gd name="T15" fmla="*/ 26 h 241"/>
                    <a:gd name="T16" fmla="*/ 48 w 53"/>
                    <a:gd name="T17" fmla="*/ 35 h 241"/>
                    <a:gd name="T18" fmla="*/ 52 w 53"/>
                    <a:gd name="T19" fmla="*/ 51 h 241"/>
                    <a:gd name="T20" fmla="*/ 52 w 53"/>
                    <a:gd name="T21" fmla="*/ 66 h 241"/>
                    <a:gd name="T22" fmla="*/ 51 w 53"/>
                    <a:gd name="T23" fmla="*/ 83 h 241"/>
                    <a:gd name="T24" fmla="*/ 47 w 53"/>
                    <a:gd name="T25" fmla="*/ 100 h 241"/>
                    <a:gd name="T26" fmla="*/ 42 w 53"/>
                    <a:gd name="T27" fmla="*/ 101 h 241"/>
                    <a:gd name="T28" fmla="*/ 42 w 53"/>
                    <a:gd name="T29" fmla="*/ 106 h 241"/>
                    <a:gd name="T30" fmla="*/ 38 w 53"/>
                    <a:gd name="T31" fmla="*/ 108 h 241"/>
                    <a:gd name="T32" fmla="*/ 38 w 53"/>
                    <a:gd name="T33" fmla="*/ 125 h 241"/>
                    <a:gd name="T34" fmla="*/ 35 w 53"/>
                    <a:gd name="T35" fmla="*/ 129 h 241"/>
                    <a:gd name="T36" fmla="*/ 35 w 53"/>
                    <a:gd name="T37" fmla="*/ 161 h 241"/>
                    <a:gd name="T38" fmla="*/ 35 w 53"/>
                    <a:gd name="T39" fmla="*/ 182 h 241"/>
                    <a:gd name="T40" fmla="*/ 40 w 53"/>
                    <a:gd name="T41" fmla="*/ 204 h 241"/>
                    <a:gd name="T42" fmla="*/ 42 w 53"/>
                    <a:gd name="T43" fmla="*/ 233 h 241"/>
                    <a:gd name="T44" fmla="*/ 37 w 53"/>
                    <a:gd name="T45" fmla="*/ 236 h 241"/>
                    <a:gd name="T46" fmla="*/ 37 w 53"/>
                    <a:gd name="T47" fmla="*/ 239 h 241"/>
                    <a:gd name="T48" fmla="*/ 28 w 53"/>
                    <a:gd name="T49" fmla="*/ 239 h 241"/>
                    <a:gd name="T50" fmla="*/ 27 w 53"/>
                    <a:gd name="T51" fmla="*/ 238 h 241"/>
                    <a:gd name="T52" fmla="*/ 23 w 53"/>
                    <a:gd name="T53" fmla="*/ 238 h 241"/>
                    <a:gd name="T54" fmla="*/ 23 w 53"/>
                    <a:gd name="T55" fmla="*/ 240 h 241"/>
                    <a:gd name="T56" fmla="*/ 16 w 53"/>
                    <a:gd name="T57" fmla="*/ 239 h 241"/>
                    <a:gd name="T58" fmla="*/ 3 w 53"/>
                    <a:gd name="T59" fmla="*/ 238 h 241"/>
                    <a:gd name="T60" fmla="*/ 3 w 53"/>
                    <a:gd name="T61" fmla="*/ 236 h 241"/>
                    <a:gd name="T62" fmla="*/ 15 w 53"/>
                    <a:gd name="T63" fmla="*/ 231 h 241"/>
                    <a:gd name="T64" fmla="*/ 15 w 53"/>
                    <a:gd name="T65" fmla="*/ 227 h 241"/>
                    <a:gd name="T66" fmla="*/ 5 w 53"/>
                    <a:gd name="T67" fmla="*/ 225 h 241"/>
                    <a:gd name="T68" fmla="*/ 5 w 53"/>
                    <a:gd name="T69" fmla="*/ 222 h 241"/>
                    <a:gd name="T70" fmla="*/ 12 w 53"/>
                    <a:gd name="T71" fmla="*/ 217 h 241"/>
                    <a:gd name="T72" fmla="*/ 12 w 53"/>
                    <a:gd name="T73" fmla="*/ 185 h 241"/>
                    <a:gd name="T74" fmla="*/ 9 w 53"/>
                    <a:gd name="T75" fmla="*/ 155 h 241"/>
                    <a:gd name="T76" fmla="*/ 10 w 53"/>
                    <a:gd name="T77" fmla="*/ 125 h 241"/>
                    <a:gd name="T78" fmla="*/ 10 w 53"/>
                    <a:gd name="T79" fmla="*/ 108 h 241"/>
                    <a:gd name="T80" fmla="*/ 9 w 53"/>
                    <a:gd name="T81" fmla="*/ 103 h 241"/>
                    <a:gd name="T82" fmla="*/ 9 w 53"/>
                    <a:gd name="T83" fmla="*/ 79 h 241"/>
                    <a:gd name="T84" fmla="*/ 0 w 53"/>
                    <a:gd name="T85" fmla="*/ 74 h 241"/>
                    <a:gd name="T86" fmla="*/ 0 w 53"/>
                    <a:gd name="T87" fmla="*/ 71 h 241"/>
                    <a:gd name="T88" fmla="*/ 20 w 53"/>
                    <a:gd name="T89" fmla="*/ 39 h 241"/>
                    <a:gd name="T90" fmla="*/ 29 w 53"/>
                    <a:gd name="T91" fmla="*/ 35 h 241"/>
                    <a:gd name="T92" fmla="*/ 28 w 53"/>
                    <a:gd name="T93" fmla="*/ 33 h 241"/>
                    <a:gd name="T94" fmla="*/ 21 w 53"/>
                    <a:gd name="T95" fmla="*/ 31 h 241"/>
                    <a:gd name="T96" fmla="*/ 21 w 53"/>
                    <a:gd name="T97" fmla="*/ 29 h 241"/>
                    <a:gd name="T98" fmla="*/ 20 w 53"/>
                    <a:gd name="T99" fmla="*/ 28 h 241"/>
                    <a:gd name="T100" fmla="*/ 20 w 53"/>
                    <a:gd name="T101" fmla="*/ 26 h 241"/>
                    <a:gd name="T102" fmla="*/ 18 w 53"/>
                    <a:gd name="T103" fmla="*/ 25 h 241"/>
                    <a:gd name="T104" fmla="*/ 20 w 53"/>
                    <a:gd name="T105" fmla="*/ 24 h 241"/>
                    <a:gd name="T106" fmla="*/ 18 w 53"/>
                    <a:gd name="T107" fmla="*/ 23 h 241"/>
                    <a:gd name="T108" fmla="*/ 21 w 53"/>
                    <a:gd name="T109" fmla="*/ 18 h 241"/>
                    <a:gd name="T110" fmla="*/ 20 w 53"/>
                    <a:gd name="T111" fmla="*/ 14 h 241"/>
                    <a:gd name="T112" fmla="*/ 21 w 53"/>
                    <a:gd name="T113" fmla="*/ 11 h 241"/>
                    <a:gd name="T114" fmla="*/ 18 w 53"/>
                    <a:gd name="T115" fmla="*/ 9 h 241"/>
                    <a:gd name="T116" fmla="*/ 18 w 53"/>
                    <a:gd name="T117" fmla="*/ 4 h 2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3"/>
                    <a:gd name="T178" fmla="*/ 0 h 241"/>
                    <a:gd name="T179" fmla="*/ 53 w 53"/>
                    <a:gd name="T180" fmla="*/ 241 h 2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3" h="241">
                      <a:moveTo>
                        <a:pt x="18" y="4"/>
                      </a:moveTo>
                      <a:lnTo>
                        <a:pt x="30" y="0"/>
                      </a:lnTo>
                      <a:lnTo>
                        <a:pt x="39" y="0"/>
                      </a:lnTo>
                      <a:lnTo>
                        <a:pt x="47" y="2"/>
                      </a:lnTo>
                      <a:lnTo>
                        <a:pt x="51" y="10"/>
                      </a:lnTo>
                      <a:lnTo>
                        <a:pt x="51" y="18"/>
                      </a:lnTo>
                      <a:lnTo>
                        <a:pt x="46" y="26"/>
                      </a:lnTo>
                      <a:lnTo>
                        <a:pt x="43" y="26"/>
                      </a:lnTo>
                      <a:lnTo>
                        <a:pt x="48" y="35"/>
                      </a:lnTo>
                      <a:lnTo>
                        <a:pt x="52" y="51"/>
                      </a:lnTo>
                      <a:lnTo>
                        <a:pt x="52" y="66"/>
                      </a:lnTo>
                      <a:lnTo>
                        <a:pt x="51" y="83"/>
                      </a:lnTo>
                      <a:lnTo>
                        <a:pt x="47" y="100"/>
                      </a:lnTo>
                      <a:lnTo>
                        <a:pt x="42" y="101"/>
                      </a:lnTo>
                      <a:lnTo>
                        <a:pt x="42" y="106"/>
                      </a:lnTo>
                      <a:lnTo>
                        <a:pt x="38" y="108"/>
                      </a:lnTo>
                      <a:lnTo>
                        <a:pt x="38" y="125"/>
                      </a:lnTo>
                      <a:lnTo>
                        <a:pt x="35" y="129"/>
                      </a:lnTo>
                      <a:lnTo>
                        <a:pt x="35" y="161"/>
                      </a:lnTo>
                      <a:lnTo>
                        <a:pt x="35" y="182"/>
                      </a:lnTo>
                      <a:lnTo>
                        <a:pt x="40" y="204"/>
                      </a:lnTo>
                      <a:lnTo>
                        <a:pt x="42" y="233"/>
                      </a:lnTo>
                      <a:lnTo>
                        <a:pt x="37" y="236"/>
                      </a:lnTo>
                      <a:lnTo>
                        <a:pt x="37" y="239"/>
                      </a:lnTo>
                      <a:lnTo>
                        <a:pt x="28" y="239"/>
                      </a:lnTo>
                      <a:lnTo>
                        <a:pt x="27" y="238"/>
                      </a:lnTo>
                      <a:lnTo>
                        <a:pt x="23" y="238"/>
                      </a:lnTo>
                      <a:lnTo>
                        <a:pt x="23" y="240"/>
                      </a:lnTo>
                      <a:lnTo>
                        <a:pt x="16" y="239"/>
                      </a:lnTo>
                      <a:lnTo>
                        <a:pt x="3" y="238"/>
                      </a:lnTo>
                      <a:lnTo>
                        <a:pt x="3" y="236"/>
                      </a:lnTo>
                      <a:lnTo>
                        <a:pt x="15" y="231"/>
                      </a:lnTo>
                      <a:lnTo>
                        <a:pt x="15" y="227"/>
                      </a:lnTo>
                      <a:lnTo>
                        <a:pt x="5" y="225"/>
                      </a:lnTo>
                      <a:lnTo>
                        <a:pt x="5" y="222"/>
                      </a:lnTo>
                      <a:lnTo>
                        <a:pt x="12" y="217"/>
                      </a:lnTo>
                      <a:lnTo>
                        <a:pt x="12" y="185"/>
                      </a:lnTo>
                      <a:lnTo>
                        <a:pt x="9" y="155"/>
                      </a:lnTo>
                      <a:lnTo>
                        <a:pt x="10" y="125"/>
                      </a:lnTo>
                      <a:lnTo>
                        <a:pt x="10" y="108"/>
                      </a:lnTo>
                      <a:lnTo>
                        <a:pt x="9" y="103"/>
                      </a:lnTo>
                      <a:lnTo>
                        <a:pt x="9" y="79"/>
                      </a:lnTo>
                      <a:lnTo>
                        <a:pt x="0" y="74"/>
                      </a:lnTo>
                      <a:lnTo>
                        <a:pt x="0" y="71"/>
                      </a:lnTo>
                      <a:lnTo>
                        <a:pt x="20" y="39"/>
                      </a:lnTo>
                      <a:lnTo>
                        <a:pt x="29" y="35"/>
                      </a:lnTo>
                      <a:lnTo>
                        <a:pt x="28" y="33"/>
                      </a:lnTo>
                      <a:lnTo>
                        <a:pt x="21" y="31"/>
                      </a:lnTo>
                      <a:lnTo>
                        <a:pt x="21" y="29"/>
                      </a:lnTo>
                      <a:lnTo>
                        <a:pt x="20" y="28"/>
                      </a:lnTo>
                      <a:lnTo>
                        <a:pt x="20" y="26"/>
                      </a:lnTo>
                      <a:lnTo>
                        <a:pt x="18" y="25"/>
                      </a:lnTo>
                      <a:lnTo>
                        <a:pt x="20" y="24"/>
                      </a:lnTo>
                      <a:lnTo>
                        <a:pt x="18" y="23"/>
                      </a:lnTo>
                      <a:lnTo>
                        <a:pt x="21" y="18"/>
                      </a:lnTo>
                      <a:lnTo>
                        <a:pt x="20" y="14"/>
                      </a:lnTo>
                      <a:lnTo>
                        <a:pt x="21" y="11"/>
                      </a:lnTo>
                      <a:lnTo>
                        <a:pt x="18" y="9"/>
                      </a:lnTo>
                      <a:lnTo>
                        <a:pt x="18" y="4"/>
                      </a:lnTo>
                    </a:path>
                  </a:pathLst>
                </a:custGeom>
                <a:solidFill>
                  <a:srgbClr val="0020A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71" name="Freeform 61"/>
                <p:cNvSpPr>
                  <a:spLocks/>
                </p:cNvSpPr>
                <p:nvPr/>
              </p:nvSpPr>
              <p:spPr bwMode="auto">
                <a:xfrm>
                  <a:off x="4839" y="538"/>
                  <a:ext cx="36" cy="126"/>
                </a:xfrm>
                <a:custGeom>
                  <a:avLst/>
                  <a:gdLst>
                    <a:gd name="T0" fmla="*/ 14 w 36"/>
                    <a:gd name="T1" fmla="*/ 2 h 126"/>
                    <a:gd name="T2" fmla="*/ 12 w 36"/>
                    <a:gd name="T3" fmla="*/ 9 h 126"/>
                    <a:gd name="T4" fmla="*/ 13 w 36"/>
                    <a:gd name="T5" fmla="*/ 10 h 126"/>
                    <a:gd name="T6" fmla="*/ 14 w 36"/>
                    <a:gd name="T7" fmla="*/ 12 h 126"/>
                    <a:gd name="T8" fmla="*/ 16 w 36"/>
                    <a:gd name="T9" fmla="*/ 17 h 126"/>
                    <a:gd name="T10" fmla="*/ 11 w 36"/>
                    <a:gd name="T11" fmla="*/ 22 h 126"/>
                    <a:gd name="T12" fmla="*/ 4 w 36"/>
                    <a:gd name="T13" fmla="*/ 27 h 126"/>
                    <a:gd name="T14" fmla="*/ 2 w 36"/>
                    <a:gd name="T15" fmla="*/ 62 h 126"/>
                    <a:gd name="T16" fmla="*/ 1 w 36"/>
                    <a:gd name="T17" fmla="*/ 72 h 126"/>
                    <a:gd name="T18" fmla="*/ 3 w 36"/>
                    <a:gd name="T19" fmla="*/ 72 h 126"/>
                    <a:gd name="T20" fmla="*/ 3 w 36"/>
                    <a:gd name="T21" fmla="*/ 69 h 126"/>
                    <a:gd name="T22" fmla="*/ 4 w 36"/>
                    <a:gd name="T23" fmla="*/ 68 h 126"/>
                    <a:gd name="T24" fmla="*/ 4 w 36"/>
                    <a:gd name="T25" fmla="*/ 70 h 126"/>
                    <a:gd name="T26" fmla="*/ 5 w 36"/>
                    <a:gd name="T27" fmla="*/ 62 h 126"/>
                    <a:gd name="T28" fmla="*/ 6 w 36"/>
                    <a:gd name="T29" fmla="*/ 93 h 126"/>
                    <a:gd name="T30" fmla="*/ 14 w 36"/>
                    <a:gd name="T31" fmla="*/ 113 h 126"/>
                    <a:gd name="T32" fmla="*/ 12 w 36"/>
                    <a:gd name="T33" fmla="*/ 123 h 126"/>
                    <a:gd name="T34" fmla="*/ 16 w 36"/>
                    <a:gd name="T35" fmla="*/ 125 h 126"/>
                    <a:gd name="T36" fmla="*/ 17 w 36"/>
                    <a:gd name="T37" fmla="*/ 116 h 126"/>
                    <a:gd name="T38" fmla="*/ 18 w 36"/>
                    <a:gd name="T39" fmla="*/ 96 h 126"/>
                    <a:gd name="T40" fmla="*/ 19 w 36"/>
                    <a:gd name="T41" fmla="*/ 111 h 126"/>
                    <a:gd name="T42" fmla="*/ 20 w 36"/>
                    <a:gd name="T43" fmla="*/ 122 h 126"/>
                    <a:gd name="T44" fmla="*/ 25 w 36"/>
                    <a:gd name="T45" fmla="*/ 122 h 126"/>
                    <a:gd name="T46" fmla="*/ 26 w 36"/>
                    <a:gd name="T47" fmla="*/ 95 h 126"/>
                    <a:gd name="T48" fmla="*/ 29 w 36"/>
                    <a:gd name="T49" fmla="*/ 93 h 126"/>
                    <a:gd name="T50" fmla="*/ 34 w 36"/>
                    <a:gd name="T51" fmla="*/ 95 h 126"/>
                    <a:gd name="T52" fmla="*/ 31 w 36"/>
                    <a:gd name="T53" fmla="*/ 64 h 126"/>
                    <a:gd name="T54" fmla="*/ 32 w 36"/>
                    <a:gd name="T55" fmla="*/ 58 h 126"/>
                    <a:gd name="T56" fmla="*/ 31 w 36"/>
                    <a:gd name="T57" fmla="*/ 42 h 126"/>
                    <a:gd name="T58" fmla="*/ 23 w 36"/>
                    <a:gd name="T59" fmla="*/ 21 h 126"/>
                    <a:gd name="T60" fmla="*/ 23 w 36"/>
                    <a:gd name="T61" fmla="*/ 14 h 126"/>
                    <a:gd name="T62" fmla="*/ 25 w 36"/>
                    <a:gd name="T63" fmla="*/ 12 h 126"/>
                    <a:gd name="T64" fmla="*/ 26 w 36"/>
                    <a:gd name="T65" fmla="*/ 10 h 126"/>
                    <a:gd name="T66" fmla="*/ 25 w 36"/>
                    <a:gd name="T67" fmla="*/ 2 h 126"/>
                    <a:gd name="T68" fmla="*/ 21 w 36"/>
                    <a:gd name="T69" fmla="*/ 1 h 126"/>
                    <a:gd name="T70" fmla="*/ 18 w 36"/>
                    <a:gd name="T71" fmla="*/ 1 h 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
                    <a:gd name="T109" fmla="*/ 0 h 126"/>
                    <a:gd name="T110" fmla="*/ 36 w 36"/>
                    <a:gd name="T111" fmla="*/ 126 h 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 h="126">
                      <a:moveTo>
                        <a:pt x="18" y="1"/>
                      </a:moveTo>
                      <a:lnTo>
                        <a:pt x="14" y="2"/>
                      </a:lnTo>
                      <a:lnTo>
                        <a:pt x="12" y="6"/>
                      </a:lnTo>
                      <a:lnTo>
                        <a:pt x="12" y="9"/>
                      </a:lnTo>
                      <a:lnTo>
                        <a:pt x="14" y="9"/>
                      </a:lnTo>
                      <a:lnTo>
                        <a:pt x="13" y="10"/>
                      </a:lnTo>
                      <a:lnTo>
                        <a:pt x="14" y="10"/>
                      </a:lnTo>
                      <a:lnTo>
                        <a:pt x="14" y="12"/>
                      </a:lnTo>
                      <a:lnTo>
                        <a:pt x="16" y="16"/>
                      </a:lnTo>
                      <a:lnTo>
                        <a:pt x="16" y="17"/>
                      </a:lnTo>
                      <a:lnTo>
                        <a:pt x="14" y="17"/>
                      </a:lnTo>
                      <a:lnTo>
                        <a:pt x="11" y="22"/>
                      </a:lnTo>
                      <a:lnTo>
                        <a:pt x="6" y="24"/>
                      </a:lnTo>
                      <a:lnTo>
                        <a:pt x="4" y="27"/>
                      </a:lnTo>
                      <a:lnTo>
                        <a:pt x="1" y="61"/>
                      </a:lnTo>
                      <a:lnTo>
                        <a:pt x="2" y="62"/>
                      </a:lnTo>
                      <a:lnTo>
                        <a:pt x="0" y="68"/>
                      </a:lnTo>
                      <a:lnTo>
                        <a:pt x="1" y="72"/>
                      </a:lnTo>
                      <a:lnTo>
                        <a:pt x="2" y="72"/>
                      </a:lnTo>
                      <a:lnTo>
                        <a:pt x="3" y="72"/>
                      </a:lnTo>
                      <a:lnTo>
                        <a:pt x="4" y="72"/>
                      </a:lnTo>
                      <a:lnTo>
                        <a:pt x="3" y="69"/>
                      </a:lnTo>
                      <a:lnTo>
                        <a:pt x="4" y="67"/>
                      </a:lnTo>
                      <a:lnTo>
                        <a:pt x="4" y="68"/>
                      </a:lnTo>
                      <a:lnTo>
                        <a:pt x="4" y="69"/>
                      </a:lnTo>
                      <a:lnTo>
                        <a:pt x="4" y="70"/>
                      </a:lnTo>
                      <a:lnTo>
                        <a:pt x="6" y="68"/>
                      </a:lnTo>
                      <a:lnTo>
                        <a:pt x="5" y="62"/>
                      </a:lnTo>
                      <a:lnTo>
                        <a:pt x="7" y="63"/>
                      </a:lnTo>
                      <a:lnTo>
                        <a:pt x="6" y="93"/>
                      </a:lnTo>
                      <a:lnTo>
                        <a:pt x="11" y="95"/>
                      </a:lnTo>
                      <a:lnTo>
                        <a:pt x="14" y="113"/>
                      </a:lnTo>
                      <a:lnTo>
                        <a:pt x="14" y="115"/>
                      </a:lnTo>
                      <a:lnTo>
                        <a:pt x="12" y="123"/>
                      </a:lnTo>
                      <a:lnTo>
                        <a:pt x="12" y="124"/>
                      </a:lnTo>
                      <a:lnTo>
                        <a:pt x="16" y="125"/>
                      </a:lnTo>
                      <a:lnTo>
                        <a:pt x="18" y="123"/>
                      </a:lnTo>
                      <a:lnTo>
                        <a:pt x="17" y="116"/>
                      </a:lnTo>
                      <a:lnTo>
                        <a:pt x="16" y="112"/>
                      </a:lnTo>
                      <a:lnTo>
                        <a:pt x="18" y="96"/>
                      </a:lnTo>
                      <a:lnTo>
                        <a:pt x="20" y="102"/>
                      </a:lnTo>
                      <a:lnTo>
                        <a:pt x="19" y="111"/>
                      </a:lnTo>
                      <a:lnTo>
                        <a:pt x="18" y="112"/>
                      </a:lnTo>
                      <a:lnTo>
                        <a:pt x="20" y="122"/>
                      </a:lnTo>
                      <a:lnTo>
                        <a:pt x="24" y="123"/>
                      </a:lnTo>
                      <a:lnTo>
                        <a:pt x="25" y="122"/>
                      </a:lnTo>
                      <a:lnTo>
                        <a:pt x="22" y="112"/>
                      </a:lnTo>
                      <a:lnTo>
                        <a:pt x="26" y="95"/>
                      </a:lnTo>
                      <a:lnTo>
                        <a:pt x="29" y="94"/>
                      </a:lnTo>
                      <a:lnTo>
                        <a:pt x="29" y="93"/>
                      </a:lnTo>
                      <a:lnTo>
                        <a:pt x="33" y="93"/>
                      </a:lnTo>
                      <a:lnTo>
                        <a:pt x="34" y="95"/>
                      </a:lnTo>
                      <a:lnTo>
                        <a:pt x="35" y="94"/>
                      </a:lnTo>
                      <a:lnTo>
                        <a:pt x="31" y="64"/>
                      </a:lnTo>
                      <a:lnTo>
                        <a:pt x="32" y="64"/>
                      </a:lnTo>
                      <a:lnTo>
                        <a:pt x="32" y="58"/>
                      </a:lnTo>
                      <a:lnTo>
                        <a:pt x="32" y="57"/>
                      </a:lnTo>
                      <a:lnTo>
                        <a:pt x="31" y="42"/>
                      </a:lnTo>
                      <a:lnTo>
                        <a:pt x="30" y="25"/>
                      </a:lnTo>
                      <a:lnTo>
                        <a:pt x="23" y="21"/>
                      </a:lnTo>
                      <a:lnTo>
                        <a:pt x="21" y="17"/>
                      </a:lnTo>
                      <a:lnTo>
                        <a:pt x="23" y="14"/>
                      </a:lnTo>
                      <a:lnTo>
                        <a:pt x="24" y="14"/>
                      </a:lnTo>
                      <a:lnTo>
                        <a:pt x="25" y="12"/>
                      </a:lnTo>
                      <a:lnTo>
                        <a:pt x="25" y="11"/>
                      </a:lnTo>
                      <a:lnTo>
                        <a:pt x="26" y="10"/>
                      </a:lnTo>
                      <a:lnTo>
                        <a:pt x="27" y="5"/>
                      </a:lnTo>
                      <a:lnTo>
                        <a:pt x="25" y="2"/>
                      </a:lnTo>
                      <a:lnTo>
                        <a:pt x="24" y="1"/>
                      </a:lnTo>
                      <a:lnTo>
                        <a:pt x="21" y="1"/>
                      </a:lnTo>
                      <a:lnTo>
                        <a:pt x="19" y="0"/>
                      </a:lnTo>
                      <a:lnTo>
                        <a:pt x="18" y="1"/>
                      </a:lnTo>
                    </a:path>
                  </a:pathLst>
                </a:custGeom>
                <a:solidFill>
                  <a:srgbClr val="0020A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72" name="Freeform 62"/>
                <p:cNvSpPr>
                  <a:spLocks/>
                </p:cNvSpPr>
                <p:nvPr/>
              </p:nvSpPr>
              <p:spPr bwMode="auto">
                <a:xfrm>
                  <a:off x="5128" y="510"/>
                  <a:ext cx="27" cy="125"/>
                </a:xfrm>
                <a:custGeom>
                  <a:avLst/>
                  <a:gdLst>
                    <a:gd name="T0" fmla="*/ 9 w 27"/>
                    <a:gd name="T1" fmla="*/ 1 h 125"/>
                    <a:gd name="T2" fmla="*/ 15 w 27"/>
                    <a:gd name="T3" fmla="*/ 0 h 125"/>
                    <a:gd name="T4" fmla="*/ 20 w 27"/>
                    <a:gd name="T5" fmla="*/ 0 h 125"/>
                    <a:gd name="T6" fmla="*/ 24 w 27"/>
                    <a:gd name="T7" fmla="*/ 1 h 125"/>
                    <a:gd name="T8" fmla="*/ 25 w 27"/>
                    <a:gd name="T9" fmla="*/ 5 h 125"/>
                    <a:gd name="T10" fmla="*/ 25 w 27"/>
                    <a:gd name="T11" fmla="*/ 9 h 125"/>
                    <a:gd name="T12" fmla="*/ 23 w 27"/>
                    <a:gd name="T13" fmla="*/ 13 h 125"/>
                    <a:gd name="T14" fmla="*/ 21 w 27"/>
                    <a:gd name="T15" fmla="*/ 13 h 125"/>
                    <a:gd name="T16" fmla="*/ 24 w 27"/>
                    <a:gd name="T17" fmla="*/ 18 h 125"/>
                    <a:gd name="T18" fmla="*/ 26 w 27"/>
                    <a:gd name="T19" fmla="*/ 26 h 125"/>
                    <a:gd name="T20" fmla="*/ 26 w 27"/>
                    <a:gd name="T21" fmla="*/ 33 h 125"/>
                    <a:gd name="T22" fmla="*/ 25 w 27"/>
                    <a:gd name="T23" fmla="*/ 42 h 125"/>
                    <a:gd name="T24" fmla="*/ 24 w 27"/>
                    <a:gd name="T25" fmla="*/ 51 h 125"/>
                    <a:gd name="T26" fmla="*/ 21 w 27"/>
                    <a:gd name="T27" fmla="*/ 52 h 125"/>
                    <a:gd name="T28" fmla="*/ 21 w 27"/>
                    <a:gd name="T29" fmla="*/ 54 h 125"/>
                    <a:gd name="T30" fmla="*/ 19 w 27"/>
                    <a:gd name="T31" fmla="*/ 55 h 125"/>
                    <a:gd name="T32" fmla="*/ 19 w 27"/>
                    <a:gd name="T33" fmla="*/ 64 h 125"/>
                    <a:gd name="T34" fmla="*/ 17 w 27"/>
                    <a:gd name="T35" fmla="*/ 67 h 125"/>
                    <a:gd name="T36" fmla="*/ 17 w 27"/>
                    <a:gd name="T37" fmla="*/ 83 h 125"/>
                    <a:gd name="T38" fmla="*/ 17 w 27"/>
                    <a:gd name="T39" fmla="*/ 94 h 125"/>
                    <a:gd name="T40" fmla="*/ 20 w 27"/>
                    <a:gd name="T41" fmla="*/ 105 h 125"/>
                    <a:gd name="T42" fmla="*/ 21 w 27"/>
                    <a:gd name="T43" fmla="*/ 121 h 125"/>
                    <a:gd name="T44" fmla="*/ 18 w 27"/>
                    <a:gd name="T45" fmla="*/ 122 h 125"/>
                    <a:gd name="T46" fmla="*/ 18 w 27"/>
                    <a:gd name="T47" fmla="*/ 123 h 125"/>
                    <a:gd name="T48" fmla="*/ 14 w 27"/>
                    <a:gd name="T49" fmla="*/ 123 h 125"/>
                    <a:gd name="T50" fmla="*/ 13 w 27"/>
                    <a:gd name="T51" fmla="*/ 123 h 125"/>
                    <a:gd name="T52" fmla="*/ 12 w 27"/>
                    <a:gd name="T53" fmla="*/ 123 h 125"/>
                    <a:gd name="T54" fmla="*/ 11 w 27"/>
                    <a:gd name="T55" fmla="*/ 124 h 125"/>
                    <a:gd name="T56" fmla="*/ 8 w 27"/>
                    <a:gd name="T57" fmla="*/ 123 h 125"/>
                    <a:gd name="T58" fmla="*/ 1 w 27"/>
                    <a:gd name="T59" fmla="*/ 123 h 125"/>
                    <a:gd name="T60" fmla="*/ 1 w 27"/>
                    <a:gd name="T61" fmla="*/ 122 h 125"/>
                    <a:gd name="T62" fmla="*/ 8 w 27"/>
                    <a:gd name="T63" fmla="*/ 120 h 125"/>
                    <a:gd name="T64" fmla="*/ 8 w 27"/>
                    <a:gd name="T65" fmla="*/ 118 h 125"/>
                    <a:gd name="T66" fmla="*/ 2 w 27"/>
                    <a:gd name="T67" fmla="*/ 116 h 125"/>
                    <a:gd name="T68" fmla="*/ 2 w 27"/>
                    <a:gd name="T69" fmla="*/ 115 h 125"/>
                    <a:gd name="T70" fmla="*/ 6 w 27"/>
                    <a:gd name="T71" fmla="*/ 112 h 125"/>
                    <a:gd name="T72" fmla="*/ 6 w 27"/>
                    <a:gd name="T73" fmla="*/ 96 h 125"/>
                    <a:gd name="T74" fmla="*/ 5 w 27"/>
                    <a:gd name="T75" fmla="*/ 80 h 125"/>
                    <a:gd name="T76" fmla="*/ 5 w 27"/>
                    <a:gd name="T77" fmla="*/ 64 h 125"/>
                    <a:gd name="T78" fmla="*/ 5 w 27"/>
                    <a:gd name="T79" fmla="*/ 55 h 125"/>
                    <a:gd name="T80" fmla="*/ 5 w 27"/>
                    <a:gd name="T81" fmla="*/ 53 h 125"/>
                    <a:gd name="T82" fmla="*/ 5 w 27"/>
                    <a:gd name="T83" fmla="*/ 41 h 125"/>
                    <a:gd name="T84" fmla="*/ 0 w 27"/>
                    <a:gd name="T85" fmla="*/ 38 h 125"/>
                    <a:gd name="T86" fmla="*/ 0 w 27"/>
                    <a:gd name="T87" fmla="*/ 37 h 125"/>
                    <a:gd name="T88" fmla="*/ 10 w 27"/>
                    <a:gd name="T89" fmla="*/ 20 h 125"/>
                    <a:gd name="T90" fmla="*/ 14 w 27"/>
                    <a:gd name="T91" fmla="*/ 18 h 125"/>
                    <a:gd name="T92" fmla="*/ 14 w 27"/>
                    <a:gd name="T93" fmla="*/ 17 h 125"/>
                    <a:gd name="T94" fmla="*/ 11 w 27"/>
                    <a:gd name="T95" fmla="*/ 16 h 125"/>
                    <a:gd name="T96" fmla="*/ 11 w 27"/>
                    <a:gd name="T97" fmla="*/ 15 h 125"/>
                    <a:gd name="T98" fmla="*/ 10 w 27"/>
                    <a:gd name="T99" fmla="*/ 14 h 125"/>
                    <a:gd name="T100" fmla="*/ 10 w 27"/>
                    <a:gd name="T101" fmla="*/ 13 h 125"/>
                    <a:gd name="T102" fmla="*/ 9 w 27"/>
                    <a:gd name="T103" fmla="*/ 12 h 125"/>
                    <a:gd name="T104" fmla="*/ 10 w 27"/>
                    <a:gd name="T105" fmla="*/ 12 h 125"/>
                    <a:gd name="T106" fmla="*/ 9 w 27"/>
                    <a:gd name="T107" fmla="*/ 11 h 125"/>
                    <a:gd name="T108" fmla="*/ 11 w 27"/>
                    <a:gd name="T109" fmla="*/ 9 h 125"/>
                    <a:gd name="T110" fmla="*/ 10 w 27"/>
                    <a:gd name="T111" fmla="*/ 7 h 125"/>
                    <a:gd name="T112" fmla="*/ 11 w 27"/>
                    <a:gd name="T113" fmla="*/ 5 h 125"/>
                    <a:gd name="T114" fmla="*/ 9 w 27"/>
                    <a:gd name="T115" fmla="*/ 4 h 125"/>
                    <a:gd name="T116" fmla="*/ 9 w 27"/>
                    <a:gd name="T117" fmla="*/ 1 h 1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
                    <a:gd name="T178" fmla="*/ 0 h 125"/>
                    <a:gd name="T179" fmla="*/ 27 w 27"/>
                    <a:gd name="T180" fmla="*/ 125 h 1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 h="125">
                      <a:moveTo>
                        <a:pt x="9" y="1"/>
                      </a:moveTo>
                      <a:lnTo>
                        <a:pt x="15" y="0"/>
                      </a:lnTo>
                      <a:lnTo>
                        <a:pt x="20" y="0"/>
                      </a:lnTo>
                      <a:lnTo>
                        <a:pt x="24" y="1"/>
                      </a:lnTo>
                      <a:lnTo>
                        <a:pt x="25" y="5"/>
                      </a:lnTo>
                      <a:lnTo>
                        <a:pt x="25" y="9"/>
                      </a:lnTo>
                      <a:lnTo>
                        <a:pt x="23" y="13"/>
                      </a:lnTo>
                      <a:lnTo>
                        <a:pt x="21" y="13"/>
                      </a:lnTo>
                      <a:lnTo>
                        <a:pt x="24" y="18"/>
                      </a:lnTo>
                      <a:lnTo>
                        <a:pt x="26" y="26"/>
                      </a:lnTo>
                      <a:lnTo>
                        <a:pt x="26" y="33"/>
                      </a:lnTo>
                      <a:lnTo>
                        <a:pt x="25" y="42"/>
                      </a:lnTo>
                      <a:lnTo>
                        <a:pt x="24" y="51"/>
                      </a:lnTo>
                      <a:lnTo>
                        <a:pt x="21" y="52"/>
                      </a:lnTo>
                      <a:lnTo>
                        <a:pt x="21" y="54"/>
                      </a:lnTo>
                      <a:lnTo>
                        <a:pt x="19" y="55"/>
                      </a:lnTo>
                      <a:lnTo>
                        <a:pt x="19" y="64"/>
                      </a:lnTo>
                      <a:lnTo>
                        <a:pt x="17" y="67"/>
                      </a:lnTo>
                      <a:lnTo>
                        <a:pt x="17" y="83"/>
                      </a:lnTo>
                      <a:lnTo>
                        <a:pt x="17" y="94"/>
                      </a:lnTo>
                      <a:lnTo>
                        <a:pt x="20" y="105"/>
                      </a:lnTo>
                      <a:lnTo>
                        <a:pt x="21" y="121"/>
                      </a:lnTo>
                      <a:lnTo>
                        <a:pt x="18" y="122"/>
                      </a:lnTo>
                      <a:lnTo>
                        <a:pt x="18" y="123"/>
                      </a:lnTo>
                      <a:lnTo>
                        <a:pt x="14" y="123"/>
                      </a:lnTo>
                      <a:lnTo>
                        <a:pt x="13" y="123"/>
                      </a:lnTo>
                      <a:lnTo>
                        <a:pt x="12" y="123"/>
                      </a:lnTo>
                      <a:lnTo>
                        <a:pt x="11" y="124"/>
                      </a:lnTo>
                      <a:lnTo>
                        <a:pt x="8" y="123"/>
                      </a:lnTo>
                      <a:lnTo>
                        <a:pt x="1" y="123"/>
                      </a:lnTo>
                      <a:lnTo>
                        <a:pt x="1" y="122"/>
                      </a:lnTo>
                      <a:lnTo>
                        <a:pt x="8" y="120"/>
                      </a:lnTo>
                      <a:lnTo>
                        <a:pt x="8" y="118"/>
                      </a:lnTo>
                      <a:lnTo>
                        <a:pt x="2" y="116"/>
                      </a:lnTo>
                      <a:lnTo>
                        <a:pt x="2" y="115"/>
                      </a:lnTo>
                      <a:lnTo>
                        <a:pt x="6" y="112"/>
                      </a:lnTo>
                      <a:lnTo>
                        <a:pt x="6" y="96"/>
                      </a:lnTo>
                      <a:lnTo>
                        <a:pt x="5" y="80"/>
                      </a:lnTo>
                      <a:lnTo>
                        <a:pt x="5" y="64"/>
                      </a:lnTo>
                      <a:lnTo>
                        <a:pt x="5" y="55"/>
                      </a:lnTo>
                      <a:lnTo>
                        <a:pt x="5" y="53"/>
                      </a:lnTo>
                      <a:lnTo>
                        <a:pt x="5" y="41"/>
                      </a:lnTo>
                      <a:lnTo>
                        <a:pt x="0" y="38"/>
                      </a:lnTo>
                      <a:lnTo>
                        <a:pt x="0" y="37"/>
                      </a:lnTo>
                      <a:lnTo>
                        <a:pt x="10" y="20"/>
                      </a:lnTo>
                      <a:lnTo>
                        <a:pt x="14" y="18"/>
                      </a:lnTo>
                      <a:lnTo>
                        <a:pt x="14" y="17"/>
                      </a:lnTo>
                      <a:lnTo>
                        <a:pt x="11" y="16"/>
                      </a:lnTo>
                      <a:lnTo>
                        <a:pt x="11" y="15"/>
                      </a:lnTo>
                      <a:lnTo>
                        <a:pt x="10" y="14"/>
                      </a:lnTo>
                      <a:lnTo>
                        <a:pt x="10" y="13"/>
                      </a:lnTo>
                      <a:lnTo>
                        <a:pt x="9" y="12"/>
                      </a:lnTo>
                      <a:lnTo>
                        <a:pt x="10" y="12"/>
                      </a:lnTo>
                      <a:lnTo>
                        <a:pt x="9" y="11"/>
                      </a:lnTo>
                      <a:lnTo>
                        <a:pt x="11" y="9"/>
                      </a:lnTo>
                      <a:lnTo>
                        <a:pt x="10" y="7"/>
                      </a:lnTo>
                      <a:lnTo>
                        <a:pt x="11" y="5"/>
                      </a:lnTo>
                      <a:lnTo>
                        <a:pt x="9" y="4"/>
                      </a:lnTo>
                      <a:lnTo>
                        <a:pt x="9" y="1"/>
                      </a:lnTo>
                    </a:path>
                  </a:pathLst>
                </a:custGeom>
                <a:solidFill>
                  <a:srgbClr val="0020A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73" name="Freeform 63"/>
                <p:cNvSpPr>
                  <a:spLocks/>
                </p:cNvSpPr>
                <p:nvPr/>
              </p:nvSpPr>
              <p:spPr bwMode="auto">
                <a:xfrm>
                  <a:off x="5086" y="495"/>
                  <a:ext cx="37" cy="112"/>
                </a:xfrm>
                <a:custGeom>
                  <a:avLst/>
                  <a:gdLst>
                    <a:gd name="T0" fmla="*/ 22 w 37"/>
                    <a:gd name="T1" fmla="*/ 2 h 112"/>
                    <a:gd name="T2" fmla="*/ 24 w 37"/>
                    <a:gd name="T3" fmla="*/ 8 h 112"/>
                    <a:gd name="T4" fmla="*/ 23 w 37"/>
                    <a:gd name="T5" fmla="*/ 9 h 112"/>
                    <a:gd name="T6" fmla="*/ 22 w 37"/>
                    <a:gd name="T7" fmla="*/ 11 h 112"/>
                    <a:gd name="T8" fmla="*/ 20 w 37"/>
                    <a:gd name="T9" fmla="*/ 14 h 112"/>
                    <a:gd name="T10" fmla="*/ 22 w 37"/>
                    <a:gd name="T11" fmla="*/ 15 h 112"/>
                    <a:gd name="T12" fmla="*/ 30 w 37"/>
                    <a:gd name="T13" fmla="*/ 21 h 112"/>
                    <a:gd name="T14" fmla="*/ 35 w 37"/>
                    <a:gd name="T15" fmla="*/ 55 h 112"/>
                    <a:gd name="T16" fmla="*/ 36 w 37"/>
                    <a:gd name="T17" fmla="*/ 60 h 112"/>
                    <a:gd name="T18" fmla="*/ 34 w 37"/>
                    <a:gd name="T19" fmla="*/ 64 h 112"/>
                    <a:gd name="T20" fmla="*/ 32 w 37"/>
                    <a:gd name="T21" fmla="*/ 64 h 112"/>
                    <a:gd name="T22" fmla="*/ 32 w 37"/>
                    <a:gd name="T23" fmla="*/ 59 h 112"/>
                    <a:gd name="T24" fmla="*/ 32 w 37"/>
                    <a:gd name="T25" fmla="*/ 62 h 112"/>
                    <a:gd name="T26" fmla="*/ 30 w 37"/>
                    <a:gd name="T27" fmla="*/ 60 h 112"/>
                    <a:gd name="T28" fmla="*/ 29 w 37"/>
                    <a:gd name="T29" fmla="*/ 56 h 112"/>
                    <a:gd name="T30" fmla="*/ 24 w 37"/>
                    <a:gd name="T31" fmla="*/ 85 h 112"/>
                    <a:gd name="T32" fmla="*/ 22 w 37"/>
                    <a:gd name="T33" fmla="*/ 103 h 112"/>
                    <a:gd name="T34" fmla="*/ 23 w 37"/>
                    <a:gd name="T35" fmla="*/ 110 h 112"/>
                    <a:gd name="T36" fmla="*/ 17 w 37"/>
                    <a:gd name="T37" fmla="*/ 109 h 112"/>
                    <a:gd name="T38" fmla="*/ 19 w 37"/>
                    <a:gd name="T39" fmla="*/ 99 h 112"/>
                    <a:gd name="T40" fmla="*/ 15 w 37"/>
                    <a:gd name="T41" fmla="*/ 91 h 112"/>
                    <a:gd name="T42" fmla="*/ 17 w 37"/>
                    <a:gd name="T43" fmla="*/ 100 h 112"/>
                    <a:gd name="T44" fmla="*/ 11 w 37"/>
                    <a:gd name="T45" fmla="*/ 109 h 112"/>
                    <a:gd name="T46" fmla="*/ 13 w 37"/>
                    <a:gd name="T47" fmla="*/ 100 h 112"/>
                    <a:gd name="T48" fmla="*/ 7 w 37"/>
                    <a:gd name="T49" fmla="*/ 84 h 112"/>
                    <a:gd name="T50" fmla="*/ 2 w 37"/>
                    <a:gd name="T51" fmla="*/ 83 h 112"/>
                    <a:gd name="T52" fmla="*/ 0 w 37"/>
                    <a:gd name="T53" fmla="*/ 84 h 112"/>
                    <a:gd name="T54" fmla="*/ 3 w 37"/>
                    <a:gd name="T55" fmla="*/ 57 h 112"/>
                    <a:gd name="T56" fmla="*/ 3 w 37"/>
                    <a:gd name="T57" fmla="*/ 50 h 112"/>
                    <a:gd name="T58" fmla="*/ 5 w 37"/>
                    <a:gd name="T59" fmla="*/ 22 h 112"/>
                    <a:gd name="T60" fmla="*/ 14 w 37"/>
                    <a:gd name="T61" fmla="*/ 15 h 112"/>
                    <a:gd name="T62" fmla="*/ 11 w 37"/>
                    <a:gd name="T63" fmla="*/ 13 h 112"/>
                    <a:gd name="T64" fmla="*/ 10 w 37"/>
                    <a:gd name="T65" fmla="*/ 10 h 112"/>
                    <a:gd name="T66" fmla="*/ 8 w 37"/>
                    <a:gd name="T67" fmla="*/ 5 h 112"/>
                    <a:gd name="T68" fmla="*/ 12 w 37"/>
                    <a:gd name="T69" fmla="*/ 1 h 112"/>
                    <a:gd name="T70" fmla="*/ 16 w 37"/>
                    <a:gd name="T71" fmla="*/ 0 h 11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
                    <a:gd name="T109" fmla="*/ 0 h 112"/>
                    <a:gd name="T110" fmla="*/ 37 w 37"/>
                    <a:gd name="T111" fmla="*/ 112 h 11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 h="112">
                      <a:moveTo>
                        <a:pt x="18" y="1"/>
                      </a:moveTo>
                      <a:lnTo>
                        <a:pt x="22" y="2"/>
                      </a:lnTo>
                      <a:lnTo>
                        <a:pt x="24" y="6"/>
                      </a:lnTo>
                      <a:lnTo>
                        <a:pt x="24" y="8"/>
                      </a:lnTo>
                      <a:lnTo>
                        <a:pt x="22" y="8"/>
                      </a:lnTo>
                      <a:lnTo>
                        <a:pt x="23" y="9"/>
                      </a:lnTo>
                      <a:lnTo>
                        <a:pt x="22" y="9"/>
                      </a:lnTo>
                      <a:lnTo>
                        <a:pt x="22" y="11"/>
                      </a:lnTo>
                      <a:lnTo>
                        <a:pt x="21" y="11"/>
                      </a:lnTo>
                      <a:lnTo>
                        <a:pt x="20" y="14"/>
                      </a:lnTo>
                      <a:lnTo>
                        <a:pt x="20" y="15"/>
                      </a:lnTo>
                      <a:lnTo>
                        <a:pt x="22" y="15"/>
                      </a:lnTo>
                      <a:lnTo>
                        <a:pt x="24" y="19"/>
                      </a:lnTo>
                      <a:lnTo>
                        <a:pt x="30" y="21"/>
                      </a:lnTo>
                      <a:lnTo>
                        <a:pt x="32" y="24"/>
                      </a:lnTo>
                      <a:lnTo>
                        <a:pt x="35" y="55"/>
                      </a:lnTo>
                      <a:lnTo>
                        <a:pt x="34" y="55"/>
                      </a:lnTo>
                      <a:lnTo>
                        <a:pt x="36" y="60"/>
                      </a:lnTo>
                      <a:lnTo>
                        <a:pt x="35" y="64"/>
                      </a:lnTo>
                      <a:lnTo>
                        <a:pt x="34" y="64"/>
                      </a:lnTo>
                      <a:lnTo>
                        <a:pt x="33" y="64"/>
                      </a:lnTo>
                      <a:lnTo>
                        <a:pt x="32" y="64"/>
                      </a:lnTo>
                      <a:lnTo>
                        <a:pt x="33" y="61"/>
                      </a:lnTo>
                      <a:lnTo>
                        <a:pt x="32" y="59"/>
                      </a:lnTo>
                      <a:lnTo>
                        <a:pt x="32" y="61"/>
                      </a:lnTo>
                      <a:lnTo>
                        <a:pt x="32" y="62"/>
                      </a:lnTo>
                      <a:lnTo>
                        <a:pt x="32" y="63"/>
                      </a:lnTo>
                      <a:lnTo>
                        <a:pt x="30" y="60"/>
                      </a:lnTo>
                      <a:lnTo>
                        <a:pt x="31" y="56"/>
                      </a:lnTo>
                      <a:lnTo>
                        <a:pt x="29" y="56"/>
                      </a:lnTo>
                      <a:lnTo>
                        <a:pt x="30" y="84"/>
                      </a:lnTo>
                      <a:lnTo>
                        <a:pt x="24" y="85"/>
                      </a:lnTo>
                      <a:lnTo>
                        <a:pt x="22" y="101"/>
                      </a:lnTo>
                      <a:lnTo>
                        <a:pt x="22" y="103"/>
                      </a:lnTo>
                      <a:lnTo>
                        <a:pt x="23" y="109"/>
                      </a:lnTo>
                      <a:lnTo>
                        <a:pt x="23" y="110"/>
                      </a:lnTo>
                      <a:lnTo>
                        <a:pt x="19" y="111"/>
                      </a:lnTo>
                      <a:lnTo>
                        <a:pt x="17" y="109"/>
                      </a:lnTo>
                      <a:lnTo>
                        <a:pt x="19" y="103"/>
                      </a:lnTo>
                      <a:lnTo>
                        <a:pt x="19" y="99"/>
                      </a:lnTo>
                      <a:lnTo>
                        <a:pt x="17" y="86"/>
                      </a:lnTo>
                      <a:lnTo>
                        <a:pt x="15" y="91"/>
                      </a:lnTo>
                      <a:lnTo>
                        <a:pt x="16" y="99"/>
                      </a:lnTo>
                      <a:lnTo>
                        <a:pt x="17" y="100"/>
                      </a:lnTo>
                      <a:lnTo>
                        <a:pt x="15" y="108"/>
                      </a:lnTo>
                      <a:lnTo>
                        <a:pt x="11" y="109"/>
                      </a:lnTo>
                      <a:lnTo>
                        <a:pt x="10" y="109"/>
                      </a:lnTo>
                      <a:lnTo>
                        <a:pt x="13" y="100"/>
                      </a:lnTo>
                      <a:lnTo>
                        <a:pt x="9" y="85"/>
                      </a:lnTo>
                      <a:lnTo>
                        <a:pt x="7" y="84"/>
                      </a:lnTo>
                      <a:lnTo>
                        <a:pt x="7" y="83"/>
                      </a:lnTo>
                      <a:lnTo>
                        <a:pt x="2" y="83"/>
                      </a:lnTo>
                      <a:lnTo>
                        <a:pt x="1" y="85"/>
                      </a:lnTo>
                      <a:lnTo>
                        <a:pt x="0" y="84"/>
                      </a:lnTo>
                      <a:lnTo>
                        <a:pt x="4" y="57"/>
                      </a:lnTo>
                      <a:lnTo>
                        <a:pt x="3" y="57"/>
                      </a:lnTo>
                      <a:lnTo>
                        <a:pt x="3" y="51"/>
                      </a:lnTo>
                      <a:lnTo>
                        <a:pt x="3" y="50"/>
                      </a:lnTo>
                      <a:lnTo>
                        <a:pt x="4" y="38"/>
                      </a:lnTo>
                      <a:lnTo>
                        <a:pt x="5" y="22"/>
                      </a:lnTo>
                      <a:lnTo>
                        <a:pt x="12" y="19"/>
                      </a:lnTo>
                      <a:lnTo>
                        <a:pt x="14" y="15"/>
                      </a:lnTo>
                      <a:lnTo>
                        <a:pt x="12" y="12"/>
                      </a:lnTo>
                      <a:lnTo>
                        <a:pt x="11" y="13"/>
                      </a:lnTo>
                      <a:lnTo>
                        <a:pt x="10" y="11"/>
                      </a:lnTo>
                      <a:lnTo>
                        <a:pt x="10" y="10"/>
                      </a:lnTo>
                      <a:lnTo>
                        <a:pt x="9" y="9"/>
                      </a:lnTo>
                      <a:lnTo>
                        <a:pt x="8" y="5"/>
                      </a:lnTo>
                      <a:lnTo>
                        <a:pt x="10" y="2"/>
                      </a:lnTo>
                      <a:lnTo>
                        <a:pt x="12" y="1"/>
                      </a:lnTo>
                      <a:lnTo>
                        <a:pt x="14" y="1"/>
                      </a:lnTo>
                      <a:lnTo>
                        <a:pt x="16" y="0"/>
                      </a:lnTo>
                      <a:lnTo>
                        <a:pt x="18" y="1"/>
                      </a:lnTo>
                    </a:path>
                  </a:pathLst>
                </a:custGeom>
                <a:solidFill>
                  <a:srgbClr val="0020A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74" name="Freeform 64"/>
                <p:cNvSpPr>
                  <a:spLocks/>
                </p:cNvSpPr>
                <p:nvPr/>
              </p:nvSpPr>
              <p:spPr bwMode="auto">
                <a:xfrm>
                  <a:off x="4886" y="505"/>
                  <a:ext cx="25" cy="78"/>
                </a:xfrm>
                <a:custGeom>
                  <a:avLst/>
                  <a:gdLst>
                    <a:gd name="T0" fmla="*/ 9 w 25"/>
                    <a:gd name="T1" fmla="*/ 1 h 78"/>
                    <a:gd name="T2" fmla="*/ 8 w 25"/>
                    <a:gd name="T3" fmla="*/ 5 h 78"/>
                    <a:gd name="T4" fmla="*/ 9 w 25"/>
                    <a:gd name="T5" fmla="*/ 6 h 78"/>
                    <a:gd name="T6" fmla="*/ 11 w 25"/>
                    <a:gd name="T7" fmla="*/ 10 h 78"/>
                    <a:gd name="T8" fmla="*/ 8 w 25"/>
                    <a:gd name="T9" fmla="*/ 13 h 78"/>
                    <a:gd name="T10" fmla="*/ 2 w 25"/>
                    <a:gd name="T11" fmla="*/ 17 h 78"/>
                    <a:gd name="T12" fmla="*/ 0 w 25"/>
                    <a:gd name="T13" fmla="*/ 42 h 78"/>
                    <a:gd name="T14" fmla="*/ 2 w 25"/>
                    <a:gd name="T15" fmla="*/ 45 h 78"/>
                    <a:gd name="T16" fmla="*/ 2 w 25"/>
                    <a:gd name="T17" fmla="*/ 41 h 78"/>
                    <a:gd name="T18" fmla="*/ 2 w 25"/>
                    <a:gd name="T19" fmla="*/ 42 h 78"/>
                    <a:gd name="T20" fmla="*/ 4 w 25"/>
                    <a:gd name="T21" fmla="*/ 41 h 78"/>
                    <a:gd name="T22" fmla="*/ 4 w 25"/>
                    <a:gd name="T23" fmla="*/ 38 h 78"/>
                    <a:gd name="T24" fmla="*/ 8 w 25"/>
                    <a:gd name="T25" fmla="*/ 59 h 78"/>
                    <a:gd name="T26" fmla="*/ 9 w 25"/>
                    <a:gd name="T27" fmla="*/ 71 h 78"/>
                    <a:gd name="T28" fmla="*/ 9 w 25"/>
                    <a:gd name="T29" fmla="*/ 76 h 78"/>
                    <a:gd name="T30" fmla="*/ 12 w 25"/>
                    <a:gd name="T31" fmla="*/ 76 h 78"/>
                    <a:gd name="T32" fmla="*/ 11 w 25"/>
                    <a:gd name="T33" fmla="*/ 69 h 78"/>
                    <a:gd name="T34" fmla="*/ 13 w 25"/>
                    <a:gd name="T35" fmla="*/ 59 h 78"/>
                    <a:gd name="T36" fmla="*/ 13 w 25"/>
                    <a:gd name="T37" fmla="*/ 68 h 78"/>
                    <a:gd name="T38" fmla="*/ 14 w 25"/>
                    <a:gd name="T39" fmla="*/ 75 h 78"/>
                    <a:gd name="T40" fmla="*/ 15 w 25"/>
                    <a:gd name="T41" fmla="*/ 69 h 78"/>
                    <a:gd name="T42" fmla="*/ 20 w 25"/>
                    <a:gd name="T43" fmla="*/ 58 h 78"/>
                    <a:gd name="T44" fmla="*/ 23 w 25"/>
                    <a:gd name="T45" fmla="*/ 57 h 78"/>
                    <a:gd name="T46" fmla="*/ 24 w 25"/>
                    <a:gd name="T47" fmla="*/ 58 h 78"/>
                    <a:gd name="T48" fmla="*/ 22 w 25"/>
                    <a:gd name="T49" fmla="*/ 39 h 78"/>
                    <a:gd name="T50" fmla="*/ 22 w 25"/>
                    <a:gd name="T51" fmla="*/ 35 h 78"/>
                    <a:gd name="T52" fmla="*/ 21 w 25"/>
                    <a:gd name="T53" fmla="*/ 15 h 78"/>
                    <a:gd name="T54" fmla="*/ 15 w 25"/>
                    <a:gd name="T55" fmla="*/ 10 h 78"/>
                    <a:gd name="T56" fmla="*/ 17 w 25"/>
                    <a:gd name="T57" fmla="*/ 8 h 78"/>
                    <a:gd name="T58" fmla="*/ 17 w 25"/>
                    <a:gd name="T59" fmla="*/ 6 h 78"/>
                    <a:gd name="T60" fmla="*/ 19 w 25"/>
                    <a:gd name="T61" fmla="*/ 3 h 78"/>
                    <a:gd name="T62" fmla="*/ 16 w 25"/>
                    <a:gd name="T63" fmla="*/ 0 h 78"/>
                    <a:gd name="T64" fmla="*/ 13 w 25"/>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78"/>
                    <a:gd name="T101" fmla="*/ 25 w 25"/>
                    <a:gd name="T102" fmla="*/ 78 h 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78">
                      <a:moveTo>
                        <a:pt x="12" y="1"/>
                      </a:moveTo>
                      <a:lnTo>
                        <a:pt x="9" y="1"/>
                      </a:lnTo>
                      <a:lnTo>
                        <a:pt x="8" y="4"/>
                      </a:lnTo>
                      <a:lnTo>
                        <a:pt x="8" y="5"/>
                      </a:lnTo>
                      <a:lnTo>
                        <a:pt x="9" y="5"/>
                      </a:lnTo>
                      <a:lnTo>
                        <a:pt x="9" y="6"/>
                      </a:lnTo>
                      <a:lnTo>
                        <a:pt x="10" y="7"/>
                      </a:lnTo>
                      <a:lnTo>
                        <a:pt x="11" y="10"/>
                      </a:lnTo>
                      <a:lnTo>
                        <a:pt x="10" y="10"/>
                      </a:lnTo>
                      <a:lnTo>
                        <a:pt x="8" y="13"/>
                      </a:lnTo>
                      <a:lnTo>
                        <a:pt x="4" y="14"/>
                      </a:lnTo>
                      <a:lnTo>
                        <a:pt x="2" y="17"/>
                      </a:lnTo>
                      <a:lnTo>
                        <a:pt x="1" y="38"/>
                      </a:lnTo>
                      <a:lnTo>
                        <a:pt x="0" y="42"/>
                      </a:lnTo>
                      <a:lnTo>
                        <a:pt x="1" y="44"/>
                      </a:lnTo>
                      <a:lnTo>
                        <a:pt x="2" y="45"/>
                      </a:lnTo>
                      <a:lnTo>
                        <a:pt x="2" y="42"/>
                      </a:lnTo>
                      <a:lnTo>
                        <a:pt x="2" y="41"/>
                      </a:lnTo>
                      <a:lnTo>
                        <a:pt x="3" y="42"/>
                      </a:lnTo>
                      <a:lnTo>
                        <a:pt x="2" y="42"/>
                      </a:lnTo>
                      <a:lnTo>
                        <a:pt x="3" y="43"/>
                      </a:lnTo>
                      <a:lnTo>
                        <a:pt x="4" y="41"/>
                      </a:lnTo>
                      <a:lnTo>
                        <a:pt x="3" y="38"/>
                      </a:lnTo>
                      <a:lnTo>
                        <a:pt x="4" y="38"/>
                      </a:lnTo>
                      <a:lnTo>
                        <a:pt x="4" y="58"/>
                      </a:lnTo>
                      <a:lnTo>
                        <a:pt x="8" y="59"/>
                      </a:lnTo>
                      <a:lnTo>
                        <a:pt x="10" y="70"/>
                      </a:lnTo>
                      <a:lnTo>
                        <a:pt x="9" y="71"/>
                      </a:lnTo>
                      <a:lnTo>
                        <a:pt x="9" y="75"/>
                      </a:lnTo>
                      <a:lnTo>
                        <a:pt x="9" y="76"/>
                      </a:lnTo>
                      <a:lnTo>
                        <a:pt x="11" y="77"/>
                      </a:lnTo>
                      <a:lnTo>
                        <a:pt x="12" y="76"/>
                      </a:lnTo>
                      <a:lnTo>
                        <a:pt x="12" y="72"/>
                      </a:lnTo>
                      <a:lnTo>
                        <a:pt x="11" y="69"/>
                      </a:lnTo>
                      <a:lnTo>
                        <a:pt x="12" y="59"/>
                      </a:lnTo>
                      <a:lnTo>
                        <a:pt x="13" y="59"/>
                      </a:lnTo>
                      <a:lnTo>
                        <a:pt x="14" y="63"/>
                      </a:lnTo>
                      <a:lnTo>
                        <a:pt x="13" y="68"/>
                      </a:lnTo>
                      <a:lnTo>
                        <a:pt x="12" y="69"/>
                      </a:lnTo>
                      <a:lnTo>
                        <a:pt x="14" y="75"/>
                      </a:lnTo>
                      <a:lnTo>
                        <a:pt x="17" y="75"/>
                      </a:lnTo>
                      <a:lnTo>
                        <a:pt x="15" y="69"/>
                      </a:lnTo>
                      <a:lnTo>
                        <a:pt x="18" y="59"/>
                      </a:lnTo>
                      <a:lnTo>
                        <a:pt x="20" y="58"/>
                      </a:lnTo>
                      <a:lnTo>
                        <a:pt x="20" y="57"/>
                      </a:lnTo>
                      <a:lnTo>
                        <a:pt x="23" y="57"/>
                      </a:lnTo>
                      <a:lnTo>
                        <a:pt x="23" y="59"/>
                      </a:lnTo>
                      <a:lnTo>
                        <a:pt x="24" y="58"/>
                      </a:lnTo>
                      <a:lnTo>
                        <a:pt x="21" y="39"/>
                      </a:lnTo>
                      <a:lnTo>
                        <a:pt x="22" y="39"/>
                      </a:lnTo>
                      <a:lnTo>
                        <a:pt x="22" y="36"/>
                      </a:lnTo>
                      <a:lnTo>
                        <a:pt x="22" y="35"/>
                      </a:lnTo>
                      <a:lnTo>
                        <a:pt x="21" y="26"/>
                      </a:lnTo>
                      <a:lnTo>
                        <a:pt x="21" y="15"/>
                      </a:lnTo>
                      <a:lnTo>
                        <a:pt x="16" y="13"/>
                      </a:lnTo>
                      <a:lnTo>
                        <a:pt x="15" y="10"/>
                      </a:lnTo>
                      <a:lnTo>
                        <a:pt x="16" y="8"/>
                      </a:lnTo>
                      <a:lnTo>
                        <a:pt x="17" y="8"/>
                      </a:lnTo>
                      <a:lnTo>
                        <a:pt x="17" y="7"/>
                      </a:lnTo>
                      <a:lnTo>
                        <a:pt x="17" y="6"/>
                      </a:lnTo>
                      <a:lnTo>
                        <a:pt x="18" y="6"/>
                      </a:lnTo>
                      <a:lnTo>
                        <a:pt x="19" y="3"/>
                      </a:lnTo>
                      <a:lnTo>
                        <a:pt x="17" y="1"/>
                      </a:lnTo>
                      <a:lnTo>
                        <a:pt x="16" y="0"/>
                      </a:lnTo>
                      <a:lnTo>
                        <a:pt x="15" y="0"/>
                      </a:lnTo>
                      <a:lnTo>
                        <a:pt x="13" y="0"/>
                      </a:lnTo>
                      <a:lnTo>
                        <a:pt x="12" y="1"/>
                      </a:lnTo>
                    </a:path>
                  </a:pathLst>
                </a:custGeom>
                <a:solidFill>
                  <a:srgbClr val="0020A0"/>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sp>
            <p:nvSpPr>
              <p:cNvPr id="1054" name="Freeform 65"/>
              <p:cNvSpPr>
                <a:spLocks/>
              </p:cNvSpPr>
              <p:nvPr/>
            </p:nvSpPr>
            <p:spPr bwMode="auto">
              <a:xfrm>
                <a:off x="5364" y="540"/>
                <a:ext cx="77" cy="247"/>
              </a:xfrm>
              <a:custGeom>
                <a:avLst/>
                <a:gdLst>
                  <a:gd name="T0" fmla="*/ 29 w 77"/>
                  <a:gd name="T1" fmla="*/ 3 h 247"/>
                  <a:gd name="T2" fmla="*/ 25 w 77"/>
                  <a:gd name="T3" fmla="*/ 17 h 247"/>
                  <a:gd name="T4" fmla="*/ 28 w 77"/>
                  <a:gd name="T5" fmla="*/ 18 h 247"/>
                  <a:gd name="T6" fmla="*/ 30 w 77"/>
                  <a:gd name="T7" fmla="*/ 23 h 247"/>
                  <a:gd name="T8" fmla="*/ 34 w 77"/>
                  <a:gd name="T9" fmla="*/ 32 h 247"/>
                  <a:gd name="T10" fmla="*/ 30 w 77"/>
                  <a:gd name="T11" fmla="*/ 33 h 247"/>
                  <a:gd name="T12" fmla="*/ 13 w 77"/>
                  <a:gd name="T13" fmla="*/ 45 h 247"/>
                  <a:gd name="T14" fmla="*/ 3 w 77"/>
                  <a:gd name="T15" fmla="*/ 121 h 247"/>
                  <a:gd name="T16" fmla="*/ 0 w 77"/>
                  <a:gd name="T17" fmla="*/ 134 h 247"/>
                  <a:gd name="T18" fmla="*/ 5 w 77"/>
                  <a:gd name="T19" fmla="*/ 141 h 247"/>
                  <a:gd name="T20" fmla="*/ 8 w 77"/>
                  <a:gd name="T21" fmla="*/ 142 h 247"/>
                  <a:gd name="T22" fmla="*/ 8 w 77"/>
                  <a:gd name="T23" fmla="*/ 131 h 247"/>
                  <a:gd name="T24" fmla="*/ 8 w 77"/>
                  <a:gd name="T25" fmla="*/ 136 h 247"/>
                  <a:gd name="T26" fmla="*/ 12 w 77"/>
                  <a:gd name="T27" fmla="*/ 132 h 247"/>
                  <a:gd name="T28" fmla="*/ 15 w 77"/>
                  <a:gd name="T29" fmla="*/ 123 h 247"/>
                  <a:gd name="T30" fmla="*/ 25 w 77"/>
                  <a:gd name="T31" fmla="*/ 187 h 247"/>
                  <a:gd name="T32" fmla="*/ 29 w 77"/>
                  <a:gd name="T33" fmla="*/ 227 h 247"/>
                  <a:gd name="T34" fmla="*/ 27 w 77"/>
                  <a:gd name="T35" fmla="*/ 244 h 247"/>
                  <a:gd name="T36" fmla="*/ 39 w 77"/>
                  <a:gd name="T37" fmla="*/ 242 h 247"/>
                  <a:gd name="T38" fmla="*/ 35 w 77"/>
                  <a:gd name="T39" fmla="*/ 219 h 247"/>
                  <a:gd name="T40" fmla="*/ 40 w 77"/>
                  <a:gd name="T41" fmla="*/ 189 h 247"/>
                  <a:gd name="T42" fmla="*/ 41 w 77"/>
                  <a:gd name="T43" fmla="*/ 218 h 247"/>
                  <a:gd name="T44" fmla="*/ 44 w 77"/>
                  <a:gd name="T45" fmla="*/ 239 h 247"/>
                  <a:gd name="T46" fmla="*/ 54 w 77"/>
                  <a:gd name="T47" fmla="*/ 240 h 247"/>
                  <a:gd name="T48" fmla="*/ 58 w 77"/>
                  <a:gd name="T49" fmla="*/ 187 h 247"/>
                  <a:gd name="T50" fmla="*/ 62 w 77"/>
                  <a:gd name="T51" fmla="*/ 183 h 247"/>
                  <a:gd name="T52" fmla="*/ 73 w 77"/>
                  <a:gd name="T53" fmla="*/ 187 h 247"/>
                  <a:gd name="T54" fmla="*/ 67 w 77"/>
                  <a:gd name="T55" fmla="*/ 126 h 247"/>
                  <a:gd name="T56" fmla="*/ 68 w 77"/>
                  <a:gd name="T57" fmla="*/ 114 h 247"/>
                  <a:gd name="T58" fmla="*/ 67 w 77"/>
                  <a:gd name="T59" fmla="*/ 83 h 247"/>
                  <a:gd name="T60" fmla="*/ 51 w 77"/>
                  <a:gd name="T61" fmla="*/ 41 h 247"/>
                  <a:gd name="T62" fmla="*/ 50 w 77"/>
                  <a:gd name="T63" fmla="*/ 27 h 247"/>
                  <a:gd name="T64" fmla="*/ 54 w 77"/>
                  <a:gd name="T65" fmla="*/ 24 h 247"/>
                  <a:gd name="T66" fmla="*/ 58 w 77"/>
                  <a:gd name="T67" fmla="*/ 20 h 247"/>
                  <a:gd name="T68" fmla="*/ 55 w 77"/>
                  <a:gd name="T69" fmla="*/ 3 h 247"/>
                  <a:gd name="T70" fmla="*/ 46 w 77"/>
                  <a:gd name="T71" fmla="*/ 1 h 247"/>
                  <a:gd name="T72" fmla="*/ 38 w 77"/>
                  <a:gd name="T73" fmla="*/ 2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
                  <a:gd name="T112" fmla="*/ 0 h 247"/>
                  <a:gd name="T113" fmla="*/ 77 w 77"/>
                  <a:gd name="T114" fmla="*/ 247 h 2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 h="247">
                    <a:moveTo>
                      <a:pt x="38" y="2"/>
                    </a:moveTo>
                    <a:lnTo>
                      <a:pt x="29" y="3"/>
                    </a:lnTo>
                    <a:lnTo>
                      <a:pt x="25" y="13"/>
                    </a:lnTo>
                    <a:lnTo>
                      <a:pt x="25" y="17"/>
                    </a:lnTo>
                    <a:lnTo>
                      <a:pt x="29" y="17"/>
                    </a:lnTo>
                    <a:lnTo>
                      <a:pt x="28" y="18"/>
                    </a:lnTo>
                    <a:lnTo>
                      <a:pt x="29" y="19"/>
                    </a:lnTo>
                    <a:lnTo>
                      <a:pt x="30" y="23"/>
                    </a:lnTo>
                    <a:lnTo>
                      <a:pt x="32" y="24"/>
                    </a:lnTo>
                    <a:lnTo>
                      <a:pt x="34" y="32"/>
                    </a:lnTo>
                    <a:lnTo>
                      <a:pt x="34" y="33"/>
                    </a:lnTo>
                    <a:lnTo>
                      <a:pt x="30" y="33"/>
                    </a:lnTo>
                    <a:lnTo>
                      <a:pt x="24" y="43"/>
                    </a:lnTo>
                    <a:lnTo>
                      <a:pt x="13" y="45"/>
                    </a:lnTo>
                    <a:lnTo>
                      <a:pt x="8" y="54"/>
                    </a:lnTo>
                    <a:lnTo>
                      <a:pt x="3" y="121"/>
                    </a:lnTo>
                    <a:lnTo>
                      <a:pt x="5" y="121"/>
                    </a:lnTo>
                    <a:lnTo>
                      <a:pt x="0" y="134"/>
                    </a:lnTo>
                    <a:lnTo>
                      <a:pt x="3" y="141"/>
                    </a:lnTo>
                    <a:lnTo>
                      <a:pt x="5" y="141"/>
                    </a:lnTo>
                    <a:lnTo>
                      <a:pt x="6" y="142"/>
                    </a:lnTo>
                    <a:lnTo>
                      <a:pt x="8" y="142"/>
                    </a:lnTo>
                    <a:lnTo>
                      <a:pt x="7" y="135"/>
                    </a:lnTo>
                    <a:lnTo>
                      <a:pt x="8" y="131"/>
                    </a:lnTo>
                    <a:lnTo>
                      <a:pt x="9" y="135"/>
                    </a:lnTo>
                    <a:lnTo>
                      <a:pt x="8" y="136"/>
                    </a:lnTo>
                    <a:lnTo>
                      <a:pt x="10" y="139"/>
                    </a:lnTo>
                    <a:lnTo>
                      <a:pt x="12" y="132"/>
                    </a:lnTo>
                    <a:lnTo>
                      <a:pt x="11" y="123"/>
                    </a:lnTo>
                    <a:lnTo>
                      <a:pt x="15" y="123"/>
                    </a:lnTo>
                    <a:lnTo>
                      <a:pt x="12" y="185"/>
                    </a:lnTo>
                    <a:lnTo>
                      <a:pt x="25" y="187"/>
                    </a:lnTo>
                    <a:lnTo>
                      <a:pt x="30" y="223"/>
                    </a:lnTo>
                    <a:lnTo>
                      <a:pt x="29" y="227"/>
                    </a:lnTo>
                    <a:lnTo>
                      <a:pt x="27" y="242"/>
                    </a:lnTo>
                    <a:lnTo>
                      <a:pt x="27" y="244"/>
                    </a:lnTo>
                    <a:lnTo>
                      <a:pt x="35" y="246"/>
                    </a:lnTo>
                    <a:lnTo>
                      <a:pt x="39" y="242"/>
                    </a:lnTo>
                    <a:lnTo>
                      <a:pt x="37" y="228"/>
                    </a:lnTo>
                    <a:lnTo>
                      <a:pt x="35" y="219"/>
                    </a:lnTo>
                    <a:lnTo>
                      <a:pt x="39" y="189"/>
                    </a:lnTo>
                    <a:lnTo>
                      <a:pt x="40" y="189"/>
                    </a:lnTo>
                    <a:lnTo>
                      <a:pt x="44" y="201"/>
                    </a:lnTo>
                    <a:lnTo>
                      <a:pt x="41" y="218"/>
                    </a:lnTo>
                    <a:lnTo>
                      <a:pt x="39" y="221"/>
                    </a:lnTo>
                    <a:lnTo>
                      <a:pt x="44" y="239"/>
                    </a:lnTo>
                    <a:lnTo>
                      <a:pt x="53" y="242"/>
                    </a:lnTo>
                    <a:lnTo>
                      <a:pt x="54" y="240"/>
                    </a:lnTo>
                    <a:lnTo>
                      <a:pt x="48" y="221"/>
                    </a:lnTo>
                    <a:lnTo>
                      <a:pt x="58" y="187"/>
                    </a:lnTo>
                    <a:lnTo>
                      <a:pt x="62" y="185"/>
                    </a:lnTo>
                    <a:lnTo>
                      <a:pt x="62" y="183"/>
                    </a:lnTo>
                    <a:lnTo>
                      <a:pt x="71" y="183"/>
                    </a:lnTo>
                    <a:lnTo>
                      <a:pt x="73" y="187"/>
                    </a:lnTo>
                    <a:lnTo>
                      <a:pt x="76" y="185"/>
                    </a:lnTo>
                    <a:lnTo>
                      <a:pt x="67" y="126"/>
                    </a:lnTo>
                    <a:lnTo>
                      <a:pt x="68" y="126"/>
                    </a:lnTo>
                    <a:lnTo>
                      <a:pt x="68" y="114"/>
                    </a:lnTo>
                    <a:lnTo>
                      <a:pt x="70" y="112"/>
                    </a:lnTo>
                    <a:lnTo>
                      <a:pt x="67" y="83"/>
                    </a:lnTo>
                    <a:lnTo>
                      <a:pt x="65" y="48"/>
                    </a:lnTo>
                    <a:lnTo>
                      <a:pt x="51" y="41"/>
                    </a:lnTo>
                    <a:lnTo>
                      <a:pt x="46" y="33"/>
                    </a:lnTo>
                    <a:lnTo>
                      <a:pt x="50" y="27"/>
                    </a:lnTo>
                    <a:lnTo>
                      <a:pt x="53" y="27"/>
                    </a:lnTo>
                    <a:lnTo>
                      <a:pt x="54" y="24"/>
                    </a:lnTo>
                    <a:lnTo>
                      <a:pt x="54" y="21"/>
                    </a:lnTo>
                    <a:lnTo>
                      <a:pt x="58" y="20"/>
                    </a:lnTo>
                    <a:lnTo>
                      <a:pt x="59" y="10"/>
                    </a:lnTo>
                    <a:lnTo>
                      <a:pt x="55" y="3"/>
                    </a:lnTo>
                    <a:lnTo>
                      <a:pt x="51" y="1"/>
                    </a:lnTo>
                    <a:lnTo>
                      <a:pt x="46" y="1"/>
                    </a:lnTo>
                    <a:lnTo>
                      <a:pt x="42" y="0"/>
                    </a:lnTo>
                    <a:lnTo>
                      <a:pt x="38" y="2"/>
                    </a:lnTo>
                  </a:path>
                </a:pathLst>
              </a:custGeom>
              <a:solidFill>
                <a:srgbClr val="3365FB"/>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55" name="Freeform 66"/>
              <p:cNvSpPr>
                <a:spLocks/>
              </p:cNvSpPr>
              <p:nvPr/>
            </p:nvSpPr>
            <p:spPr bwMode="auto">
              <a:xfrm>
                <a:off x="5161" y="553"/>
                <a:ext cx="77" cy="245"/>
              </a:xfrm>
              <a:custGeom>
                <a:avLst/>
                <a:gdLst>
                  <a:gd name="T0" fmla="*/ 48 w 77"/>
                  <a:gd name="T1" fmla="*/ 0 h 245"/>
                  <a:gd name="T2" fmla="*/ 31 w 77"/>
                  <a:gd name="T3" fmla="*/ 8 h 245"/>
                  <a:gd name="T4" fmla="*/ 31 w 77"/>
                  <a:gd name="T5" fmla="*/ 24 h 245"/>
                  <a:gd name="T6" fmla="*/ 23 w 77"/>
                  <a:gd name="T7" fmla="*/ 32 h 245"/>
                  <a:gd name="T8" fmla="*/ 5 w 77"/>
                  <a:gd name="T9" fmla="*/ 41 h 245"/>
                  <a:gd name="T10" fmla="*/ 2 w 77"/>
                  <a:gd name="T11" fmla="*/ 88 h 245"/>
                  <a:gd name="T12" fmla="*/ 14 w 77"/>
                  <a:gd name="T13" fmla="*/ 128 h 245"/>
                  <a:gd name="T14" fmla="*/ 26 w 77"/>
                  <a:gd name="T15" fmla="*/ 159 h 245"/>
                  <a:gd name="T16" fmla="*/ 24 w 77"/>
                  <a:gd name="T17" fmla="*/ 232 h 245"/>
                  <a:gd name="T18" fmla="*/ 26 w 77"/>
                  <a:gd name="T19" fmla="*/ 235 h 245"/>
                  <a:gd name="T20" fmla="*/ 38 w 77"/>
                  <a:gd name="T21" fmla="*/ 243 h 245"/>
                  <a:gd name="T22" fmla="*/ 44 w 77"/>
                  <a:gd name="T23" fmla="*/ 244 h 245"/>
                  <a:gd name="T24" fmla="*/ 49 w 77"/>
                  <a:gd name="T25" fmla="*/ 242 h 245"/>
                  <a:gd name="T26" fmla="*/ 46 w 77"/>
                  <a:gd name="T27" fmla="*/ 238 h 245"/>
                  <a:gd name="T28" fmla="*/ 40 w 77"/>
                  <a:gd name="T29" fmla="*/ 232 h 245"/>
                  <a:gd name="T30" fmla="*/ 43 w 77"/>
                  <a:gd name="T31" fmla="*/ 230 h 245"/>
                  <a:gd name="T32" fmla="*/ 58 w 77"/>
                  <a:gd name="T33" fmla="*/ 235 h 245"/>
                  <a:gd name="T34" fmla="*/ 59 w 77"/>
                  <a:gd name="T35" fmla="*/ 231 h 245"/>
                  <a:gd name="T36" fmla="*/ 58 w 77"/>
                  <a:gd name="T37" fmla="*/ 228 h 245"/>
                  <a:gd name="T38" fmla="*/ 53 w 77"/>
                  <a:gd name="T39" fmla="*/ 223 h 245"/>
                  <a:gd name="T40" fmla="*/ 58 w 77"/>
                  <a:gd name="T41" fmla="*/ 200 h 245"/>
                  <a:gd name="T42" fmla="*/ 64 w 77"/>
                  <a:gd name="T43" fmla="*/ 134 h 245"/>
                  <a:gd name="T44" fmla="*/ 66 w 77"/>
                  <a:gd name="T45" fmla="*/ 121 h 245"/>
                  <a:gd name="T46" fmla="*/ 62 w 77"/>
                  <a:gd name="T47" fmla="*/ 94 h 245"/>
                  <a:gd name="T48" fmla="*/ 65 w 77"/>
                  <a:gd name="T49" fmla="*/ 94 h 245"/>
                  <a:gd name="T50" fmla="*/ 68 w 77"/>
                  <a:gd name="T51" fmla="*/ 93 h 245"/>
                  <a:gd name="T52" fmla="*/ 71 w 77"/>
                  <a:gd name="T53" fmla="*/ 92 h 245"/>
                  <a:gd name="T54" fmla="*/ 73 w 77"/>
                  <a:gd name="T55" fmla="*/ 89 h 245"/>
                  <a:gd name="T56" fmla="*/ 76 w 77"/>
                  <a:gd name="T57" fmla="*/ 86 h 245"/>
                  <a:gd name="T58" fmla="*/ 74 w 77"/>
                  <a:gd name="T59" fmla="*/ 73 h 245"/>
                  <a:gd name="T60" fmla="*/ 56 w 77"/>
                  <a:gd name="T61" fmla="*/ 42 h 245"/>
                  <a:gd name="T62" fmla="*/ 49 w 77"/>
                  <a:gd name="T63" fmla="*/ 33 h 245"/>
                  <a:gd name="T64" fmla="*/ 57 w 77"/>
                  <a:gd name="T65" fmla="*/ 27 h 245"/>
                  <a:gd name="T66" fmla="*/ 57 w 77"/>
                  <a:gd name="T67" fmla="*/ 26 h 245"/>
                  <a:gd name="T68" fmla="*/ 60 w 77"/>
                  <a:gd name="T69" fmla="*/ 23 h 245"/>
                  <a:gd name="T70" fmla="*/ 60 w 77"/>
                  <a:gd name="T71" fmla="*/ 17 h 245"/>
                  <a:gd name="T72" fmla="*/ 60 w 77"/>
                  <a:gd name="T73" fmla="*/ 8 h 2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
                  <a:gd name="T112" fmla="*/ 0 h 245"/>
                  <a:gd name="T113" fmla="*/ 77 w 77"/>
                  <a:gd name="T114" fmla="*/ 245 h 2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 h="245">
                    <a:moveTo>
                      <a:pt x="57" y="3"/>
                    </a:moveTo>
                    <a:lnTo>
                      <a:pt x="48" y="0"/>
                    </a:lnTo>
                    <a:lnTo>
                      <a:pt x="38" y="2"/>
                    </a:lnTo>
                    <a:lnTo>
                      <a:pt x="31" y="8"/>
                    </a:lnTo>
                    <a:lnTo>
                      <a:pt x="29" y="16"/>
                    </a:lnTo>
                    <a:lnTo>
                      <a:pt x="31" y="24"/>
                    </a:lnTo>
                    <a:lnTo>
                      <a:pt x="27" y="29"/>
                    </a:lnTo>
                    <a:lnTo>
                      <a:pt x="23" y="32"/>
                    </a:lnTo>
                    <a:lnTo>
                      <a:pt x="9" y="37"/>
                    </a:lnTo>
                    <a:lnTo>
                      <a:pt x="5" y="41"/>
                    </a:lnTo>
                    <a:lnTo>
                      <a:pt x="0" y="80"/>
                    </a:lnTo>
                    <a:lnTo>
                      <a:pt x="2" y="88"/>
                    </a:lnTo>
                    <a:lnTo>
                      <a:pt x="16" y="92"/>
                    </a:lnTo>
                    <a:lnTo>
                      <a:pt x="14" y="128"/>
                    </a:lnTo>
                    <a:lnTo>
                      <a:pt x="24" y="131"/>
                    </a:lnTo>
                    <a:lnTo>
                      <a:pt x="26" y="159"/>
                    </a:lnTo>
                    <a:lnTo>
                      <a:pt x="24" y="206"/>
                    </a:lnTo>
                    <a:lnTo>
                      <a:pt x="24" y="232"/>
                    </a:lnTo>
                    <a:lnTo>
                      <a:pt x="26" y="233"/>
                    </a:lnTo>
                    <a:lnTo>
                      <a:pt x="26" y="235"/>
                    </a:lnTo>
                    <a:lnTo>
                      <a:pt x="33" y="240"/>
                    </a:lnTo>
                    <a:lnTo>
                      <a:pt x="38" y="243"/>
                    </a:lnTo>
                    <a:lnTo>
                      <a:pt x="41" y="244"/>
                    </a:lnTo>
                    <a:lnTo>
                      <a:pt x="44" y="244"/>
                    </a:lnTo>
                    <a:lnTo>
                      <a:pt x="48" y="243"/>
                    </a:lnTo>
                    <a:lnTo>
                      <a:pt x="49" y="242"/>
                    </a:lnTo>
                    <a:lnTo>
                      <a:pt x="48" y="240"/>
                    </a:lnTo>
                    <a:lnTo>
                      <a:pt x="46" y="238"/>
                    </a:lnTo>
                    <a:lnTo>
                      <a:pt x="44" y="235"/>
                    </a:lnTo>
                    <a:lnTo>
                      <a:pt x="40" y="232"/>
                    </a:lnTo>
                    <a:lnTo>
                      <a:pt x="43" y="233"/>
                    </a:lnTo>
                    <a:lnTo>
                      <a:pt x="43" y="230"/>
                    </a:lnTo>
                    <a:lnTo>
                      <a:pt x="53" y="235"/>
                    </a:lnTo>
                    <a:lnTo>
                      <a:pt x="58" y="235"/>
                    </a:lnTo>
                    <a:lnTo>
                      <a:pt x="59" y="233"/>
                    </a:lnTo>
                    <a:lnTo>
                      <a:pt x="59" y="231"/>
                    </a:lnTo>
                    <a:lnTo>
                      <a:pt x="59" y="230"/>
                    </a:lnTo>
                    <a:lnTo>
                      <a:pt x="58" y="228"/>
                    </a:lnTo>
                    <a:lnTo>
                      <a:pt x="55" y="226"/>
                    </a:lnTo>
                    <a:lnTo>
                      <a:pt x="53" y="223"/>
                    </a:lnTo>
                    <a:lnTo>
                      <a:pt x="56" y="223"/>
                    </a:lnTo>
                    <a:lnTo>
                      <a:pt x="58" y="200"/>
                    </a:lnTo>
                    <a:lnTo>
                      <a:pt x="60" y="164"/>
                    </a:lnTo>
                    <a:lnTo>
                      <a:pt x="64" y="134"/>
                    </a:lnTo>
                    <a:lnTo>
                      <a:pt x="65" y="125"/>
                    </a:lnTo>
                    <a:lnTo>
                      <a:pt x="66" y="121"/>
                    </a:lnTo>
                    <a:lnTo>
                      <a:pt x="63" y="103"/>
                    </a:lnTo>
                    <a:lnTo>
                      <a:pt x="62" y="94"/>
                    </a:lnTo>
                    <a:lnTo>
                      <a:pt x="64" y="95"/>
                    </a:lnTo>
                    <a:lnTo>
                      <a:pt x="65" y="94"/>
                    </a:lnTo>
                    <a:lnTo>
                      <a:pt x="66" y="94"/>
                    </a:lnTo>
                    <a:lnTo>
                      <a:pt x="68" y="93"/>
                    </a:lnTo>
                    <a:lnTo>
                      <a:pt x="70" y="93"/>
                    </a:lnTo>
                    <a:lnTo>
                      <a:pt x="71" y="92"/>
                    </a:lnTo>
                    <a:lnTo>
                      <a:pt x="72" y="91"/>
                    </a:lnTo>
                    <a:lnTo>
                      <a:pt x="73" y="89"/>
                    </a:lnTo>
                    <a:lnTo>
                      <a:pt x="75" y="88"/>
                    </a:lnTo>
                    <a:lnTo>
                      <a:pt x="76" y="86"/>
                    </a:lnTo>
                    <a:lnTo>
                      <a:pt x="72" y="78"/>
                    </a:lnTo>
                    <a:lnTo>
                      <a:pt x="74" y="73"/>
                    </a:lnTo>
                    <a:lnTo>
                      <a:pt x="66" y="78"/>
                    </a:lnTo>
                    <a:lnTo>
                      <a:pt x="56" y="42"/>
                    </a:lnTo>
                    <a:lnTo>
                      <a:pt x="47" y="34"/>
                    </a:lnTo>
                    <a:lnTo>
                      <a:pt x="49" y="33"/>
                    </a:lnTo>
                    <a:lnTo>
                      <a:pt x="56" y="32"/>
                    </a:lnTo>
                    <a:lnTo>
                      <a:pt x="57" y="27"/>
                    </a:lnTo>
                    <a:lnTo>
                      <a:pt x="54" y="26"/>
                    </a:lnTo>
                    <a:lnTo>
                      <a:pt x="57" y="26"/>
                    </a:lnTo>
                    <a:lnTo>
                      <a:pt x="57" y="24"/>
                    </a:lnTo>
                    <a:lnTo>
                      <a:pt x="60" y="23"/>
                    </a:lnTo>
                    <a:lnTo>
                      <a:pt x="58" y="17"/>
                    </a:lnTo>
                    <a:lnTo>
                      <a:pt x="60" y="17"/>
                    </a:lnTo>
                    <a:lnTo>
                      <a:pt x="58" y="8"/>
                    </a:lnTo>
                    <a:lnTo>
                      <a:pt x="60" y="8"/>
                    </a:lnTo>
                    <a:lnTo>
                      <a:pt x="57" y="3"/>
                    </a:lnTo>
                  </a:path>
                </a:pathLst>
              </a:custGeom>
              <a:solidFill>
                <a:srgbClr val="3365FB"/>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56" name="Freeform 67"/>
              <p:cNvSpPr>
                <a:spLocks/>
              </p:cNvSpPr>
              <p:nvPr/>
            </p:nvSpPr>
            <p:spPr bwMode="auto">
              <a:xfrm>
                <a:off x="5008" y="541"/>
                <a:ext cx="61" cy="231"/>
              </a:xfrm>
              <a:custGeom>
                <a:avLst/>
                <a:gdLst>
                  <a:gd name="T0" fmla="*/ 46 w 61"/>
                  <a:gd name="T1" fmla="*/ 4 h 231"/>
                  <a:gd name="T2" fmla="*/ 46 w 61"/>
                  <a:gd name="T3" fmla="*/ 10 h 231"/>
                  <a:gd name="T4" fmla="*/ 45 w 61"/>
                  <a:gd name="T5" fmla="*/ 12 h 231"/>
                  <a:gd name="T6" fmla="*/ 47 w 61"/>
                  <a:gd name="T7" fmla="*/ 16 h 231"/>
                  <a:gd name="T8" fmla="*/ 46 w 61"/>
                  <a:gd name="T9" fmla="*/ 18 h 231"/>
                  <a:gd name="T10" fmla="*/ 46 w 61"/>
                  <a:gd name="T11" fmla="*/ 20 h 231"/>
                  <a:gd name="T12" fmla="*/ 44 w 61"/>
                  <a:gd name="T13" fmla="*/ 26 h 231"/>
                  <a:gd name="T14" fmla="*/ 44 w 61"/>
                  <a:gd name="T15" fmla="*/ 27 h 231"/>
                  <a:gd name="T16" fmla="*/ 55 w 61"/>
                  <a:gd name="T17" fmla="*/ 33 h 231"/>
                  <a:gd name="T18" fmla="*/ 60 w 61"/>
                  <a:gd name="T19" fmla="*/ 81 h 231"/>
                  <a:gd name="T20" fmla="*/ 54 w 61"/>
                  <a:gd name="T21" fmla="*/ 89 h 231"/>
                  <a:gd name="T22" fmla="*/ 56 w 61"/>
                  <a:gd name="T23" fmla="*/ 115 h 231"/>
                  <a:gd name="T24" fmla="*/ 52 w 61"/>
                  <a:gd name="T25" fmla="*/ 118 h 231"/>
                  <a:gd name="T26" fmla="*/ 50 w 61"/>
                  <a:gd name="T27" fmla="*/ 158 h 231"/>
                  <a:gd name="T28" fmla="*/ 47 w 61"/>
                  <a:gd name="T29" fmla="*/ 199 h 231"/>
                  <a:gd name="T30" fmla="*/ 48 w 61"/>
                  <a:gd name="T31" fmla="*/ 201 h 231"/>
                  <a:gd name="T32" fmla="*/ 59 w 61"/>
                  <a:gd name="T33" fmla="*/ 209 h 231"/>
                  <a:gd name="T34" fmla="*/ 57 w 61"/>
                  <a:gd name="T35" fmla="*/ 210 h 231"/>
                  <a:gd name="T36" fmla="*/ 54 w 61"/>
                  <a:gd name="T37" fmla="*/ 212 h 231"/>
                  <a:gd name="T38" fmla="*/ 47 w 61"/>
                  <a:gd name="T39" fmla="*/ 210 h 231"/>
                  <a:gd name="T40" fmla="*/ 41 w 61"/>
                  <a:gd name="T41" fmla="*/ 208 h 231"/>
                  <a:gd name="T42" fmla="*/ 36 w 61"/>
                  <a:gd name="T43" fmla="*/ 206 h 231"/>
                  <a:gd name="T44" fmla="*/ 36 w 61"/>
                  <a:gd name="T45" fmla="*/ 212 h 231"/>
                  <a:gd name="T46" fmla="*/ 34 w 61"/>
                  <a:gd name="T47" fmla="*/ 213 h 231"/>
                  <a:gd name="T48" fmla="*/ 38 w 61"/>
                  <a:gd name="T49" fmla="*/ 219 h 231"/>
                  <a:gd name="T50" fmla="*/ 36 w 61"/>
                  <a:gd name="T51" fmla="*/ 229 h 231"/>
                  <a:gd name="T52" fmla="*/ 32 w 61"/>
                  <a:gd name="T53" fmla="*/ 230 h 231"/>
                  <a:gd name="T54" fmla="*/ 26 w 61"/>
                  <a:gd name="T55" fmla="*/ 222 h 231"/>
                  <a:gd name="T56" fmla="*/ 26 w 61"/>
                  <a:gd name="T57" fmla="*/ 216 h 231"/>
                  <a:gd name="T58" fmla="*/ 24 w 61"/>
                  <a:gd name="T59" fmla="*/ 215 h 231"/>
                  <a:gd name="T60" fmla="*/ 21 w 61"/>
                  <a:gd name="T61" fmla="*/ 163 h 231"/>
                  <a:gd name="T62" fmla="*/ 24 w 61"/>
                  <a:gd name="T63" fmla="*/ 158 h 231"/>
                  <a:gd name="T64" fmla="*/ 17 w 61"/>
                  <a:gd name="T65" fmla="*/ 123 h 231"/>
                  <a:gd name="T66" fmla="*/ 13 w 61"/>
                  <a:gd name="T67" fmla="*/ 121 h 231"/>
                  <a:gd name="T68" fmla="*/ 11 w 61"/>
                  <a:gd name="T69" fmla="*/ 85 h 231"/>
                  <a:gd name="T70" fmla="*/ 0 w 61"/>
                  <a:gd name="T71" fmla="*/ 81 h 231"/>
                  <a:gd name="T72" fmla="*/ 5 w 61"/>
                  <a:gd name="T73" fmla="*/ 41 h 231"/>
                  <a:gd name="T74" fmla="*/ 22 w 61"/>
                  <a:gd name="T75" fmla="*/ 30 h 231"/>
                  <a:gd name="T76" fmla="*/ 26 w 61"/>
                  <a:gd name="T77" fmla="*/ 27 h 231"/>
                  <a:gd name="T78" fmla="*/ 26 w 61"/>
                  <a:gd name="T79" fmla="*/ 23 h 231"/>
                  <a:gd name="T80" fmla="*/ 25 w 61"/>
                  <a:gd name="T81" fmla="*/ 20 h 231"/>
                  <a:gd name="T82" fmla="*/ 23 w 61"/>
                  <a:gd name="T83" fmla="*/ 18 h 231"/>
                  <a:gd name="T84" fmla="*/ 21 w 61"/>
                  <a:gd name="T85" fmla="*/ 15 h 231"/>
                  <a:gd name="T86" fmla="*/ 20 w 61"/>
                  <a:gd name="T87" fmla="*/ 13 h 231"/>
                  <a:gd name="T88" fmla="*/ 20 w 61"/>
                  <a:gd name="T89" fmla="*/ 10 h 231"/>
                  <a:gd name="T90" fmla="*/ 21 w 61"/>
                  <a:gd name="T91" fmla="*/ 7 h 231"/>
                  <a:gd name="T92" fmla="*/ 23 w 61"/>
                  <a:gd name="T93" fmla="*/ 4 h 231"/>
                  <a:gd name="T94" fmla="*/ 26 w 61"/>
                  <a:gd name="T95" fmla="*/ 2 h 231"/>
                  <a:gd name="T96" fmla="*/ 30 w 61"/>
                  <a:gd name="T97" fmla="*/ 1 h 231"/>
                  <a:gd name="T98" fmla="*/ 34 w 61"/>
                  <a:gd name="T99" fmla="*/ 0 h 231"/>
                  <a:gd name="T100" fmla="*/ 38 w 61"/>
                  <a:gd name="T101" fmla="*/ 1 h 231"/>
                  <a:gd name="T102" fmla="*/ 41 w 61"/>
                  <a:gd name="T103" fmla="*/ 2 h 231"/>
                  <a:gd name="T104" fmla="*/ 46 w 61"/>
                  <a:gd name="T105" fmla="*/ 4 h 2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
                  <a:gd name="T160" fmla="*/ 0 h 231"/>
                  <a:gd name="T161" fmla="*/ 61 w 61"/>
                  <a:gd name="T162" fmla="*/ 231 h 2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 h="231">
                    <a:moveTo>
                      <a:pt x="46" y="4"/>
                    </a:moveTo>
                    <a:lnTo>
                      <a:pt x="46" y="10"/>
                    </a:lnTo>
                    <a:lnTo>
                      <a:pt x="45" y="12"/>
                    </a:lnTo>
                    <a:lnTo>
                      <a:pt x="47" y="16"/>
                    </a:lnTo>
                    <a:lnTo>
                      <a:pt x="46" y="18"/>
                    </a:lnTo>
                    <a:lnTo>
                      <a:pt x="46" y="20"/>
                    </a:lnTo>
                    <a:lnTo>
                      <a:pt x="44" y="26"/>
                    </a:lnTo>
                    <a:lnTo>
                      <a:pt x="44" y="27"/>
                    </a:lnTo>
                    <a:lnTo>
                      <a:pt x="55" y="33"/>
                    </a:lnTo>
                    <a:lnTo>
                      <a:pt x="60" y="81"/>
                    </a:lnTo>
                    <a:lnTo>
                      <a:pt x="54" y="89"/>
                    </a:lnTo>
                    <a:lnTo>
                      <a:pt x="56" y="115"/>
                    </a:lnTo>
                    <a:lnTo>
                      <a:pt x="52" y="118"/>
                    </a:lnTo>
                    <a:lnTo>
                      <a:pt x="50" y="158"/>
                    </a:lnTo>
                    <a:lnTo>
                      <a:pt x="47" y="199"/>
                    </a:lnTo>
                    <a:lnTo>
                      <a:pt x="48" y="201"/>
                    </a:lnTo>
                    <a:lnTo>
                      <a:pt x="59" y="209"/>
                    </a:lnTo>
                    <a:lnTo>
                      <a:pt x="57" y="210"/>
                    </a:lnTo>
                    <a:lnTo>
                      <a:pt x="54" y="212"/>
                    </a:lnTo>
                    <a:lnTo>
                      <a:pt x="47" y="210"/>
                    </a:lnTo>
                    <a:lnTo>
                      <a:pt x="41" y="208"/>
                    </a:lnTo>
                    <a:lnTo>
                      <a:pt x="36" y="206"/>
                    </a:lnTo>
                    <a:lnTo>
                      <a:pt x="36" y="212"/>
                    </a:lnTo>
                    <a:lnTo>
                      <a:pt x="34" y="213"/>
                    </a:lnTo>
                    <a:lnTo>
                      <a:pt x="38" y="219"/>
                    </a:lnTo>
                    <a:lnTo>
                      <a:pt x="36" y="229"/>
                    </a:lnTo>
                    <a:lnTo>
                      <a:pt x="32" y="230"/>
                    </a:lnTo>
                    <a:lnTo>
                      <a:pt x="26" y="222"/>
                    </a:lnTo>
                    <a:lnTo>
                      <a:pt x="26" y="216"/>
                    </a:lnTo>
                    <a:lnTo>
                      <a:pt x="24" y="215"/>
                    </a:lnTo>
                    <a:lnTo>
                      <a:pt x="21" y="163"/>
                    </a:lnTo>
                    <a:lnTo>
                      <a:pt x="24" y="158"/>
                    </a:lnTo>
                    <a:lnTo>
                      <a:pt x="17" y="123"/>
                    </a:lnTo>
                    <a:lnTo>
                      <a:pt x="13" y="121"/>
                    </a:lnTo>
                    <a:lnTo>
                      <a:pt x="11" y="85"/>
                    </a:lnTo>
                    <a:lnTo>
                      <a:pt x="0" y="81"/>
                    </a:lnTo>
                    <a:lnTo>
                      <a:pt x="5" y="41"/>
                    </a:lnTo>
                    <a:lnTo>
                      <a:pt x="22" y="30"/>
                    </a:lnTo>
                    <a:lnTo>
                      <a:pt x="26" y="27"/>
                    </a:lnTo>
                    <a:lnTo>
                      <a:pt x="26" y="23"/>
                    </a:lnTo>
                    <a:lnTo>
                      <a:pt x="25" y="20"/>
                    </a:lnTo>
                    <a:lnTo>
                      <a:pt x="23" y="18"/>
                    </a:lnTo>
                    <a:lnTo>
                      <a:pt x="21" y="15"/>
                    </a:lnTo>
                    <a:lnTo>
                      <a:pt x="20" y="13"/>
                    </a:lnTo>
                    <a:lnTo>
                      <a:pt x="20" y="10"/>
                    </a:lnTo>
                    <a:lnTo>
                      <a:pt x="21" y="7"/>
                    </a:lnTo>
                    <a:lnTo>
                      <a:pt x="23" y="4"/>
                    </a:lnTo>
                    <a:lnTo>
                      <a:pt x="26" y="2"/>
                    </a:lnTo>
                    <a:lnTo>
                      <a:pt x="30" y="1"/>
                    </a:lnTo>
                    <a:lnTo>
                      <a:pt x="34" y="0"/>
                    </a:lnTo>
                    <a:lnTo>
                      <a:pt x="38" y="1"/>
                    </a:lnTo>
                    <a:lnTo>
                      <a:pt x="41" y="2"/>
                    </a:lnTo>
                    <a:lnTo>
                      <a:pt x="46" y="4"/>
                    </a:lnTo>
                  </a:path>
                </a:pathLst>
              </a:custGeom>
              <a:solidFill>
                <a:srgbClr val="3365FB"/>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57" name="Freeform 68"/>
              <p:cNvSpPr>
                <a:spLocks/>
              </p:cNvSpPr>
              <p:nvPr/>
            </p:nvSpPr>
            <p:spPr bwMode="auto">
              <a:xfrm>
                <a:off x="4880" y="538"/>
                <a:ext cx="70" cy="212"/>
              </a:xfrm>
              <a:custGeom>
                <a:avLst/>
                <a:gdLst>
                  <a:gd name="T0" fmla="*/ 42 w 70"/>
                  <a:gd name="T1" fmla="*/ 2 h 212"/>
                  <a:gd name="T2" fmla="*/ 55 w 70"/>
                  <a:gd name="T3" fmla="*/ 0 h 212"/>
                  <a:gd name="T4" fmla="*/ 61 w 70"/>
                  <a:gd name="T5" fmla="*/ 5 h 212"/>
                  <a:gd name="T6" fmla="*/ 63 w 70"/>
                  <a:gd name="T7" fmla="*/ 3 h 212"/>
                  <a:gd name="T8" fmla="*/ 66 w 70"/>
                  <a:gd name="T9" fmla="*/ 13 h 212"/>
                  <a:gd name="T10" fmla="*/ 59 w 70"/>
                  <a:gd name="T11" fmla="*/ 19 h 212"/>
                  <a:gd name="T12" fmla="*/ 59 w 70"/>
                  <a:gd name="T13" fmla="*/ 23 h 212"/>
                  <a:gd name="T14" fmla="*/ 57 w 70"/>
                  <a:gd name="T15" fmla="*/ 24 h 212"/>
                  <a:gd name="T16" fmla="*/ 55 w 70"/>
                  <a:gd name="T17" fmla="*/ 29 h 212"/>
                  <a:gd name="T18" fmla="*/ 50 w 70"/>
                  <a:gd name="T19" fmla="*/ 29 h 212"/>
                  <a:gd name="T20" fmla="*/ 50 w 70"/>
                  <a:gd name="T21" fmla="*/ 31 h 212"/>
                  <a:gd name="T22" fmla="*/ 59 w 70"/>
                  <a:gd name="T23" fmla="*/ 38 h 212"/>
                  <a:gd name="T24" fmla="*/ 66 w 70"/>
                  <a:gd name="T25" fmla="*/ 68 h 212"/>
                  <a:gd name="T26" fmla="*/ 61 w 70"/>
                  <a:gd name="T27" fmla="*/ 76 h 212"/>
                  <a:gd name="T28" fmla="*/ 61 w 70"/>
                  <a:gd name="T29" fmla="*/ 131 h 212"/>
                  <a:gd name="T30" fmla="*/ 54 w 70"/>
                  <a:gd name="T31" fmla="*/ 134 h 212"/>
                  <a:gd name="T32" fmla="*/ 52 w 70"/>
                  <a:gd name="T33" fmla="*/ 143 h 212"/>
                  <a:gd name="T34" fmla="*/ 50 w 70"/>
                  <a:gd name="T35" fmla="*/ 166 h 212"/>
                  <a:gd name="T36" fmla="*/ 50 w 70"/>
                  <a:gd name="T37" fmla="*/ 178 h 212"/>
                  <a:gd name="T38" fmla="*/ 61 w 70"/>
                  <a:gd name="T39" fmla="*/ 186 h 212"/>
                  <a:gd name="T40" fmla="*/ 69 w 70"/>
                  <a:gd name="T41" fmla="*/ 190 h 212"/>
                  <a:gd name="T42" fmla="*/ 69 w 70"/>
                  <a:gd name="T43" fmla="*/ 193 h 212"/>
                  <a:gd name="T44" fmla="*/ 51 w 70"/>
                  <a:gd name="T45" fmla="*/ 189 h 212"/>
                  <a:gd name="T46" fmla="*/ 50 w 70"/>
                  <a:gd name="T47" fmla="*/ 186 h 212"/>
                  <a:gd name="T48" fmla="*/ 48 w 70"/>
                  <a:gd name="T49" fmla="*/ 189 h 212"/>
                  <a:gd name="T50" fmla="*/ 46 w 70"/>
                  <a:gd name="T51" fmla="*/ 189 h 212"/>
                  <a:gd name="T52" fmla="*/ 44 w 70"/>
                  <a:gd name="T53" fmla="*/ 180 h 212"/>
                  <a:gd name="T54" fmla="*/ 42 w 70"/>
                  <a:gd name="T55" fmla="*/ 140 h 212"/>
                  <a:gd name="T56" fmla="*/ 38 w 70"/>
                  <a:gd name="T57" fmla="*/ 140 h 212"/>
                  <a:gd name="T58" fmla="*/ 29 w 70"/>
                  <a:gd name="T59" fmla="*/ 176 h 212"/>
                  <a:gd name="T60" fmla="*/ 29 w 70"/>
                  <a:gd name="T61" fmla="*/ 197 h 212"/>
                  <a:gd name="T62" fmla="*/ 25 w 70"/>
                  <a:gd name="T63" fmla="*/ 209 h 212"/>
                  <a:gd name="T64" fmla="*/ 21 w 70"/>
                  <a:gd name="T65" fmla="*/ 211 h 212"/>
                  <a:gd name="T66" fmla="*/ 19 w 70"/>
                  <a:gd name="T67" fmla="*/ 205 h 212"/>
                  <a:gd name="T68" fmla="*/ 22 w 70"/>
                  <a:gd name="T69" fmla="*/ 199 h 212"/>
                  <a:gd name="T70" fmla="*/ 25 w 70"/>
                  <a:gd name="T71" fmla="*/ 185 h 212"/>
                  <a:gd name="T72" fmla="*/ 25 w 70"/>
                  <a:gd name="T73" fmla="*/ 134 h 212"/>
                  <a:gd name="T74" fmla="*/ 29 w 70"/>
                  <a:gd name="T75" fmla="*/ 85 h 212"/>
                  <a:gd name="T76" fmla="*/ 23 w 70"/>
                  <a:gd name="T77" fmla="*/ 81 h 212"/>
                  <a:gd name="T78" fmla="*/ 23 w 70"/>
                  <a:gd name="T79" fmla="*/ 73 h 212"/>
                  <a:gd name="T80" fmla="*/ 23 w 70"/>
                  <a:gd name="T81" fmla="*/ 60 h 212"/>
                  <a:gd name="T82" fmla="*/ 15 w 70"/>
                  <a:gd name="T83" fmla="*/ 64 h 212"/>
                  <a:gd name="T84" fmla="*/ 22 w 70"/>
                  <a:gd name="T85" fmla="*/ 72 h 212"/>
                  <a:gd name="T86" fmla="*/ 22 w 70"/>
                  <a:gd name="T87" fmla="*/ 80 h 212"/>
                  <a:gd name="T88" fmla="*/ 15 w 70"/>
                  <a:gd name="T89" fmla="*/ 75 h 212"/>
                  <a:gd name="T90" fmla="*/ 11 w 70"/>
                  <a:gd name="T91" fmla="*/ 70 h 212"/>
                  <a:gd name="T92" fmla="*/ 7 w 70"/>
                  <a:gd name="T93" fmla="*/ 71 h 212"/>
                  <a:gd name="T94" fmla="*/ 0 w 70"/>
                  <a:gd name="T95" fmla="*/ 63 h 212"/>
                  <a:gd name="T96" fmla="*/ 0 w 70"/>
                  <a:gd name="T97" fmla="*/ 60 h 212"/>
                  <a:gd name="T98" fmla="*/ 4 w 70"/>
                  <a:gd name="T99" fmla="*/ 59 h 212"/>
                  <a:gd name="T100" fmla="*/ 13 w 70"/>
                  <a:gd name="T101" fmla="*/ 49 h 212"/>
                  <a:gd name="T102" fmla="*/ 22 w 70"/>
                  <a:gd name="T103" fmla="*/ 41 h 212"/>
                  <a:gd name="T104" fmla="*/ 33 w 70"/>
                  <a:gd name="T105" fmla="*/ 31 h 212"/>
                  <a:gd name="T106" fmla="*/ 42 w 70"/>
                  <a:gd name="T107" fmla="*/ 29 h 212"/>
                  <a:gd name="T108" fmla="*/ 42 w 70"/>
                  <a:gd name="T109" fmla="*/ 22 h 212"/>
                  <a:gd name="T110" fmla="*/ 38 w 70"/>
                  <a:gd name="T111" fmla="*/ 19 h 212"/>
                  <a:gd name="T112" fmla="*/ 38 w 70"/>
                  <a:gd name="T113" fmla="*/ 10 h 212"/>
                  <a:gd name="T114" fmla="*/ 36 w 70"/>
                  <a:gd name="T115" fmla="*/ 8 h 212"/>
                  <a:gd name="T116" fmla="*/ 42 w 70"/>
                  <a:gd name="T117" fmla="*/ 2 h 2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0"/>
                  <a:gd name="T178" fmla="*/ 0 h 212"/>
                  <a:gd name="T179" fmla="*/ 70 w 70"/>
                  <a:gd name="T180" fmla="*/ 212 h 2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0" h="212">
                    <a:moveTo>
                      <a:pt x="42" y="2"/>
                    </a:moveTo>
                    <a:lnTo>
                      <a:pt x="55" y="0"/>
                    </a:lnTo>
                    <a:lnTo>
                      <a:pt x="61" y="5"/>
                    </a:lnTo>
                    <a:lnTo>
                      <a:pt x="63" y="3"/>
                    </a:lnTo>
                    <a:lnTo>
                      <a:pt x="66" y="13"/>
                    </a:lnTo>
                    <a:lnTo>
                      <a:pt x="59" y="19"/>
                    </a:lnTo>
                    <a:lnTo>
                      <a:pt x="59" y="23"/>
                    </a:lnTo>
                    <a:lnTo>
                      <a:pt x="57" y="24"/>
                    </a:lnTo>
                    <a:lnTo>
                      <a:pt x="55" y="29"/>
                    </a:lnTo>
                    <a:lnTo>
                      <a:pt x="50" y="29"/>
                    </a:lnTo>
                    <a:lnTo>
                      <a:pt x="50" y="31"/>
                    </a:lnTo>
                    <a:lnTo>
                      <a:pt x="59" y="38"/>
                    </a:lnTo>
                    <a:lnTo>
                      <a:pt x="66" y="68"/>
                    </a:lnTo>
                    <a:lnTo>
                      <a:pt x="61" y="76"/>
                    </a:lnTo>
                    <a:lnTo>
                      <a:pt x="61" y="131"/>
                    </a:lnTo>
                    <a:lnTo>
                      <a:pt x="54" y="134"/>
                    </a:lnTo>
                    <a:lnTo>
                      <a:pt x="52" y="143"/>
                    </a:lnTo>
                    <a:lnTo>
                      <a:pt x="50" y="166"/>
                    </a:lnTo>
                    <a:lnTo>
                      <a:pt x="50" y="178"/>
                    </a:lnTo>
                    <a:lnTo>
                      <a:pt x="61" y="186"/>
                    </a:lnTo>
                    <a:lnTo>
                      <a:pt x="69" y="190"/>
                    </a:lnTo>
                    <a:lnTo>
                      <a:pt x="69" y="193"/>
                    </a:lnTo>
                    <a:lnTo>
                      <a:pt x="51" y="189"/>
                    </a:lnTo>
                    <a:lnTo>
                      <a:pt x="50" y="186"/>
                    </a:lnTo>
                    <a:lnTo>
                      <a:pt x="48" y="189"/>
                    </a:lnTo>
                    <a:lnTo>
                      <a:pt x="46" y="189"/>
                    </a:lnTo>
                    <a:lnTo>
                      <a:pt x="44" y="180"/>
                    </a:lnTo>
                    <a:lnTo>
                      <a:pt x="42" y="140"/>
                    </a:lnTo>
                    <a:lnTo>
                      <a:pt x="38" y="140"/>
                    </a:lnTo>
                    <a:lnTo>
                      <a:pt x="29" y="176"/>
                    </a:lnTo>
                    <a:lnTo>
                      <a:pt x="29" y="197"/>
                    </a:lnTo>
                    <a:lnTo>
                      <a:pt x="25" y="209"/>
                    </a:lnTo>
                    <a:lnTo>
                      <a:pt x="21" y="211"/>
                    </a:lnTo>
                    <a:lnTo>
                      <a:pt x="19" y="205"/>
                    </a:lnTo>
                    <a:lnTo>
                      <a:pt x="22" y="199"/>
                    </a:lnTo>
                    <a:lnTo>
                      <a:pt x="25" y="185"/>
                    </a:lnTo>
                    <a:lnTo>
                      <a:pt x="25" y="134"/>
                    </a:lnTo>
                    <a:lnTo>
                      <a:pt x="29" y="85"/>
                    </a:lnTo>
                    <a:lnTo>
                      <a:pt x="23" y="81"/>
                    </a:lnTo>
                    <a:lnTo>
                      <a:pt x="23" y="73"/>
                    </a:lnTo>
                    <a:lnTo>
                      <a:pt x="23" y="60"/>
                    </a:lnTo>
                    <a:lnTo>
                      <a:pt x="15" y="64"/>
                    </a:lnTo>
                    <a:lnTo>
                      <a:pt x="22" y="72"/>
                    </a:lnTo>
                    <a:lnTo>
                      <a:pt x="22" y="80"/>
                    </a:lnTo>
                    <a:lnTo>
                      <a:pt x="15" y="75"/>
                    </a:lnTo>
                    <a:lnTo>
                      <a:pt x="11" y="70"/>
                    </a:lnTo>
                    <a:lnTo>
                      <a:pt x="7" y="71"/>
                    </a:lnTo>
                    <a:lnTo>
                      <a:pt x="0" y="63"/>
                    </a:lnTo>
                    <a:lnTo>
                      <a:pt x="0" y="60"/>
                    </a:lnTo>
                    <a:lnTo>
                      <a:pt x="4" y="59"/>
                    </a:lnTo>
                    <a:lnTo>
                      <a:pt x="13" y="49"/>
                    </a:lnTo>
                    <a:lnTo>
                      <a:pt x="22" y="41"/>
                    </a:lnTo>
                    <a:lnTo>
                      <a:pt x="33" y="31"/>
                    </a:lnTo>
                    <a:lnTo>
                      <a:pt x="42" y="29"/>
                    </a:lnTo>
                    <a:lnTo>
                      <a:pt x="42" y="22"/>
                    </a:lnTo>
                    <a:lnTo>
                      <a:pt x="38" y="19"/>
                    </a:lnTo>
                    <a:lnTo>
                      <a:pt x="38" y="10"/>
                    </a:lnTo>
                    <a:lnTo>
                      <a:pt x="36" y="8"/>
                    </a:lnTo>
                    <a:lnTo>
                      <a:pt x="42" y="2"/>
                    </a:lnTo>
                  </a:path>
                </a:pathLst>
              </a:custGeom>
              <a:solidFill>
                <a:srgbClr val="3365FB"/>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58" name="Freeform 69"/>
              <p:cNvSpPr>
                <a:spLocks/>
              </p:cNvSpPr>
              <p:nvPr/>
            </p:nvSpPr>
            <p:spPr bwMode="auto">
              <a:xfrm>
                <a:off x="4672" y="543"/>
                <a:ext cx="65" cy="262"/>
              </a:xfrm>
              <a:custGeom>
                <a:avLst/>
                <a:gdLst>
                  <a:gd name="T0" fmla="*/ 15 w 65"/>
                  <a:gd name="T1" fmla="*/ 5 h 262"/>
                  <a:gd name="T2" fmla="*/ 15 w 65"/>
                  <a:gd name="T3" fmla="*/ 12 h 262"/>
                  <a:gd name="T4" fmla="*/ 16 w 65"/>
                  <a:gd name="T5" fmla="*/ 13 h 262"/>
                  <a:gd name="T6" fmla="*/ 14 w 65"/>
                  <a:gd name="T7" fmla="*/ 19 h 262"/>
                  <a:gd name="T8" fmla="*/ 15 w 65"/>
                  <a:gd name="T9" fmla="*/ 20 h 262"/>
                  <a:gd name="T10" fmla="*/ 15 w 65"/>
                  <a:gd name="T11" fmla="*/ 22 h 262"/>
                  <a:gd name="T12" fmla="*/ 16 w 65"/>
                  <a:gd name="T13" fmla="*/ 29 h 262"/>
                  <a:gd name="T14" fmla="*/ 16 w 65"/>
                  <a:gd name="T15" fmla="*/ 31 h 262"/>
                  <a:gd name="T16" fmla="*/ 5 w 65"/>
                  <a:gd name="T17" fmla="*/ 38 h 262"/>
                  <a:gd name="T18" fmla="*/ 0 w 65"/>
                  <a:gd name="T19" fmla="*/ 92 h 262"/>
                  <a:gd name="T20" fmla="*/ 7 w 65"/>
                  <a:gd name="T21" fmla="*/ 101 h 262"/>
                  <a:gd name="T22" fmla="*/ 5 w 65"/>
                  <a:gd name="T23" fmla="*/ 131 h 262"/>
                  <a:gd name="T24" fmla="*/ 9 w 65"/>
                  <a:gd name="T25" fmla="*/ 134 h 262"/>
                  <a:gd name="T26" fmla="*/ 11 w 65"/>
                  <a:gd name="T27" fmla="*/ 180 h 262"/>
                  <a:gd name="T28" fmla="*/ 14 w 65"/>
                  <a:gd name="T29" fmla="*/ 226 h 262"/>
                  <a:gd name="T30" fmla="*/ 13 w 65"/>
                  <a:gd name="T31" fmla="*/ 228 h 262"/>
                  <a:gd name="T32" fmla="*/ 1 w 65"/>
                  <a:gd name="T33" fmla="*/ 237 h 262"/>
                  <a:gd name="T34" fmla="*/ 3 w 65"/>
                  <a:gd name="T35" fmla="*/ 239 h 262"/>
                  <a:gd name="T36" fmla="*/ 7 w 65"/>
                  <a:gd name="T37" fmla="*/ 241 h 262"/>
                  <a:gd name="T38" fmla="*/ 14 w 65"/>
                  <a:gd name="T39" fmla="*/ 239 h 262"/>
                  <a:gd name="T40" fmla="*/ 20 w 65"/>
                  <a:gd name="T41" fmla="*/ 236 h 262"/>
                  <a:gd name="T42" fmla="*/ 25 w 65"/>
                  <a:gd name="T43" fmla="*/ 234 h 262"/>
                  <a:gd name="T44" fmla="*/ 25 w 65"/>
                  <a:gd name="T45" fmla="*/ 242 h 262"/>
                  <a:gd name="T46" fmla="*/ 27 w 65"/>
                  <a:gd name="T47" fmla="*/ 242 h 262"/>
                  <a:gd name="T48" fmla="*/ 24 w 65"/>
                  <a:gd name="T49" fmla="*/ 249 h 262"/>
                  <a:gd name="T50" fmla="*/ 25 w 65"/>
                  <a:gd name="T51" fmla="*/ 260 h 262"/>
                  <a:gd name="T52" fmla="*/ 30 w 65"/>
                  <a:gd name="T53" fmla="*/ 261 h 262"/>
                  <a:gd name="T54" fmla="*/ 37 w 65"/>
                  <a:gd name="T55" fmla="*/ 252 h 262"/>
                  <a:gd name="T56" fmla="*/ 37 w 65"/>
                  <a:gd name="T57" fmla="*/ 246 h 262"/>
                  <a:gd name="T58" fmla="*/ 39 w 65"/>
                  <a:gd name="T59" fmla="*/ 244 h 262"/>
                  <a:gd name="T60" fmla="*/ 41 w 65"/>
                  <a:gd name="T61" fmla="*/ 185 h 262"/>
                  <a:gd name="T62" fmla="*/ 39 w 65"/>
                  <a:gd name="T63" fmla="*/ 179 h 262"/>
                  <a:gd name="T64" fmla="*/ 46 w 65"/>
                  <a:gd name="T65" fmla="*/ 139 h 262"/>
                  <a:gd name="T66" fmla="*/ 50 w 65"/>
                  <a:gd name="T67" fmla="*/ 138 h 262"/>
                  <a:gd name="T68" fmla="*/ 52 w 65"/>
                  <a:gd name="T69" fmla="*/ 97 h 262"/>
                  <a:gd name="T70" fmla="*/ 64 w 65"/>
                  <a:gd name="T71" fmla="*/ 92 h 262"/>
                  <a:gd name="T72" fmla="*/ 59 w 65"/>
                  <a:gd name="T73" fmla="*/ 46 h 262"/>
                  <a:gd name="T74" fmla="*/ 41 w 65"/>
                  <a:gd name="T75" fmla="*/ 34 h 262"/>
                  <a:gd name="T76" fmla="*/ 36 w 65"/>
                  <a:gd name="T77" fmla="*/ 30 h 262"/>
                  <a:gd name="T78" fmla="*/ 36 w 65"/>
                  <a:gd name="T79" fmla="*/ 26 h 262"/>
                  <a:gd name="T80" fmla="*/ 38 w 65"/>
                  <a:gd name="T81" fmla="*/ 23 h 262"/>
                  <a:gd name="T82" fmla="*/ 39 w 65"/>
                  <a:gd name="T83" fmla="*/ 21 h 262"/>
                  <a:gd name="T84" fmla="*/ 42 w 65"/>
                  <a:gd name="T85" fmla="*/ 18 h 262"/>
                  <a:gd name="T86" fmla="*/ 43 w 65"/>
                  <a:gd name="T87" fmla="*/ 14 h 262"/>
                  <a:gd name="T88" fmla="*/ 43 w 65"/>
                  <a:gd name="T89" fmla="*/ 11 h 262"/>
                  <a:gd name="T90" fmla="*/ 42 w 65"/>
                  <a:gd name="T91" fmla="*/ 8 h 262"/>
                  <a:gd name="T92" fmla="*/ 39 w 65"/>
                  <a:gd name="T93" fmla="*/ 4 h 262"/>
                  <a:gd name="T94" fmla="*/ 36 w 65"/>
                  <a:gd name="T95" fmla="*/ 2 h 262"/>
                  <a:gd name="T96" fmla="*/ 32 w 65"/>
                  <a:gd name="T97" fmla="*/ 1 h 262"/>
                  <a:gd name="T98" fmla="*/ 28 w 65"/>
                  <a:gd name="T99" fmla="*/ 0 h 262"/>
                  <a:gd name="T100" fmla="*/ 24 w 65"/>
                  <a:gd name="T101" fmla="*/ 1 h 262"/>
                  <a:gd name="T102" fmla="*/ 20 w 65"/>
                  <a:gd name="T103" fmla="*/ 2 h 262"/>
                  <a:gd name="T104" fmla="*/ 15 w 65"/>
                  <a:gd name="T105" fmla="*/ 5 h 26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
                  <a:gd name="T160" fmla="*/ 0 h 262"/>
                  <a:gd name="T161" fmla="*/ 65 w 65"/>
                  <a:gd name="T162" fmla="*/ 262 h 26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 h="262">
                    <a:moveTo>
                      <a:pt x="15" y="5"/>
                    </a:moveTo>
                    <a:lnTo>
                      <a:pt x="15" y="12"/>
                    </a:lnTo>
                    <a:lnTo>
                      <a:pt x="16" y="13"/>
                    </a:lnTo>
                    <a:lnTo>
                      <a:pt x="14" y="19"/>
                    </a:lnTo>
                    <a:lnTo>
                      <a:pt x="15" y="20"/>
                    </a:lnTo>
                    <a:lnTo>
                      <a:pt x="15" y="22"/>
                    </a:lnTo>
                    <a:lnTo>
                      <a:pt x="16" y="29"/>
                    </a:lnTo>
                    <a:lnTo>
                      <a:pt x="16" y="31"/>
                    </a:lnTo>
                    <a:lnTo>
                      <a:pt x="5" y="38"/>
                    </a:lnTo>
                    <a:lnTo>
                      <a:pt x="0" y="92"/>
                    </a:lnTo>
                    <a:lnTo>
                      <a:pt x="7" y="101"/>
                    </a:lnTo>
                    <a:lnTo>
                      <a:pt x="5" y="131"/>
                    </a:lnTo>
                    <a:lnTo>
                      <a:pt x="9" y="134"/>
                    </a:lnTo>
                    <a:lnTo>
                      <a:pt x="11" y="180"/>
                    </a:lnTo>
                    <a:lnTo>
                      <a:pt x="14" y="226"/>
                    </a:lnTo>
                    <a:lnTo>
                      <a:pt x="13" y="228"/>
                    </a:lnTo>
                    <a:lnTo>
                      <a:pt x="1" y="237"/>
                    </a:lnTo>
                    <a:lnTo>
                      <a:pt x="3" y="239"/>
                    </a:lnTo>
                    <a:lnTo>
                      <a:pt x="7" y="241"/>
                    </a:lnTo>
                    <a:lnTo>
                      <a:pt x="14" y="239"/>
                    </a:lnTo>
                    <a:lnTo>
                      <a:pt x="20" y="236"/>
                    </a:lnTo>
                    <a:lnTo>
                      <a:pt x="25" y="234"/>
                    </a:lnTo>
                    <a:lnTo>
                      <a:pt x="25" y="242"/>
                    </a:lnTo>
                    <a:lnTo>
                      <a:pt x="27" y="242"/>
                    </a:lnTo>
                    <a:lnTo>
                      <a:pt x="24" y="249"/>
                    </a:lnTo>
                    <a:lnTo>
                      <a:pt x="25" y="260"/>
                    </a:lnTo>
                    <a:lnTo>
                      <a:pt x="30" y="261"/>
                    </a:lnTo>
                    <a:lnTo>
                      <a:pt x="37" y="252"/>
                    </a:lnTo>
                    <a:lnTo>
                      <a:pt x="37" y="246"/>
                    </a:lnTo>
                    <a:lnTo>
                      <a:pt x="39" y="244"/>
                    </a:lnTo>
                    <a:lnTo>
                      <a:pt x="41" y="185"/>
                    </a:lnTo>
                    <a:lnTo>
                      <a:pt x="39" y="179"/>
                    </a:lnTo>
                    <a:lnTo>
                      <a:pt x="46" y="139"/>
                    </a:lnTo>
                    <a:lnTo>
                      <a:pt x="50" y="138"/>
                    </a:lnTo>
                    <a:lnTo>
                      <a:pt x="52" y="97"/>
                    </a:lnTo>
                    <a:lnTo>
                      <a:pt x="64" y="92"/>
                    </a:lnTo>
                    <a:lnTo>
                      <a:pt x="59" y="46"/>
                    </a:lnTo>
                    <a:lnTo>
                      <a:pt x="41" y="34"/>
                    </a:lnTo>
                    <a:lnTo>
                      <a:pt x="36" y="30"/>
                    </a:lnTo>
                    <a:lnTo>
                      <a:pt x="36" y="26"/>
                    </a:lnTo>
                    <a:lnTo>
                      <a:pt x="38" y="23"/>
                    </a:lnTo>
                    <a:lnTo>
                      <a:pt x="39" y="21"/>
                    </a:lnTo>
                    <a:lnTo>
                      <a:pt x="42" y="18"/>
                    </a:lnTo>
                    <a:lnTo>
                      <a:pt x="43" y="14"/>
                    </a:lnTo>
                    <a:lnTo>
                      <a:pt x="43" y="11"/>
                    </a:lnTo>
                    <a:lnTo>
                      <a:pt x="42" y="8"/>
                    </a:lnTo>
                    <a:lnTo>
                      <a:pt x="39" y="4"/>
                    </a:lnTo>
                    <a:lnTo>
                      <a:pt x="36" y="2"/>
                    </a:lnTo>
                    <a:lnTo>
                      <a:pt x="32" y="1"/>
                    </a:lnTo>
                    <a:lnTo>
                      <a:pt x="28" y="0"/>
                    </a:lnTo>
                    <a:lnTo>
                      <a:pt x="24" y="1"/>
                    </a:lnTo>
                    <a:lnTo>
                      <a:pt x="20" y="2"/>
                    </a:lnTo>
                    <a:lnTo>
                      <a:pt x="15" y="5"/>
                    </a:lnTo>
                  </a:path>
                </a:pathLst>
              </a:custGeom>
              <a:solidFill>
                <a:srgbClr val="3365FB"/>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59" name="Freeform 70"/>
              <p:cNvSpPr>
                <a:spLocks/>
              </p:cNvSpPr>
              <p:nvPr/>
            </p:nvSpPr>
            <p:spPr bwMode="auto">
              <a:xfrm>
                <a:off x="5483" y="512"/>
                <a:ext cx="69" cy="203"/>
              </a:xfrm>
              <a:custGeom>
                <a:avLst/>
                <a:gdLst>
                  <a:gd name="T0" fmla="*/ 43 w 69"/>
                  <a:gd name="T1" fmla="*/ 0 h 203"/>
                  <a:gd name="T2" fmla="*/ 28 w 69"/>
                  <a:gd name="T3" fmla="*/ 7 h 203"/>
                  <a:gd name="T4" fmla="*/ 27 w 69"/>
                  <a:gd name="T5" fmla="*/ 20 h 203"/>
                  <a:gd name="T6" fmla="*/ 20 w 69"/>
                  <a:gd name="T7" fmla="*/ 27 h 203"/>
                  <a:gd name="T8" fmla="*/ 5 w 69"/>
                  <a:gd name="T9" fmla="*/ 34 h 203"/>
                  <a:gd name="T10" fmla="*/ 2 w 69"/>
                  <a:gd name="T11" fmla="*/ 73 h 203"/>
                  <a:gd name="T12" fmla="*/ 13 w 69"/>
                  <a:gd name="T13" fmla="*/ 106 h 203"/>
                  <a:gd name="T14" fmla="*/ 23 w 69"/>
                  <a:gd name="T15" fmla="*/ 132 h 203"/>
                  <a:gd name="T16" fmla="*/ 21 w 69"/>
                  <a:gd name="T17" fmla="*/ 192 h 203"/>
                  <a:gd name="T18" fmla="*/ 23 w 69"/>
                  <a:gd name="T19" fmla="*/ 195 h 203"/>
                  <a:gd name="T20" fmla="*/ 34 w 69"/>
                  <a:gd name="T21" fmla="*/ 201 h 203"/>
                  <a:gd name="T22" fmla="*/ 40 w 69"/>
                  <a:gd name="T23" fmla="*/ 202 h 203"/>
                  <a:gd name="T24" fmla="*/ 44 w 69"/>
                  <a:gd name="T25" fmla="*/ 200 h 203"/>
                  <a:gd name="T26" fmla="*/ 42 w 69"/>
                  <a:gd name="T27" fmla="*/ 197 h 203"/>
                  <a:gd name="T28" fmla="*/ 36 w 69"/>
                  <a:gd name="T29" fmla="*/ 192 h 203"/>
                  <a:gd name="T30" fmla="*/ 38 w 69"/>
                  <a:gd name="T31" fmla="*/ 190 h 203"/>
                  <a:gd name="T32" fmla="*/ 52 w 69"/>
                  <a:gd name="T33" fmla="*/ 194 h 203"/>
                  <a:gd name="T34" fmla="*/ 53 w 69"/>
                  <a:gd name="T35" fmla="*/ 192 h 203"/>
                  <a:gd name="T36" fmla="*/ 52 w 69"/>
                  <a:gd name="T37" fmla="*/ 189 h 203"/>
                  <a:gd name="T38" fmla="*/ 48 w 69"/>
                  <a:gd name="T39" fmla="*/ 185 h 203"/>
                  <a:gd name="T40" fmla="*/ 53 w 69"/>
                  <a:gd name="T41" fmla="*/ 166 h 203"/>
                  <a:gd name="T42" fmla="*/ 58 w 69"/>
                  <a:gd name="T43" fmla="*/ 111 h 203"/>
                  <a:gd name="T44" fmla="*/ 60 w 69"/>
                  <a:gd name="T45" fmla="*/ 100 h 203"/>
                  <a:gd name="T46" fmla="*/ 55 w 69"/>
                  <a:gd name="T47" fmla="*/ 78 h 203"/>
                  <a:gd name="T48" fmla="*/ 59 w 69"/>
                  <a:gd name="T49" fmla="*/ 78 h 203"/>
                  <a:gd name="T50" fmla="*/ 61 w 69"/>
                  <a:gd name="T51" fmla="*/ 77 h 203"/>
                  <a:gd name="T52" fmla="*/ 64 w 69"/>
                  <a:gd name="T53" fmla="*/ 75 h 203"/>
                  <a:gd name="T54" fmla="*/ 66 w 69"/>
                  <a:gd name="T55" fmla="*/ 74 h 203"/>
                  <a:gd name="T56" fmla="*/ 68 w 69"/>
                  <a:gd name="T57" fmla="*/ 71 h 203"/>
                  <a:gd name="T58" fmla="*/ 66 w 69"/>
                  <a:gd name="T59" fmla="*/ 60 h 203"/>
                  <a:gd name="T60" fmla="*/ 50 w 69"/>
                  <a:gd name="T61" fmla="*/ 34 h 203"/>
                  <a:gd name="T62" fmla="*/ 44 w 69"/>
                  <a:gd name="T63" fmla="*/ 27 h 203"/>
                  <a:gd name="T64" fmla="*/ 51 w 69"/>
                  <a:gd name="T65" fmla="*/ 23 h 203"/>
                  <a:gd name="T66" fmla="*/ 51 w 69"/>
                  <a:gd name="T67" fmla="*/ 21 h 203"/>
                  <a:gd name="T68" fmla="*/ 54 w 69"/>
                  <a:gd name="T69" fmla="*/ 19 h 203"/>
                  <a:gd name="T70" fmla="*/ 53 w 69"/>
                  <a:gd name="T71" fmla="*/ 14 h 203"/>
                  <a:gd name="T72" fmla="*/ 54 w 69"/>
                  <a:gd name="T73" fmla="*/ 7 h 2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9"/>
                  <a:gd name="T112" fmla="*/ 0 h 203"/>
                  <a:gd name="T113" fmla="*/ 69 w 69"/>
                  <a:gd name="T114" fmla="*/ 203 h 2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9" h="203">
                    <a:moveTo>
                      <a:pt x="51" y="3"/>
                    </a:moveTo>
                    <a:lnTo>
                      <a:pt x="43" y="0"/>
                    </a:lnTo>
                    <a:lnTo>
                      <a:pt x="34" y="2"/>
                    </a:lnTo>
                    <a:lnTo>
                      <a:pt x="28" y="7"/>
                    </a:lnTo>
                    <a:lnTo>
                      <a:pt x="26" y="13"/>
                    </a:lnTo>
                    <a:lnTo>
                      <a:pt x="27" y="20"/>
                    </a:lnTo>
                    <a:lnTo>
                      <a:pt x="24" y="25"/>
                    </a:lnTo>
                    <a:lnTo>
                      <a:pt x="20" y="27"/>
                    </a:lnTo>
                    <a:lnTo>
                      <a:pt x="8" y="31"/>
                    </a:lnTo>
                    <a:lnTo>
                      <a:pt x="5" y="34"/>
                    </a:lnTo>
                    <a:lnTo>
                      <a:pt x="0" y="66"/>
                    </a:lnTo>
                    <a:lnTo>
                      <a:pt x="2" y="73"/>
                    </a:lnTo>
                    <a:lnTo>
                      <a:pt x="14" y="75"/>
                    </a:lnTo>
                    <a:lnTo>
                      <a:pt x="13" y="106"/>
                    </a:lnTo>
                    <a:lnTo>
                      <a:pt x="21" y="109"/>
                    </a:lnTo>
                    <a:lnTo>
                      <a:pt x="23" y="132"/>
                    </a:lnTo>
                    <a:lnTo>
                      <a:pt x="22" y="171"/>
                    </a:lnTo>
                    <a:lnTo>
                      <a:pt x="21" y="192"/>
                    </a:lnTo>
                    <a:lnTo>
                      <a:pt x="23" y="193"/>
                    </a:lnTo>
                    <a:lnTo>
                      <a:pt x="23" y="195"/>
                    </a:lnTo>
                    <a:lnTo>
                      <a:pt x="30" y="198"/>
                    </a:lnTo>
                    <a:lnTo>
                      <a:pt x="34" y="201"/>
                    </a:lnTo>
                    <a:lnTo>
                      <a:pt x="36" y="202"/>
                    </a:lnTo>
                    <a:lnTo>
                      <a:pt x="40" y="202"/>
                    </a:lnTo>
                    <a:lnTo>
                      <a:pt x="43" y="201"/>
                    </a:lnTo>
                    <a:lnTo>
                      <a:pt x="44" y="200"/>
                    </a:lnTo>
                    <a:lnTo>
                      <a:pt x="43" y="199"/>
                    </a:lnTo>
                    <a:lnTo>
                      <a:pt x="42" y="197"/>
                    </a:lnTo>
                    <a:lnTo>
                      <a:pt x="39" y="194"/>
                    </a:lnTo>
                    <a:lnTo>
                      <a:pt x="36" y="192"/>
                    </a:lnTo>
                    <a:lnTo>
                      <a:pt x="38" y="193"/>
                    </a:lnTo>
                    <a:lnTo>
                      <a:pt x="38" y="190"/>
                    </a:lnTo>
                    <a:lnTo>
                      <a:pt x="48" y="194"/>
                    </a:lnTo>
                    <a:lnTo>
                      <a:pt x="52" y="194"/>
                    </a:lnTo>
                    <a:lnTo>
                      <a:pt x="53" y="193"/>
                    </a:lnTo>
                    <a:lnTo>
                      <a:pt x="53" y="192"/>
                    </a:lnTo>
                    <a:lnTo>
                      <a:pt x="53" y="191"/>
                    </a:lnTo>
                    <a:lnTo>
                      <a:pt x="52" y="189"/>
                    </a:lnTo>
                    <a:lnTo>
                      <a:pt x="50" y="187"/>
                    </a:lnTo>
                    <a:lnTo>
                      <a:pt x="48" y="185"/>
                    </a:lnTo>
                    <a:lnTo>
                      <a:pt x="50" y="185"/>
                    </a:lnTo>
                    <a:lnTo>
                      <a:pt x="53" y="166"/>
                    </a:lnTo>
                    <a:lnTo>
                      <a:pt x="53" y="135"/>
                    </a:lnTo>
                    <a:lnTo>
                      <a:pt x="58" y="111"/>
                    </a:lnTo>
                    <a:lnTo>
                      <a:pt x="58" y="104"/>
                    </a:lnTo>
                    <a:lnTo>
                      <a:pt x="60" y="100"/>
                    </a:lnTo>
                    <a:lnTo>
                      <a:pt x="57" y="85"/>
                    </a:lnTo>
                    <a:lnTo>
                      <a:pt x="55" y="78"/>
                    </a:lnTo>
                    <a:lnTo>
                      <a:pt x="58" y="79"/>
                    </a:lnTo>
                    <a:lnTo>
                      <a:pt x="59" y="78"/>
                    </a:lnTo>
                    <a:lnTo>
                      <a:pt x="60" y="78"/>
                    </a:lnTo>
                    <a:lnTo>
                      <a:pt x="61" y="77"/>
                    </a:lnTo>
                    <a:lnTo>
                      <a:pt x="63" y="77"/>
                    </a:lnTo>
                    <a:lnTo>
                      <a:pt x="64" y="75"/>
                    </a:lnTo>
                    <a:lnTo>
                      <a:pt x="65" y="75"/>
                    </a:lnTo>
                    <a:lnTo>
                      <a:pt x="66" y="74"/>
                    </a:lnTo>
                    <a:lnTo>
                      <a:pt x="67" y="73"/>
                    </a:lnTo>
                    <a:lnTo>
                      <a:pt x="68" y="71"/>
                    </a:lnTo>
                    <a:lnTo>
                      <a:pt x="65" y="64"/>
                    </a:lnTo>
                    <a:lnTo>
                      <a:pt x="66" y="60"/>
                    </a:lnTo>
                    <a:lnTo>
                      <a:pt x="60" y="64"/>
                    </a:lnTo>
                    <a:lnTo>
                      <a:pt x="50" y="34"/>
                    </a:lnTo>
                    <a:lnTo>
                      <a:pt x="42" y="29"/>
                    </a:lnTo>
                    <a:lnTo>
                      <a:pt x="44" y="27"/>
                    </a:lnTo>
                    <a:lnTo>
                      <a:pt x="50" y="27"/>
                    </a:lnTo>
                    <a:lnTo>
                      <a:pt x="51" y="23"/>
                    </a:lnTo>
                    <a:lnTo>
                      <a:pt x="49" y="22"/>
                    </a:lnTo>
                    <a:lnTo>
                      <a:pt x="51" y="21"/>
                    </a:lnTo>
                    <a:lnTo>
                      <a:pt x="51" y="20"/>
                    </a:lnTo>
                    <a:lnTo>
                      <a:pt x="54" y="19"/>
                    </a:lnTo>
                    <a:lnTo>
                      <a:pt x="52" y="14"/>
                    </a:lnTo>
                    <a:lnTo>
                      <a:pt x="53" y="14"/>
                    </a:lnTo>
                    <a:lnTo>
                      <a:pt x="53" y="7"/>
                    </a:lnTo>
                    <a:lnTo>
                      <a:pt x="54" y="7"/>
                    </a:lnTo>
                    <a:lnTo>
                      <a:pt x="51" y="3"/>
                    </a:lnTo>
                  </a:path>
                </a:pathLst>
              </a:custGeom>
              <a:solidFill>
                <a:srgbClr val="3365FB"/>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60" name="Freeform 71"/>
              <p:cNvSpPr>
                <a:spLocks/>
              </p:cNvSpPr>
              <p:nvPr/>
            </p:nvSpPr>
            <p:spPr bwMode="auto">
              <a:xfrm>
                <a:off x="4740" y="549"/>
                <a:ext cx="61" cy="272"/>
              </a:xfrm>
              <a:custGeom>
                <a:avLst/>
                <a:gdLst>
                  <a:gd name="T0" fmla="*/ 39 w 61"/>
                  <a:gd name="T1" fmla="*/ 4 h 272"/>
                  <a:gd name="T2" fmla="*/ 25 w 61"/>
                  <a:gd name="T3" fmla="*/ 0 h 272"/>
                  <a:gd name="T4" fmla="*/ 14 w 61"/>
                  <a:gd name="T5" fmla="*/ 0 h 272"/>
                  <a:gd name="T6" fmla="*/ 5 w 61"/>
                  <a:gd name="T7" fmla="*/ 2 h 272"/>
                  <a:gd name="T8" fmla="*/ 1 w 61"/>
                  <a:gd name="T9" fmla="*/ 12 h 272"/>
                  <a:gd name="T10" fmla="*/ 1 w 61"/>
                  <a:gd name="T11" fmla="*/ 20 h 272"/>
                  <a:gd name="T12" fmla="*/ 7 w 61"/>
                  <a:gd name="T13" fmla="*/ 29 h 272"/>
                  <a:gd name="T14" fmla="*/ 11 w 61"/>
                  <a:gd name="T15" fmla="*/ 29 h 272"/>
                  <a:gd name="T16" fmla="*/ 5 w 61"/>
                  <a:gd name="T17" fmla="*/ 40 h 272"/>
                  <a:gd name="T18" fmla="*/ 0 w 61"/>
                  <a:gd name="T19" fmla="*/ 58 h 272"/>
                  <a:gd name="T20" fmla="*/ 0 w 61"/>
                  <a:gd name="T21" fmla="*/ 74 h 272"/>
                  <a:gd name="T22" fmla="*/ 1 w 61"/>
                  <a:gd name="T23" fmla="*/ 94 h 272"/>
                  <a:gd name="T24" fmla="*/ 5 w 61"/>
                  <a:gd name="T25" fmla="*/ 113 h 272"/>
                  <a:gd name="T26" fmla="*/ 12 w 61"/>
                  <a:gd name="T27" fmla="*/ 114 h 272"/>
                  <a:gd name="T28" fmla="*/ 12 w 61"/>
                  <a:gd name="T29" fmla="*/ 120 h 272"/>
                  <a:gd name="T30" fmla="*/ 16 w 61"/>
                  <a:gd name="T31" fmla="*/ 122 h 272"/>
                  <a:gd name="T32" fmla="*/ 16 w 61"/>
                  <a:gd name="T33" fmla="*/ 142 h 272"/>
                  <a:gd name="T34" fmla="*/ 20 w 61"/>
                  <a:gd name="T35" fmla="*/ 145 h 272"/>
                  <a:gd name="T36" fmla="*/ 20 w 61"/>
                  <a:gd name="T37" fmla="*/ 182 h 272"/>
                  <a:gd name="T38" fmla="*/ 20 w 61"/>
                  <a:gd name="T39" fmla="*/ 205 h 272"/>
                  <a:gd name="T40" fmla="*/ 14 w 61"/>
                  <a:gd name="T41" fmla="*/ 231 h 272"/>
                  <a:gd name="T42" fmla="*/ 12 w 61"/>
                  <a:gd name="T43" fmla="*/ 264 h 272"/>
                  <a:gd name="T44" fmla="*/ 18 w 61"/>
                  <a:gd name="T45" fmla="*/ 266 h 272"/>
                  <a:gd name="T46" fmla="*/ 18 w 61"/>
                  <a:gd name="T47" fmla="*/ 270 h 272"/>
                  <a:gd name="T48" fmla="*/ 28 w 61"/>
                  <a:gd name="T49" fmla="*/ 270 h 272"/>
                  <a:gd name="T50" fmla="*/ 30 w 61"/>
                  <a:gd name="T51" fmla="*/ 269 h 272"/>
                  <a:gd name="T52" fmla="*/ 34 w 61"/>
                  <a:gd name="T53" fmla="*/ 269 h 272"/>
                  <a:gd name="T54" fmla="*/ 34 w 61"/>
                  <a:gd name="T55" fmla="*/ 271 h 272"/>
                  <a:gd name="T56" fmla="*/ 41 w 61"/>
                  <a:gd name="T57" fmla="*/ 270 h 272"/>
                  <a:gd name="T58" fmla="*/ 57 w 61"/>
                  <a:gd name="T59" fmla="*/ 269 h 272"/>
                  <a:gd name="T60" fmla="*/ 57 w 61"/>
                  <a:gd name="T61" fmla="*/ 267 h 272"/>
                  <a:gd name="T62" fmla="*/ 43 w 61"/>
                  <a:gd name="T63" fmla="*/ 262 h 272"/>
                  <a:gd name="T64" fmla="*/ 43 w 61"/>
                  <a:gd name="T65" fmla="*/ 257 h 272"/>
                  <a:gd name="T66" fmla="*/ 55 w 61"/>
                  <a:gd name="T67" fmla="*/ 254 h 272"/>
                  <a:gd name="T68" fmla="*/ 55 w 61"/>
                  <a:gd name="T69" fmla="*/ 251 h 272"/>
                  <a:gd name="T70" fmla="*/ 46 w 61"/>
                  <a:gd name="T71" fmla="*/ 246 h 272"/>
                  <a:gd name="T72" fmla="*/ 46 w 61"/>
                  <a:gd name="T73" fmla="*/ 209 h 272"/>
                  <a:gd name="T74" fmla="*/ 50 w 61"/>
                  <a:gd name="T75" fmla="*/ 175 h 272"/>
                  <a:gd name="T76" fmla="*/ 49 w 61"/>
                  <a:gd name="T77" fmla="*/ 141 h 272"/>
                  <a:gd name="T78" fmla="*/ 48 w 61"/>
                  <a:gd name="T79" fmla="*/ 122 h 272"/>
                  <a:gd name="T80" fmla="*/ 50 w 61"/>
                  <a:gd name="T81" fmla="*/ 116 h 272"/>
                  <a:gd name="T82" fmla="*/ 50 w 61"/>
                  <a:gd name="T83" fmla="*/ 90 h 272"/>
                  <a:gd name="T84" fmla="*/ 60 w 61"/>
                  <a:gd name="T85" fmla="*/ 84 h 272"/>
                  <a:gd name="T86" fmla="*/ 60 w 61"/>
                  <a:gd name="T87" fmla="*/ 80 h 272"/>
                  <a:gd name="T88" fmla="*/ 38 w 61"/>
                  <a:gd name="T89" fmla="*/ 44 h 272"/>
                  <a:gd name="T90" fmla="*/ 26 w 61"/>
                  <a:gd name="T91" fmla="*/ 39 h 272"/>
                  <a:gd name="T92" fmla="*/ 28 w 61"/>
                  <a:gd name="T93" fmla="*/ 37 h 272"/>
                  <a:gd name="T94" fmla="*/ 35 w 61"/>
                  <a:gd name="T95" fmla="*/ 35 h 272"/>
                  <a:gd name="T96" fmla="*/ 35 w 61"/>
                  <a:gd name="T97" fmla="*/ 33 h 272"/>
                  <a:gd name="T98" fmla="*/ 38 w 61"/>
                  <a:gd name="T99" fmla="*/ 32 h 272"/>
                  <a:gd name="T100" fmla="*/ 38 w 61"/>
                  <a:gd name="T101" fmla="*/ 29 h 272"/>
                  <a:gd name="T102" fmla="*/ 39 w 61"/>
                  <a:gd name="T103" fmla="*/ 28 h 272"/>
                  <a:gd name="T104" fmla="*/ 38 w 61"/>
                  <a:gd name="T105" fmla="*/ 27 h 272"/>
                  <a:gd name="T106" fmla="*/ 39 w 61"/>
                  <a:gd name="T107" fmla="*/ 26 h 272"/>
                  <a:gd name="T108" fmla="*/ 35 w 61"/>
                  <a:gd name="T109" fmla="*/ 20 h 272"/>
                  <a:gd name="T110" fmla="*/ 38 w 61"/>
                  <a:gd name="T111" fmla="*/ 16 h 272"/>
                  <a:gd name="T112" fmla="*/ 35 w 61"/>
                  <a:gd name="T113" fmla="*/ 13 h 272"/>
                  <a:gd name="T114" fmla="*/ 39 w 61"/>
                  <a:gd name="T115" fmla="*/ 10 h 272"/>
                  <a:gd name="T116" fmla="*/ 39 w 61"/>
                  <a:gd name="T117" fmla="*/ 4 h 2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
                  <a:gd name="T178" fmla="*/ 0 h 272"/>
                  <a:gd name="T179" fmla="*/ 61 w 61"/>
                  <a:gd name="T180" fmla="*/ 272 h 2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 h="272">
                    <a:moveTo>
                      <a:pt x="39" y="4"/>
                    </a:moveTo>
                    <a:lnTo>
                      <a:pt x="25" y="0"/>
                    </a:lnTo>
                    <a:lnTo>
                      <a:pt x="14" y="0"/>
                    </a:lnTo>
                    <a:lnTo>
                      <a:pt x="5" y="2"/>
                    </a:lnTo>
                    <a:lnTo>
                      <a:pt x="1" y="12"/>
                    </a:lnTo>
                    <a:lnTo>
                      <a:pt x="1" y="20"/>
                    </a:lnTo>
                    <a:lnTo>
                      <a:pt x="7" y="29"/>
                    </a:lnTo>
                    <a:lnTo>
                      <a:pt x="11" y="29"/>
                    </a:lnTo>
                    <a:lnTo>
                      <a:pt x="5" y="40"/>
                    </a:lnTo>
                    <a:lnTo>
                      <a:pt x="0" y="58"/>
                    </a:lnTo>
                    <a:lnTo>
                      <a:pt x="0" y="74"/>
                    </a:lnTo>
                    <a:lnTo>
                      <a:pt x="1" y="94"/>
                    </a:lnTo>
                    <a:lnTo>
                      <a:pt x="5" y="113"/>
                    </a:lnTo>
                    <a:lnTo>
                      <a:pt x="12" y="114"/>
                    </a:lnTo>
                    <a:lnTo>
                      <a:pt x="12" y="120"/>
                    </a:lnTo>
                    <a:lnTo>
                      <a:pt x="16" y="122"/>
                    </a:lnTo>
                    <a:lnTo>
                      <a:pt x="16" y="142"/>
                    </a:lnTo>
                    <a:lnTo>
                      <a:pt x="20" y="145"/>
                    </a:lnTo>
                    <a:lnTo>
                      <a:pt x="20" y="182"/>
                    </a:lnTo>
                    <a:lnTo>
                      <a:pt x="20" y="205"/>
                    </a:lnTo>
                    <a:lnTo>
                      <a:pt x="14" y="231"/>
                    </a:lnTo>
                    <a:lnTo>
                      <a:pt x="12" y="264"/>
                    </a:lnTo>
                    <a:lnTo>
                      <a:pt x="18" y="266"/>
                    </a:lnTo>
                    <a:lnTo>
                      <a:pt x="18" y="270"/>
                    </a:lnTo>
                    <a:lnTo>
                      <a:pt x="28" y="270"/>
                    </a:lnTo>
                    <a:lnTo>
                      <a:pt x="30" y="269"/>
                    </a:lnTo>
                    <a:lnTo>
                      <a:pt x="34" y="269"/>
                    </a:lnTo>
                    <a:lnTo>
                      <a:pt x="34" y="271"/>
                    </a:lnTo>
                    <a:lnTo>
                      <a:pt x="41" y="270"/>
                    </a:lnTo>
                    <a:lnTo>
                      <a:pt x="57" y="269"/>
                    </a:lnTo>
                    <a:lnTo>
                      <a:pt x="57" y="267"/>
                    </a:lnTo>
                    <a:lnTo>
                      <a:pt x="43" y="262"/>
                    </a:lnTo>
                    <a:lnTo>
                      <a:pt x="43" y="257"/>
                    </a:lnTo>
                    <a:lnTo>
                      <a:pt x="55" y="254"/>
                    </a:lnTo>
                    <a:lnTo>
                      <a:pt x="55" y="251"/>
                    </a:lnTo>
                    <a:lnTo>
                      <a:pt x="46" y="246"/>
                    </a:lnTo>
                    <a:lnTo>
                      <a:pt x="46" y="209"/>
                    </a:lnTo>
                    <a:lnTo>
                      <a:pt x="50" y="175"/>
                    </a:lnTo>
                    <a:lnTo>
                      <a:pt x="49" y="141"/>
                    </a:lnTo>
                    <a:lnTo>
                      <a:pt x="48" y="122"/>
                    </a:lnTo>
                    <a:lnTo>
                      <a:pt x="50" y="116"/>
                    </a:lnTo>
                    <a:lnTo>
                      <a:pt x="50" y="90"/>
                    </a:lnTo>
                    <a:lnTo>
                      <a:pt x="60" y="84"/>
                    </a:lnTo>
                    <a:lnTo>
                      <a:pt x="60" y="80"/>
                    </a:lnTo>
                    <a:lnTo>
                      <a:pt x="38" y="44"/>
                    </a:lnTo>
                    <a:lnTo>
                      <a:pt x="26" y="39"/>
                    </a:lnTo>
                    <a:lnTo>
                      <a:pt x="28" y="37"/>
                    </a:lnTo>
                    <a:lnTo>
                      <a:pt x="35" y="35"/>
                    </a:lnTo>
                    <a:lnTo>
                      <a:pt x="35" y="33"/>
                    </a:lnTo>
                    <a:lnTo>
                      <a:pt x="38" y="32"/>
                    </a:lnTo>
                    <a:lnTo>
                      <a:pt x="38" y="29"/>
                    </a:lnTo>
                    <a:lnTo>
                      <a:pt x="39" y="28"/>
                    </a:lnTo>
                    <a:lnTo>
                      <a:pt x="38" y="27"/>
                    </a:lnTo>
                    <a:lnTo>
                      <a:pt x="39" y="26"/>
                    </a:lnTo>
                    <a:lnTo>
                      <a:pt x="35" y="20"/>
                    </a:lnTo>
                    <a:lnTo>
                      <a:pt x="38" y="16"/>
                    </a:lnTo>
                    <a:lnTo>
                      <a:pt x="35" y="13"/>
                    </a:lnTo>
                    <a:lnTo>
                      <a:pt x="39" y="10"/>
                    </a:lnTo>
                    <a:lnTo>
                      <a:pt x="39" y="4"/>
                    </a:lnTo>
                  </a:path>
                </a:pathLst>
              </a:custGeom>
              <a:solidFill>
                <a:srgbClr val="A2C1FE"/>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61" name="Freeform 72"/>
              <p:cNvSpPr>
                <a:spLocks/>
              </p:cNvSpPr>
              <p:nvPr/>
            </p:nvSpPr>
            <p:spPr bwMode="auto">
              <a:xfrm>
                <a:off x="4796" y="584"/>
                <a:ext cx="89" cy="282"/>
              </a:xfrm>
              <a:custGeom>
                <a:avLst/>
                <a:gdLst>
                  <a:gd name="T0" fmla="*/ 34 w 89"/>
                  <a:gd name="T1" fmla="*/ 4 h 282"/>
                  <a:gd name="T2" fmla="*/ 30 w 89"/>
                  <a:gd name="T3" fmla="*/ 19 h 282"/>
                  <a:gd name="T4" fmla="*/ 33 w 89"/>
                  <a:gd name="T5" fmla="*/ 22 h 282"/>
                  <a:gd name="T6" fmla="*/ 35 w 89"/>
                  <a:gd name="T7" fmla="*/ 27 h 282"/>
                  <a:gd name="T8" fmla="*/ 40 w 89"/>
                  <a:gd name="T9" fmla="*/ 37 h 282"/>
                  <a:gd name="T10" fmla="*/ 35 w 89"/>
                  <a:gd name="T11" fmla="*/ 39 h 282"/>
                  <a:gd name="T12" fmla="*/ 16 w 89"/>
                  <a:gd name="T13" fmla="*/ 53 h 282"/>
                  <a:gd name="T14" fmla="*/ 3 w 89"/>
                  <a:gd name="T15" fmla="*/ 138 h 282"/>
                  <a:gd name="T16" fmla="*/ 0 w 89"/>
                  <a:gd name="T17" fmla="*/ 152 h 282"/>
                  <a:gd name="T18" fmla="*/ 6 w 89"/>
                  <a:gd name="T19" fmla="*/ 161 h 282"/>
                  <a:gd name="T20" fmla="*/ 10 w 89"/>
                  <a:gd name="T21" fmla="*/ 163 h 282"/>
                  <a:gd name="T22" fmla="*/ 10 w 89"/>
                  <a:gd name="T23" fmla="*/ 150 h 282"/>
                  <a:gd name="T24" fmla="*/ 10 w 89"/>
                  <a:gd name="T25" fmla="*/ 156 h 282"/>
                  <a:gd name="T26" fmla="*/ 14 w 89"/>
                  <a:gd name="T27" fmla="*/ 152 h 282"/>
                  <a:gd name="T28" fmla="*/ 17 w 89"/>
                  <a:gd name="T29" fmla="*/ 141 h 282"/>
                  <a:gd name="T30" fmla="*/ 29 w 89"/>
                  <a:gd name="T31" fmla="*/ 214 h 282"/>
                  <a:gd name="T32" fmla="*/ 34 w 89"/>
                  <a:gd name="T33" fmla="*/ 259 h 282"/>
                  <a:gd name="T34" fmla="*/ 31 w 89"/>
                  <a:gd name="T35" fmla="*/ 279 h 282"/>
                  <a:gd name="T36" fmla="*/ 45 w 89"/>
                  <a:gd name="T37" fmla="*/ 277 h 282"/>
                  <a:gd name="T38" fmla="*/ 41 w 89"/>
                  <a:gd name="T39" fmla="*/ 251 h 282"/>
                  <a:gd name="T40" fmla="*/ 47 w 89"/>
                  <a:gd name="T41" fmla="*/ 216 h 282"/>
                  <a:gd name="T42" fmla="*/ 48 w 89"/>
                  <a:gd name="T43" fmla="*/ 250 h 282"/>
                  <a:gd name="T44" fmla="*/ 51 w 89"/>
                  <a:gd name="T45" fmla="*/ 274 h 282"/>
                  <a:gd name="T46" fmla="*/ 63 w 89"/>
                  <a:gd name="T47" fmla="*/ 275 h 282"/>
                  <a:gd name="T48" fmla="*/ 67 w 89"/>
                  <a:gd name="T49" fmla="*/ 214 h 282"/>
                  <a:gd name="T50" fmla="*/ 72 w 89"/>
                  <a:gd name="T51" fmla="*/ 209 h 282"/>
                  <a:gd name="T52" fmla="*/ 85 w 89"/>
                  <a:gd name="T53" fmla="*/ 214 h 282"/>
                  <a:gd name="T54" fmla="*/ 78 w 89"/>
                  <a:gd name="T55" fmla="*/ 144 h 282"/>
                  <a:gd name="T56" fmla="*/ 80 w 89"/>
                  <a:gd name="T57" fmla="*/ 130 h 282"/>
                  <a:gd name="T58" fmla="*/ 78 w 89"/>
                  <a:gd name="T59" fmla="*/ 95 h 282"/>
                  <a:gd name="T60" fmla="*/ 58 w 89"/>
                  <a:gd name="T61" fmla="*/ 47 h 282"/>
                  <a:gd name="T62" fmla="*/ 58 w 89"/>
                  <a:gd name="T63" fmla="*/ 31 h 282"/>
                  <a:gd name="T64" fmla="*/ 63 w 89"/>
                  <a:gd name="T65" fmla="*/ 28 h 282"/>
                  <a:gd name="T66" fmla="*/ 67 w 89"/>
                  <a:gd name="T67" fmla="*/ 23 h 282"/>
                  <a:gd name="T68" fmla="*/ 64 w 89"/>
                  <a:gd name="T69" fmla="*/ 4 h 282"/>
                  <a:gd name="T70" fmla="*/ 53 w 89"/>
                  <a:gd name="T71" fmla="*/ 1 h 282"/>
                  <a:gd name="T72" fmla="*/ 44 w 89"/>
                  <a:gd name="T73" fmla="*/ 2 h 2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282"/>
                  <a:gd name="T113" fmla="*/ 89 w 89"/>
                  <a:gd name="T114" fmla="*/ 282 h 2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282">
                    <a:moveTo>
                      <a:pt x="44" y="2"/>
                    </a:moveTo>
                    <a:lnTo>
                      <a:pt x="34" y="4"/>
                    </a:lnTo>
                    <a:lnTo>
                      <a:pt x="30" y="14"/>
                    </a:lnTo>
                    <a:lnTo>
                      <a:pt x="30" y="19"/>
                    </a:lnTo>
                    <a:lnTo>
                      <a:pt x="34" y="19"/>
                    </a:lnTo>
                    <a:lnTo>
                      <a:pt x="33" y="22"/>
                    </a:lnTo>
                    <a:lnTo>
                      <a:pt x="34" y="23"/>
                    </a:lnTo>
                    <a:lnTo>
                      <a:pt x="35" y="27"/>
                    </a:lnTo>
                    <a:lnTo>
                      <a:pt x="37" y="28"/>
                    </a:lnTo>
                    <a:lnTo>
                      <a:pt x="40" y="37"/>
                    </a:lnTo>
                    <a:lnTo>
                      <a:pt x="40" y="39"/>
                    </a:lnTo>
                    <a:lnTo>
                      <a:pt x="35" y="39"/>
                    </a:lnTo>
                    <a:lnTo>
                      <a:pt x="29" y="49"/>
                    </a:lnTo>
                    <a:lnTo>
                      <a:pt x="16" y="53"/>
                    </a:lnTo>
                    <a:lnTo>
                      <a:pt x="10" y="62"/>
                    </a:lnTo>
                    <a:lnTo>
                      <a:pt x="3" y="138"/>
                    </a:lnTo>
                    <a:lnTo>
                      <a:pt x="6" y="139"/>
                    </a:lnTo>
                    <a:lnTo>
                      <a:pt x="0" y="152"/>
                    </a:lnTo>
                    <a:lnTo>
                      <a:pt x="3" y="161"/>
                    </a:lnTo>
                    <a:lnTo>
                      <a:pt x="6" y="161"/>
                    </a:lnTo>
                    <a:lnTo>
                      <a:pt x="7" y="163"/>
                    </a:lnTo>
                    <a:lnTo>
                      <a:pt x="10" y="163"/>
                    </a:lnTo>
                    <a:lnTo>
                      <a:pt x="8" y="155"/>
                    </a:lnTo>
                    <a:lnTo>
                      <a:pt x="10" y="150"/>
                    </a:lnTo>
                    <a:lnTo>
                      <a:pt x="11" y="154"/>
                    </a:lnTo>
                    <a:lnTo>
                      <a:pt x="10" y="156"/>
                    </a:lnTo>
                    <a:lnTo>
                      <a:pt x="11" y="159"/>
                    </a:lnTo>
                    <a:lnTo>
                      <a:pt x="14" y="152"/>
                    </a:lnTo>
                    <a:lnTo>
                      <a:pt x="12" y="140"/>
                    </a:lnTo>
                    <a:lnTo>
                      <a:pt x="17" y="141"/>
                    </a:lnTo>
                    <a:lnTo>
                      <a:pt x="14" y="211"/>
                    </a:lnTo>
                    <a:lnTo>
                      <a:pt x="29" y="214"/>
                    </a:lnTo>
                    <a:lnTo>
                      <a:pt x="35" y="255"/>
                    </a:lnTo>
                    <a:lnTo>
                      <a:pt x="34" y="259"/>
                    </a:lnTo>
                    <a:lnTo>
                      <a:pt x="31" y="277"/>
                    </a:lnTo>
                    <a:lnTo>
                      <a:pt x="31" y="279"/>
                    </a:lnTo>
                    <a:lnTo>
                      <a:pt x="41" y="281"/>
                    </a:lnTo>
                    <a:lnTo>
                      <a:pt x="45" y="277"/>
                    </a:lnTo>
                    <a:lnTo>
                      <a:pt x="43" y="262"/>
                    </a:lnTo>
                    <a:lnTo>
                      <a:pt x="41" y="251"/>
                    </a:lnTo>
                    <a:lnTo>
                      <a:pt x="46" y="216"/>
                    </a:lnTo>
                    <a:lnTo>
                      <a:pt x="47" y="216"/>
                    </a:lnTo>
                    <a:lnTo>
                      <a:pt x="51" y="229"/>
                    </a:lnTo>
                    <a:lnTo>
                      <a:pt x="48" y="250"/>
                    </a:lnTo>
                    <a:lnTo>
                      <a:pt x="45" y="252"/>
                    </a:lnTo>
                    <a:lnTo>
                      <a:pt x="51" y="274"/>
                    </a:lnTo>
                    <a:lnTo>
                      <a:pt x="61" y="277"/>
                    </a:lnTo>
                    <a:lnTo>
                      <a:pt x="63" y="275"/>
                    </a:lnTo>
                    <a:lnTo>
                      <a:pt x="55" y="252"/>
                    </a:lnTo>
                    <a:lnTo>
                      <a:pt x="67" y="214"/>
                    </a:lnTo>
                    <a:lnTo>
                      <a:pt x="72" y="212"/>
                    </a:lnTo>
                    <a:lnTo>
                      <a:pt x="72" y="209"/>
                    </a:lnTo>
                    <a:lnTo>
                      <a:pt x="82" y="210"/>
                    </a:lnTo>
                    <a:lnTo>
                      <a:pt x="85" y="214"/>
                    </a:lnTo>
                    <a:lnTo>
                      <a:pt x="88" y="212"/>
                    </a:lnTo>
                    <a:lnTo>
                      <a:pt x="78" y="144"/>
                    </a:lnTo>
                    <a:lnTo>
                      <a:pt x="80" y="144"/>
                    </a:lnTo>
                    <a:lnTo>
                      <a:pt x="80" y="130"/>
                    </a:lnTo>
                    <a:lnTo>
                      <a:pt x="81" y="128"/>
                    </a:lnTo>
                    <a:lnTo>
                      <a:pt x="78" y="95"/>
                    </a:lnTo>
                    <a:lnTo>
                      <a:pt x="75" y="55"/>
                    </a:lnTo>
                    <a:lnTo>
                      <a:pt x="58" y="47"/>
                    </a:lnTo>
                    <a:lnTo>
                      <a:pt x="54" y="39"/>
                    </a:lnTo>
                    <a:lnTo>
                      <a:pt x="58" y="31"/>
                    </a:lnTo>
                    <a:lnTo>
                      <a:pt x="61" y="32"/>
                    </a:lnTo>
                    <a:lnTo>
                      <a:pt x="63" y="28"/>
                    </a:lnTo>
                    <a:lnTo>
                      <a:pt x="63" y="24"/>
                    </a:lnTo>
                    <a:lnTo>
                      <a:pt x="67" y="23"/>
                    </a:lnTo>
                    <a:lnTo>
                      <a:pt x="68" y="12"/>
                    </a:lnTo>
                    <a:lnTo>
                      <a:pt x="64" y="4"/>
                    </a:lnTo>
                    <a:lnTo>
                      <a:pt x="59" y="1"/>
                    </a:lnTo>
                    <a:lnTo>
                      <a:pt x="53" y="1"/>
                    </a:lnTo>
                    <a:lnTo>
                      <a:pt x="49" y="0"/>
                    </a:lnTo>
                    <a:lnTo>
                      <a:pt x="44" y="2"/>
                    </a:lnTo>
                  </a:path>
                </a:pathLst>
              </a:custGeom>
              <a:solidFill>
                <a:srgbClr val="3365FB"/>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62" name="Freeform 73"/>
              <p:cNvSpPr>
                <a:spLocks/>
              </p:cNvSpPr>
              <p:nvPr/>
            </p:nvSpPr>
            <p:spPr bwMode="auto">
              <a:xfrm>
                <a:off x="5274" y="582"/>
                <a:ext cx="97" cy="287"/>
              </a:xfrm>
              <a:custGeom>
                <a:avLst/>
                <a:gdLst>
                  <a:gd name="T0" fmla="*/ 59 w 97"/>
                  <a:gd name="T1" fmla="*/ 4 h 287"/>
                  <a:gd name="T2" fmla="*/ 63 w 97"/>
                  <a:gd name="T3" fmla="*/ 20 h 287"/>
                  <a:gd name="T4" fmla="*/ 60 w 97"/>
                  <a:gd name="T5" fmla="*/ 22 h 287"/>
                  <a:gd name="T6" fmla="*/ 58 w 97"/>
                  <a:gd name="T7" fmla="*/ 28 h 287"/>
                  <a:gd name="T8" fmla="*/ 52 w 97"/>
                  <a:gd name="T9" fmla="*/ 37 h 287"/>
                  <a:gd name="T10" fmla="*/ 58 w 97"/>
                  <a:gd name="T11" fmla="*/ 39 h 287"/>
                  <a:gd name="T12" fmla="*/ 79 w 97"/>
                  <a:gd name="T13" fmla="*/ 54 h 287"/>
                  <a:gd name="T14" fmla="*/ 93 w 97"/>
                  <a:gd name="T15" fmla="*/ 141 h 287"/>
                  <a:gd name="T16" fmla="*/ 96 w 97"/>
                  <a:gd name="T17" fmla="*/ 155 h 287"/>
                  <a:gd name="T18" fmla="*/ 90 w 97"/>
                  <a:gd name="T19" fmla="*/ 164 h 287"/>
                  <a:gd name="T20" fmla="*/ 85 w 97"/>
                  <a:gd name="T21" fmla="*/ 166 h 287"/>
                  <a:gd name="T22" fmla="*/ 85 w 97"/>
                  <a:gd name="T23" fmla="*/ 153 h 287"/>
                  <a:gd name="T24" fmla="*/ 85 w 97"/>
                  <a:gd name="T25" fmla="*/ 159 h 287"/>
                  <a:gd name="T26" fmla="*/ 81 w 97"/>
                  <a:gd name="T27" fmla="*/ 154 h 287"/>
                  <a:gd name="T28" fmla="*/ 77 w 97"/>
                  <a:gd name="T29" fmla="*/ 143 h 287"/>
                  <a:gd name="T30" fmla="*/ 65 w 97"/>
                  <a:gd name="T31" fmla="*/ 219 h 287"/>
                  <a:gd name="T32" fmla="*/ 59 w 97"/>
                  <a:gd name="T33" fmla="*/ 264 h 287"/>
                  <a:gd name="T34" fmla="*/ 62 w 97"/>
                  <a:gd name="T35" fmla="*/ 284 h 287"/>
                  <a:gd name="T36" fmla="*/ 46 w 97"/>
                  <a:gd name="T37" fmla="*/ 282 h 287"/>
                  <a:gd name="T38" fmla="*/ 51 w 97"/>
                  <a:gd name="T39" fmla="*/ 256 h 287"/>
                  <a:gd name="T40" fmla="*/ 45 w 97"/>
                  <a:gd name="T41" fmla="*/ 220 h 287"/>
                  <a:gd name="T42" fmla="*/ 43 w 97"/>
                  <a:gd name="T43" fmla="*/ 254 h 287"/>
                  <a:gd name="T44" fmla="*/ 40 w 97"/>
                  <a:gd name="T45" fmla="*/ 279 h 287"/>
                  <a:gd name="T46" fmla="*/ 27 w 97"/>
                  <a:gd name="T47" fmla="*/ 280 h 287"/>
                  <a:gd name="T48" fmla="*/ 23 w 97"/>
                  <a:gd name="T49" fmla="*/ 219 h 287"/>
                  <a:gd name="T50" fmla="*/ 17 w 97"/>
                  <a:gd name="T51" fmla="*/ 212 h 287"/>
                  <a:gd name="T52" fmla="*/ 3 w 97"/>
                  <a:gd name="T53" fmla="*/ 219 h 287"/>
                  <a:gd name="T54" fmla="*/ 11 w 97"/>
                  <a:gd name="T55" fmla="*/ 146 h 287"/>
                  <a:gd name="T56" fmla="*/ 9 w 97"/>
                  <a:gd name="T57" fmla="*/ 132 h 287"/>
                  <a:gd name="T58" fmla="*/ 10 w 97"/>
                  <a:gd name="T59" fmla="*/ 96 h 287"/>
                  <a:gd name="T60" fmla="*/ 32 w 97"/>
                  <a:gd name="T61" fmla="*/ 48 h 287"/>
                  <a:gd name="T62" fmla="*/ 32 w 97"/>
                  <a:gd name="T63" fmla="*/ 32 h 287"/>
                  <a:gd name="T64" fmla="*/ 27 w 97"/>
                  <a:gd name="T65" fmla="*/ 28 h 287"/>
                  <a:gd name="T66" fmla="*/ 23 w 97"/>
                  <a:gd name="T67" fmla="*/ 24 h 287"/>
                  <a:gd name="T68" fmla="*/ 26 w 97"/>
                  <a:gd name="T69" fmla="*/ 4 h 287"/>
                  <a:gd name="T70" fmla="*/ 38 w 97"/>
                  <a:gd name="T71" fmla="*/ 1 h 287"/>
                  <a:gd name="T72" fmla="*/ 47 w 97"/>
                  <a:gd name="T73" fmla="*/ 2 h 2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
                  <a:gd name="T112" fmla="*/ 0 h 287"/>
                  <a:gd name="T113" fmla="*/ 97 w 97"/>
                  <a:gd name="T114" fmla="*/ 287 h 2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 h="287">
                    <a:moveTo>
                      <a:pt x="47" y="2"/>
                    </a:moveTo>
                    <a:lnTo>
                      <a:pt x="59" y="4"/>
                    </a:lnTo>
                    <a:lnTo>
                      <a:pt x="63" y="15"/>
                    </a:lnTo>
                    <a:lnTo>
                      <a:pt x="63" y="20"/>
                    </a:lnTo>
                    <a:lnTo>
                      <a:pt x="59" y="20"/>
                    </a:lnTo>
                    <a:lnTo>
                      <a:pt x="60" y="22"/>
                    </a:lnTo>
                    <a:lnTo>
                      <a:pt x="59" y="23"/>
                    </a:lnTo>
                    <a:lnTo>
                      <a:pt x="58" y="28"/>
                    </a:lnTo>
                    <a:lnTo>
                      <a:pt x="56" y="28"/>
                    </a:lnTo>
                    <a:lnTo>
                      <a:pt x="52" y="37"/>
                    </a:lnTo>
                    <a:lnTo>
                      <a:pt x="52" y="39"/>
                    </a:lnTo>
                    <a:lnTo>
                      <a:pt x="58" y="39"/>
                    </a:lnTo>
                    <a:lnTo>
                      <a:pt x="65" y="50"/>
                    </a:lnTo>
                    <a:lnTo>
                      <a:pt x="79" y="54"/>
                    </a:lnTo>
                    <a:lnTo>
                      <a:pt x="85" y="63"/>
                    </a:lnTo>
                    <a:lnTo>
                      <a:pt x="93" y="141"/>
                    </a:lnTo>
                    <a:lnTo>
                      <a:pt x="90" y="142"/>
                    </a:lnTo>
                    <a:lnTo>
                      <a:pt x="96" y="155"/>
                    </a:lnTo>
                    <a:lnTo>
                      <a:pt x="93" y="164"/>
                    </a:lnTo>
                    <a:lnTo>
                      <a:pt x="90" y="164"/>
                    </a:lnTo>
                    <a:lnTo>
                      <a:pt x="88" y="166"/>
                    </a:lnTo>
                    <a:lnTo>
                      <a:pt x="85" y="166"/>
                    </a:lnTo>
                    <a:lnTo>
                      <a:pt x="87" y="158"/>
                    </a:lnTo>
                    <a:lnTo>
                      <a:pt x="85" y="153"/>
                    </a:lnTo>
                    <a:lnTo>
                      <a:pt x="84" y="157"/>
                    </a:lnTo>
                    <a:lnTo>
                      <a:pt x="85" y="159"/>
                    </a:lnTo>
                    <a:lnTo>
                      <a:pt x="84" y="161"/>
                    </a:lnTo>
                    <a:lnTo>
                      <a:pt x="81" y="154"/>
                    </a:lnTo>
                    <a:lnTo>
                      <a:pt x="82" y="143"/>
                    </a:lnTo>
                    <a:lnTo>
                      <a:pt x="77" y="143"/>
                    </a:lnTo>
                    <a:lnTo>
                      <a:pt x="81" y="215"/>
                    </a:lnTo>
                    <a:lnTo>
                      <a:pt x="65" y="219"/>
                    </a:lnTo>
                    <a:lnTo>
                      <a:pt x="58" y="259"/>
                    </a:lnTo>
                    <a:lnTo>
                      <a:pt x="59" y="264"/>
                    </a:lnTo>
                    <a:lnTo>
                      <a:pt x="62" y="281"/>
                    </a:lnTo>
                    <a:lnTo>
                      <a:pt x="62" y="284"/>
                    </a:lnTo>
                    <a:lnTo>
                      <a:pt x="51" y="286"/>
                    </a:lnTo>
                    <a:lnTo>
                      <a:pt x="46" y="282"/>
                    </a:lnTo>
                    <a:lnTo>
                      <a:pt x="49" y="266"/>
                    </a:lnTo>
                    <a:lnTo>
                      <a:pt x="51" y="256"/>
                    </a:lnTo>
                    <a:lnTo>
                      <a:pt x="46" y="220"/>
                    </a:lnTo>
                    <a:lnTo>
                      <a:pt x="45" y="220"/>
                    </a:lnTo>
                    <a:lnTo>
                      <a:pt x="40" y="233"/>
                    </a:lnTo>
                    <a:lnTo>
                      <a:pt x="43" y="254"/>
                    </a:lnTo>
                    <a:lnTo>
                      <a:pt x="46" y="256"/>
                    </a:lnTo>
                    <a:lnTo>
                      <a:pt x="40" y="279"/>
                    </a:lnTo>
                    <a:lnTo>
                      <a:pt x="29" y="282"/>
                    </a:lnTo>
                    <a:lnTo>
                      <a:pt x="27" y="280"/>
                    </a:lnTo>
                    <a:lnTo>
                      <a:pt x="36" y="257"/>
                    </a:lnTo>
                    <a:lnTo>
                      <a:pt x="23" y="219"/>
                    </a:lnTo>
                    <a:lnTo>
                      <a:pt x="17" y="215"/>
                    </a:lnTo>
                    <a:lnTo>
                      <a:pt x="17" y="212"/>
                    </a:lnTo>
                    <a:lnTo>
                      <a:pt x="6" y="213"/>
                    </a:lnTo>
                    <a:lnTo>
                      <a:pt x="3" y="219"/>
                    </a:lnTo>
                    <a:lnTo>
                      <a:pt x="0" y="215"/>
                    </a:lnTo>
                    <a:lnTo>
                      <a:pt x="11" y="146"/>
                    </a:lnTo>
                    <a:lnTo>
                      <a:pt x="9" y="146"/>
                    </a:lnTo>
                    <a:lnTo>
                      <a:pt x="9" y="132"/>
                    </a:lnTo>
                    <a:lnTo>
                      <a:pt x="8" y="130"/>
                    </a:lnTo>
                    <a:lnTo>
                      <a:pt x="10" y="96"/>
                    </a:lnTo>
                    <a:lnTo>
                      <a:pt x="14" y="56"/>
                    </a:lnTo>
                    <a:lnTo>
                      <a:pt x="32" y="48"/>
                    </a:lnTo>
                    <a:lnTo>
                      <a:pt x="37" y="39"/>
                    </a:lnTo>
                    <a:lnTo>
                      <a:pt x="32" y="32"/>
                    </a:lnTo>
                    <a:lnTo>
                      <a:pt x="29" y="33"/>
                    </a:lnTo>
                    <a:lnTo>
                      <a:pt x="27" y="28"/>
                    </a:lnTo>
                    <a:lnTo>
                      <a:pt x="27" y="24"/>
                    </a:lnTo>
                    <a:lnTo>
                      <a:pt x="23" y="24"/>
                    </a:lnTo>
                    <a:lnTo>
                      <a:pt x="22" y="12"/>
                    </a:lnTo>
                    <a:lnTo>
                      <a:pt x="26" y="4"/>
                    </a:lnTo>
                    <a:lnTo>
                      <a:pt x="31" y="1"/>
                    </a:lnTo>
                    <a:lnTo>
                      <a:pt x="38" y="1"/>
                    </a:lnTo>
                    <a:lnTo>
                      <a:pt x="43" y="0"/>
                    </a:lnTo>
                    <a:lnTo>
                      <a:pt x="47" y="2"/>
                    </a:lnTo>
                  </a:path>
                </a:pathLst>
              </a:custGeom>
              <a:solidFill>
                <a:srgbClr val="3365FB"/>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63" name="Freeform 74"/>
              <p:cNvSpPr>
                <a:spLocks/>
              </p:cNvSpPr>
              <p:nvPr/>
            </p:nvSpPr>
            <p:spPr bwMode="auto">
              <a:xfrm>
                <a:off x="4947" y="537"/>
                <a:ext cx="49" cy="202"/>
              </a:xfrm>
              <a:custGeom>
                <a:avLst/>
                <a:gdLst>
                  <a:gd name="T0" fmla="*/ 11 w 49"/>
                  <a:gd name="T1" fmla="*/ 4 h 202"/>
                  <a:gd name="T2" fmla="*/ 11 w 49"/>
                  <a:gd name="T3" fmla="*/ 9 h 202"/>
                  <a:gd name="T4" fmla="*/ 12 w 49"/>
                  <a:gd name="T5" fmla="*/ 10 h 202"/>
                  <a:gd name="T6" fmla="*/ 10 w 49"/>
                  <a:gd name="T7" fmla="*/ 14 h 202"/>
                  <a:gd name="T8" fmla="*/ 11 w 49"/>
                  <a:gd name="T9" fmla="*/ 15 h 202"/>
                  <a:gd name="T10" fmla="*/ 11 w 49"/>
                  <a:gd name="T11" fmla="*/ 17 h 202"/>
                  <a:gd name="T12" fmla="*/ 12 w 49"/>
                  <a:gd name="T13" fmla="*/ 23 h 202"/>
                  <a:gd name="T14" fmla="*/ 12 w 49"/>
                  <a:gd name="T15" fmla="*/ 24 h 202"/>
                  <a:gd name="T16" fmla="*/ 4 w 49"/>
                  <a:gd name="T17" fmla="*/ 29 h 202"/>
                  <a:gd name="T18" fmla="*/ 0 w 49"/>
                  <a:gd name="T19" fmla="*/ 71 h 202"/>
                  <a:gd name="T20" fmla="*/ 5 w 49"/>
                  <a:gd name="T21" fmla="*/ 78 h 202"/>
                  <a:gd name="T22" fmla="*/ 3 w 49"/>
                  <a:gd name="T23" fmla="*/ 101 h 202"/>
                  <a:gd name="T24" fmla="*/ 6 w 49"/>
                  <a:gd name="T25" fmla="*/ 103 h 202"/>
                  <a:gd name="T26" fmla="*/ 8 w 49"/>
                  <a:gd name="T27" fmla="*/ 138 h 202"/>
                  <a:gd name="T28" fmla="*/ 11 w 49"/>
                  <a:gd name="T29" fmla="*/ 174 h 202"/>
                  <a:gd name="T30" fmla="*/ 9 w 49"/>
                  <a:gd name="T31" fmla="*/ 176 h 202"/>
                  <a:gd name="T32" fmla="*/ 1 w 49"/>
                  <a:gd name="T33" fmla="*/ 182 h 202"/>
                  <a:gd name="T34" fmla="*/ 2 w 49"/>
                  <a:gd name="T35" fmla="*/ 184 h 202"/>
                  <a:gd name="T36" fmla="*/ 5 w 49"/>
                  <a:gd name="T37" fmla="*/ 185 h 202"/>
                  <a:gd name="T38" fmla="*/ 10 w 49"/>
                  <a:gd name="T39" fmla="*/ 184 h 202"/>
                  <a:gd name="T40" fmla="*/ 15 w 49"/>
                  <a:gd name="T41" fmla="*/ 181 h 202"/>
                  <a:gd name="T42" fmla="*/ 19 w 49"/>
                  <a:gd name="T43" fmla="*/ 180 h 202"/>
                  <a:gd name="T44" fmla="*/ 19 w 49"/>
                  <a:gd name="T45" fmla="*/ 186 h 202"/>
                  <a:gd name="T46" fmla="*/ 21 w 49"/>
                  <a:gd name="T47" fmla="*/ 186 h 202"/>
                  <a:gd name="T48" fmla="*/ 18 w 49"/>
                  <a:gd name="T49" fmla="*/ 192 h 202"/>
                  <a:gd name="T50" fmla="*/ 19 w 49"/>
                  <a:gd name="T51" fmla="*/ 200 h 202"/>
                  <a:gd name="T52" fmla="*/ 22 w 49"/>
                  <a:gd name="T53" fmla="*/ 201 h 202"/>
                  <a:gd name="T54" fmla="*/ 27 w 49"/>
                  <a:gd name="T55" fmla="*/ 194 h 202"/>
                  <a:gd name="T56" fmla="*/ 27 w 49"/>
                  <a:gd name="T57" fmla="*/ 189 h 202"/>
                  <a:gd name="T58" fmla="*/ 29 w 49"/>
                  <a:gd name="T59" fmla="*/ 188 h 202"/>
                  <a:gd name="T60" fmla="*/ 31 w 49"/>
                  <a:gd name="T61" fmla="*/ 143 h 202"/>
                  <a:gd name="T62" fmla="*/ 29 w 49"/>
                  <a:gd name="T63" fmla="*/ 138 h 202"/>
                  <a:gd name="T64" fmla="*/ 35 w 49"/>
                  <a:gd name="T65" fmla="*/ 107 h 202"/>
                  <a:gd name="T66" fmla="*/ 38 w 49"/>
                  <a:gd name="T67" fmla="*/ 106 h 202"/>
                  <a:gd name="T68" fmla="*/ 39 w 49"/>
                  <a:gd name="T69" fmla="*/ 74 h 202"/>
                  <a:gd name="T70" fmla="*/ 48 w 49"/>
                  <a:gd name="T71" fmla="*/ 70 h 202"/>
                  <a:gd name="T72" fmla="*/ 44 w 49"/>
                  <a:gd name="T73" fmla="*/ 36 h 202"/>
                  <a:gd name="T74" fmla="*/ 30 w 49"/>
                  <a:gd name="T75" fmla="*/ 26 h 202"/>
                  <a:gd name="T76" fmla="*/ 27 w 49"/>
                  <a:gd name="T77" fmla="*/ 23 h 202"/>
                  <a:gd name="T78" fmla="*/ 27 w 49"/>
                  <a:gd name="T79" fmla="*/ 20 h 202"/>
                  <a:gd name="T80" fmla="*/ 28 w 49"/>
                  <a:gd name="T81" fmla="*/ 18 h 202"/>
                  <a:gd name="T82" fmla="*/ 30 w 49"/>
                  <a:gd name="T83" fmla="*/ 16 h 202"/>
                  <a:gd name="T84" fmla="*/ 31 w 49"/>
                  <a:gd name="T85" fmla="*/ 13 h 202"/>
                  <a:gd name="T86" fmla="*/ 32 w 49"/>
                  <a:gd name="T87" fmla="*/ 11 h 202"/>
                  <a:gd name="T88" fmla="*/ 32 w 49"/>
                  <a:gd name="T89" fmla="*/ 9 h 202"/>
                  <a:gd name="T90" fmla="*/ 31 w 49"/>
                  <a:gd name="T91" fmla="*/ 6 h 202"/>
                  <a:gd name="T92" fmla="*/ 30 w 49"/>
                  <a:gd name="T93" fmla="*/ 3 h 202"/>
                  <a:gd name="T94" fmla="*/ 27 w 49"/>
                  <a:gd name="T95" fmla="*/ 1 h 202"/>
                  <a:gd name="T96" fmla="*/ 24 w 49"/>
                  <a:gd name="T97" fmla="*/ 0 h 202"/>
                  <a:gd name="T98" fmla="*/ 21 w 49"/>
                  <a:gd name="T99" fmla="*/ 0 h 202"/>
                  <a:gd name="T100" fmla="*/ 18 w 49"/>
                  <a:gd name="T101" fmla="*/ 1 h 202"/>
                  <a:gd name="T102" fmla="*/ 15 w 49"/>
                  <a:gd name="T103" fmla="*/ 1 h 202"/>
                  <a:gd name="T104" fmla="*/ 11 w 49"/>
                  <a:gd name="T105" fmla="*/ 4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
                  <a:gd name="T160" fmla="*/ 0 h 202"/>
                  <a:gd name="T161" fmla="*/ 49 w 49"/>
                  <a:gd name="T162" fmla="*/ 202 h 2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 h="202">
                    <a:moveTo>
                      <a:pt x="11" y="4"/>
                    </a:moveTo>
                    <a:lnTo>
                      <a:pt x="11" y="9"/>
                    </a:lnTo>
                    <a:lnTo>
                      <a:pt x="12" y="10"/>
                    </a:lnTo>
                    <a:lnTo>
                      <a:pt x="10" y="14"/>
                    </a:lnTo>
                    <a:lnTo>
                      <a:pt x="11" y="15"/>
                    </a:lnTo>
                    <a:lnTo>
                      <a:pt x="11" y="17"/>
                    </a:lnTo>
                    <a:lnTo>
                      <a:pt x="12" y="23"/>
                    </a:lnTo>
                    <a:lnTo>
                      <a:pt x="12" y="24"/>
                    </a:lnTo>
                    <a:lnTo>
                      <a:pt x="4" y="29"/>
                    </a:lnTo>
                    <a:lnTo>
                      <a:pt x="0" y="71"/>
                    </a:lnTo>
                    <a:lnTo>
                      <a:pt x="5" y="78"/>
                    </a:lnTo>
                    <a:lnTo>
                      <a:pt x="3" y="101"/>
                    </a:lnTo>
                    <a:lnTo>
                      <a:pt x="6" y="103"/>
                    </a:lnTo>
                    <a:lnTo>
                      <a:pt x="8" y="138"/>
                    </a:lnTo>
                    <a:lnTo>
                      <a:pt x="11" y="174"/>
                    </a:lnTo>
                    <a:lnTo>
                      <a:pt x="9" y="176"/>
                    </a:lnTo>
                    <a:lnTo>
                      <a:pt x="1" y="182"/>
                    </a:lnTo>
                    <a:lnTo>
                      <a:pt x="2" y="184"/>
                    </a:lnTo>
                    <a:lnTo>
                      <a:pt x="5" y="185"/>
                    </a:lnTo>
                    <a:lnTo>
                      <a:pt x="10" y="184"/>
                    </a:lnTo>
                    <a:lnTo>
                      <a:pt x="15" y="181"/>
                    </a:lnTo>
                    <a:lnTo>
                      <a:pt x="19" y="180"/>
                    </a:lnTo>
                    <a:lnTo>
                      <a:pt x="19" y="186"/>
                    </a:lnTo>
                    <a:lnTo>
                      <a:pt x="21" y="186"/>
                    </a:lnTo>
                    <a:lnTo>
                      <a:pt x="18" y="192"/>
                    </a:lnTo>
                    <a:lnTo>
                      <a:pt x="19" y="200"/>
                    </a:lnTo>
                    <a:lnTo>
                      <a:pt x="22" y="201"/>
                    </a:lnTo>
                    <a:lnTo>
                      <a:pt x="27" y="194"/>
                    </a:lnTo>
                    <a:lnTo>
                      <a:pt x="27" y="189"/>
                    </a:lnTo>
                    <a:lnTo>
                      <a:pt x="29" y="188"/>
                    </a:lnTo>
                    <a:lnTo>
                      <a:pt x="31" y="143"/>
                    </a:lnTo>
                    <a:lnTo>
                      <a:pt x="29" y="138"/>
                    </a:lnTo>
                    <a:lnTo>
                      <a:pt x="35" y="107"/>
                    </a:lnTo>
                    <a:lnTo>
                      <a:pt x="38" y="106"/>
                    </a:lnTo>
                    <a:lnTo>
                      <a:pt x="39" y="74"/>
                    </a:lnTo>
                    <a:lnTo>
                      <a:pt x="48" y="70"/>
                    </a:lnTo>
                    <a:lnTo>
                      <a:pt x="44" y="36"/>
                    </a:lnTo>
                    <a:lnTo>
                      <a:pt x="30" y="26"/>
                    </a:lnTo>
                    <a:lnTo>
                      <a:pt x="27" y="23"/>
                    </a:lnTo>
                    <a:lnTo>
                      <a:pt x="27" y="20"/>
                    </a:lnTo>
                    <a:lnTo>
                      <a:pt x="28" y="18"/>
                    </a:lnTo>
                    <a:lnTo>
                      <a:pt x="30" y="16"/>
                    </a:lnTo>
                    <a:lnTo>
                      <a:pt x="31" y="13"/>
                    </a:lnTo>
                    <a:lnTo>
                      <a:pt x="32" y="11"/>
                    </a:lnTo>
                    <a:lnTo>
                      <a:pt x="32" y="9"/>
                    </a:lnTo>
                    <a:lnTo>
                      <a:pt x="31" y="6"/>
                    </a:lnTo>
                    <a:lnTo>
                      <a:pt x="30" y="3"/>
                    </a:lnTo>
                    <a:lnTo>
                      <a:pt x="27" y="1"/>
                    </a:lnTo>
                    <a:lnTo>
                      <a:pt x="24" y="0"/>
                    </a:lnTo>
                    <a:lnTo>
                      <a:pt x="21" y="0"/>
                    </a:lnTo>
                    <a:lnTo>
                      <a:pt x="18" y="1"/>
                    </a:lnTo>
                    <a:lnTo>
                      <a:pt x="15" y="1"/>
                    </a:lnTo>
                    <a:lnTo>
                      <a:pt x="11" y="4"/>
                    </a:lnTo>
                  </a:path>
                </a:pathLst>
              </a:custGeom>
              <a:solidFill>
                <a:srgbClr val="A2C1FE"/>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64" name="Freeform 75"/>
              <p:cNvSpPr>
                <a:spLocks/>
              </p:cNvSpPr>
              <p:nvPr/>
            </p:nvSpPr>
            <p:spPr bwMode="auto">
              <a:xfrm>
                <a:off x="5440" y="593"/>
                <a:ext cx="96" cy="296"/>
              </a:xfrm>
              <a:custGeom>
                <a:avLst/>
                <a:gdLst>
                  <a:gd name="T0" fmla="*/ 35 w 96"/>
                  <a:gd name="T1" fmla="*/ 0 h 296"/>
                  <a:gd name="T2" fmla="*/ 56 w 96"/>
                  <a:gd name="T3" fmla="*/ 9 h 296"/>
                  <a:gd name="T4" fmla="*/ 57 w 96"/>
                  <a:gd name="T5" fmla="*/ 29 h 296"/>
                  <a:gd name="T6" fmla="*/ 67 w 96"/>
                  <a:gd name="T7" fmla="*/ 39 h 296"/>
                  <a:gd name="T8" fmla="*/ 88 w 96"/>
                  <a:gd name="T9" fmla="*/ 49 h 296"/>
                  <a:gd name="T10" fmla="*/ 92 w 96"/>
                  <a:gd name="T11" fmla="*/ 106 h 296"/>
                  <a:gd name="T12" fmla="*/ 78 w 96"/>
                  <a:gd name="T13" fmla="*/ 155 h 296"/>
                  <a:gd name="T14" fmla="*/ 62 w 96"/>
                  <a:gd name="T15" fmla="*/ 192 h 296"/>
                  <a:gd name="T16" fmla="*/ 66 w 96"/>
                  <a:gd name="T17" fmla="*/ 280 h 296"/>
                  <a:gd name="T18" fmla="*/ 62 w 96"/>
                  <a:gd name="T19" fmla="*/ 284 h 296"/>
                  <a:gd name="T20" fmla="*/ 48 w 96"/>
                  <a:gd name="T21" fmla="*/ 293 h 296"/>
                  <a:gd name="T22" fmla="*/ 39 w 96"/>
                  <a:gd name="T23" fmla="*/ 295 h 296"/>
                  <a:gd name="T24" fmla="*/ 34 w 96"/>
                  <a:gd name="T25" fmla="*/ 292 h 296"/>
                  <a:gd name="T26" fmla="*/ 37 w 96"/>
                  <a:gd name="T27" fmla="*/ 287 h 296"/>
                  <a:gd name="T28" fmla="*/ 44 w 96"/>
                  <a:gd name="T29" fmla="*/ 280 h 296"/>
                  <a:gd name="T30" fmla="*/ 41 w 96"/>
                  <a:gd name="T31" fmla="*/ 277 h 296"/>
                  <a:gd name="T32" fmla="*/ 23 w 96"/>
                  <a:gd name="T33" fmla="*/ 283 h 296"/>
                  <a:gd name="T34" fmla="*/ 21 w 96"/>
                  <a:gd name="T35" fmla="*/ 280 h 296"/>
                  <a:gd name="T36" fmla="*/ 23 w 96"/>
                  <a:gd name="T37" fmla="*/ 275 h 296"/>
                  <a:gd name="T38" fmla="*/ 28 w 96"/>
                  <a:gd name="T39" fmla="*/ 270 h 296"/>
                  <a:gd name="T40" fmla="*/ 22 w 96"/>
                  <a:gd name="T41" fmla="*/ 242 h 296"/>
                  <a:gd name="T42" fmla="*/ 15 w 96"/>
                  <a:gd name="T43" fmla="*/ 161 h 296"/>
                  <a:gd name="T44" fmla="*/ 12 w 96"/>
                  <a:gd name="T45" fmla="*/ 146 h 296"/>
                  <a:gd name="T46" fmla="*/ 17 w 96"/>
                  <a:gd name="T47" fmla="*/ 114 h 296"/>
                  <a:gd name="T48" fmla="*/ 13 w 96"/>
                  <a:gd name="T49" fmla="*/ 113 h 296"/>
                  <a:gd name="T50" fmla="*/ 10 w 96"/>
                  <a:gd name="T51" fmla="*/ 112 h 296"/>
                  <a:gd name="T52" fmla="*/ 6 w 96"/>
                  <a:gd name="T53" fmla="*/ 110 h 296"/>
                  <a:gd name="T54" fmla="*/ 3 w 96"/>
                  <a:gd name="T55" fmla="*/ 107 h 296"/>
                  <a:gd name="T56" fmla="*/ 0 w 96"/>
                  <a:gd name="T57" fmla="*/ 103 h 296"/>
                  <a:gd name="T58" fmla="*/ 3 w 96"/>
                  <a:gd name="T59" fmla="*/ 88 h 296"/>
                  <a:gd name="T60" fmla="*/ 26 w 96"/>
                  <a:gd name="T61" fmla="*/ 51 h 296"/>
                  <a:gd name="T62" fmla="*/ 34 w 96"/>
                  <a:gd name="T63" fmla="*/ 40 h 296"/>
                  <a:gd name="T64" fmla="*/ 24 w 96"/>
                  <a:gd name="T65" fmla="*/ 33 h 296"/>
                  <a:gd name="T66" fmla="*/ 23 w 96"/>
                  <a:gd name="T67" fmla="*/ 31 h 296"/>
                  <a:gd name="T68" fmla="*/ 20 w 96"/>
                  <a:gd name="T69" fmla="*/ 28 h 296"/>
                  <a:gd name="T70" fmla="*/ 21 w 96"/>
                  <a:gd name="T71" fmla="*/ 20 h 296"/>
                  <a:gd name="T72" fmla="*/ 20 w 96"/>
                  <a:gd name="T73" fmla="*/ 10 h 2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
                  <a:gd name="T112" fmla="*/ 0 h 296"/>
                  <a:gd name="T113" fmla="*/ 96 w 96"/>
                  <a:gd name="T114" fmla="*/ 296 h 2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 h="296">
                    <a:moveTo>
                      <a:pt x="23" y="4"/>
                    </a:moveTo>
                    <a:lnTo>
                      <a:pt x="35" y="0"/>
                    </a:lnTo>
                    <a:lnTo>
                      <a:pt x="47" y="2"/>
                    </a:lnTo>
                    <a:lnTo>
                      <a:pt x="56" y="9"/>
                    </a:lnTo>
                    <a:lnTo>
                      <a:pt x="59" y="19"/>
                    </a:lnTo>
                    <a:lnTo>
                      <a:pt x="57" y="29"/>
                    </a:lnTo>
                    <a:lnTo>
                      <a:pt x="61" y="36"/>
                    </a:lnTo>
                    <a:lnTo>
                      <a:pt x="67" y="39"/>
                    </a:lnTo>
                    <a:lnTo>
                      <a:pt x="84" y="45"/>
                    </a:lnTo>
                    <a:lnTo>
                      <a:pt x="88" y="49"/>
                    </a:lnTo>
                    <a:lnTo>
                      <a:pt x="95" y="96"/>
                    </a:lnTo>
                    <a:lnTo>
                      <a:pt x="92" y="106"/>
                    </a:lnTo>
                    <a:lnTo>
                      <a:pt x="74" y="110"/>
                    </a:lnTo>
                    <a:lnTo>
                      <a:pt x="78" y="155"/>
                    </a:lnTo>
                    <a:lnTo>
                      <a:pt x="66" y="159"/>
                    </a:lnTo>
                    <a:lnTo>
                      <a:pt x="62" y="192"/>
                    </a:lnTo>
                    <a:lnTo>
                      <a:pt x="65" y="249"/>
                    </a:lnTo>
                    <a:lnTo>
                      <a:pt x="66" y="280"/>
                    </a:lnTo>
                    <a:lnTo>
                      <a:pt x="62" y="281"/>
                    </a:lnTo>
                    <a:lnTo>
                      <a:pt x="62" y="284"/>
                    </a:lnTo>
                    <a:lnTo>
                      <a:pt x="53" y="289"/>
                    </a:lnTo>
                    <a:lnTo>
                      <a:pt x="48" y="293"/>
                    </a:lnTo>
                    <a:lnTo>
                      <a:pt x="44" y="294"/>
                    </a:lnTo>
                    <a:lnTo>
                      <a:pt x="39" y="295"/>
                    </a:lnTo>
                    <a:lnTo>
                      <a:pt x="35" y="294"/>
                    </a:lnTo>
                    <a:lnTo>
                      <a:pt x="34" y="292"/>
                    </a:lnTo>
                    <a:lnTo>
                      <a:pt x="35" y="290"/>
                    </a:lnTo>
                    <a:lnTo>
                      <a:pt x="37" y="287"/>
                    </a:lnTo>
                    <a:lnTo>
                      <a:pt x="40" y="284"/>
                    </a:lnTo>
                    <a:lnTo>
                      <a:pt x="44" y="280"/>
                    </a:lnTo>
                    <a:lnTo>
                      <a:pt x="41" y="281"/>
                    </a:lnTo>
                    <a:lnTo>
                      <a:pt x="41" y="277"/>
                    </a:lnTo>
                    <a:lnTo>
                      <a:pt x="28" y="283"/>
                    </a:lnTo>
                    <a:lnTo>
                      <a:pt x="23" y="283"/>
                    </a:lnTo>
                    <a:lnTo>
                      <a:pt x="21" y="281"/>
                    </a:lnTo>
                    <a:lnTo>
                      <a:pt x="21" y="280"/>
                    </a:lnTo>
                    <a:lnTo>
                      <a:pt x="21" y="278"/>
                    </a:lnTo>
                    <a:lnTo>
                      <a:pt x="23" y="275"/>
                    </a:lnTo>
                    <a:lnTo>
                      <a:pt x="26" y="272"/>
                    </a:lnTo>
                    <a:lnTo>
                      <a:pt x="28" y="270"/>
                    </a:lnTo>
                    <a:lnTo>
                      <a:pt x="25" y="270"/>
                    </a:lnTo>
                    <a:lnTo>
                      <a:pt x="22" y="242"/>
                    </a:lnTo>
                    <a:lnTo>
                      <a:pt x="21" y="197"/>
                    </a:lnTo>
                    <a:lnTo>
                      <a:pt x="15" y="161"/>
                    </a:lnTo>
                    <a:lnTo>
                      <a:pt x="14" y="151"/>
                    </a:lnTo>
                    <a:lnTo>
                      <a:pt x="12" y="146"/>
                    </a:lnTo>
                    <a:lnTo>
                      <a:pt x="16" y="123"/>
                    </a:lnTo>
                    <a:lnTo>
                      <a:pt x="17" y="114"/>
                    </a:lnTo>
                    <a:lnTo>
                      <a:pt x="15" y="114"/>
                    </a:lnTo>
                    <a:lnTo>
                      <a:pt x="13" y="113"/>
                    </a:lnTo>
                    <a:lnTo>
                      <a:pt x="12" y="113"/>
                    </a:lnTo>
                    <a:lnTo>
                      <a:pt x="10" y="112"/>
                    </a:lnTo>
                    <a:lnTo>
                      <a:pt x="7" y="112"/>
                    </a:lnTo>
                    <a:lnTo>
                      <a:pt x="6" y="110"/>
                    </a:lnTo>
                    <a:lnTo>
                      <a:pt x="4" y="110"/>
                    </a:lnTo>
                    <a:lnTo>
                      <a:pt x="3" y="107"/>
                    </a:lnTo>
                    <a:lnTo>
                      <a:pt x="1" y="106"/>
                    </a:lnTo>
                    <a:lnTo>
                      <a:pt x="0" y="103"/>
                    </a:lnTo>
                    <a:lnTo>
                      <a:pt x="5" y="94"/>
                    </a:lnTo>
                    <a:lnTo>
                      <a:pt x="3" y="88"/>
                    </a:lnTo>
                    <a:lnTo>
                      <a:pt x="12" y="94"/>
                    </a:lnTo>
                    <a:lnTo>
                      <a:pt x="26" y="51"/>
                    </a:lnTo>
                    <a:lnTo>
                      <a:pt x="36" y="42"/>
                    </a:lnTo>
                    <a:lnTo>
                      <a:pt x="34" y="40"/>
                    </a:lnTo>
                    <a:lnTo>
                      <a:pt x="25" y="39"/>
                    </a:lnTo>
                    <a:lnTo>
                      <a:pt x="24" y="33"/>
                    </a:lnTo>
                    <a:lnTo>
                      <a:pt x="27" y="32"/>
                    </a:lnTo>
                    <a:lnTo>
                      <a:pt x="23" y="31"/>
                    </a:lnTo>
                    <a:lnTo>
                      <a:pt x="24" y="29"/>
                    </a:lnTo>
                    <a:lnTo>
                      <a:pt x="20" y="28"/>
                    </a:lnTo>
                    <a:lnTo>
                      <a:pt x="23" y="21"/>
                    </a:lnTo>
                    <a:lnTo>
                      <a:pt x="21" y="20"/>
                    </a:lnTo>
                    <a:lnTo>
                      <a:pt x="22" y="10"/>
                    </a:lnTo>
                    <a:lnTo>
                      <a:pt x="20" y="10"/>
                    </a:lnTo>
                    <a:lnTo>
                      <a:pt x="23" y="4"/>
                    </a:lnTo>
                  </a:path>
                </a:pathLst>
              </a:custGeom>
              <a:solidFill>
                <a:srgbClr val="A2C1FE"/>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nvGrpSpPr>
              <p:cNvPr id="15" name="Group 76"/>
              <p:cNvGrpSpPr>
                <a:grpSpLocks/>
              </p:cNvGrpSpPr>
              <p:nvPr/>
            </p:nvGrpSpPr>
            <p:grpSpPr bwMode="auto">
              <a:xfrm>
                <a:off x="4956" y="643"/>
                <a:ext cx="326" cy="314"/>
                <a:chOff x="4956" y="643"/>
                <a:chExt cx="326" cy="314"/>
              </a:xfrm>
            </p:grpSpPr>
            <p:sp>
              <p:nvSpPr>
                <p:cNvPr id="1066" name="Freeform 77"/>
                <p:cNvSpPr>
                  <a:spLocks/>
                </p:cNvSpPr>
                <p:nvPr/>
              </p:nvSpPr>
              <p:spPr bwMode="auto">
                <a:xfrm>
                  <a:off x="5063" y="645"/>
                  <a:ext cx="98" cy="310"/>
                </a:xfrm>
                <a:custGeom>
                  <a:avLst/>
                  <a:gdLst>
                    <a:gd name="T0" fmla="*/ 38 w 98"/>
                    <a:gd name="T1" fmla="*/ 4 h 310"/>
                    <a:gd name="T2" fmla="*/ 33 w 98"/>
                    <a:gd name="T3" fmla="*/ 21 h 310"/>
                    <a:gd name="T4" fmla="*/ 36 w 98"/>
                    <a:gd name="T5" fmla="*/ 23 h 310"/>
                    <a:gd name="T6" fmla="*/ 39 w 98"/>
                    <a:gd name="T7" fmla="*/ 29 h 310"/>
                    <a:gd name="T8" fmla="*/ 44 w 98"/>
                    <a:gd name="T9" fmla="*/ 40 h 310"/>
                    <a:gd name="T10" fmla="*/ 39 w 98"/>
                    <a:gd name="T11" fmla="*/ 42 h 310"/>
                    <a:gd name="T12" fmla="*/ 17 w 98"/>
                    <a:gd name="T13" fmla="*/ 58 h 310"/>
                    <a:gd name="T14" fmla="*/ 3 w 98"/>
                    <a:gd name="T15" fmla="*/ 152 h 310"/>
                    <a:gd name="T16" fmla="*/ 0 w 98"/>
                    <a:gd name="T17" fmla="*/ 168 h 310"/>
                    <a:gd name="T18" fmla="*/ 7 w 98"/>
                    <a:gd name="T19" fmla="*/ 177 h 310"/>
                    <a:gd name="T20" fmla="*/ 11 w 98"/>
                    <a:gd name="T21" fmla="*/ 179 h 310"/>
                    <a:gd name="T22" fmla="*/ 11 w 98"/>
                    <a:gd name="T23" fmla="*/ 165 h 310"/>
                    <a:gd name="T24" fmla="*/ 11 w 98"/>
                    <a:gd name="T25" fmla="*/ 171 h 310"/>
                    <a:gd name="T26" fmla="*/ 16 w 98"/>
                    <a:gd name="T27" fmla="*/ 166 h 310"/>
                    <a:gd name="T28" fmla="*/ 19 w 98"/>
                    <a:gd name="T29" fmla="*/ 155 h 310"/>
                    <a:gd name="T30" fmla="*/ 32 w 98"/>
                    <a:gd name="T31" fmla="*/ 236 h 310"/>
                    <a:gd name="T32" fmla="*/ 38 w 98"/>
                    <a:gd name="T33" fmla="*/ 285 h 310"/>
                    <a:gd name="T34" fmla="*/ 35 w 98"/>
                    <a:gd name="T35" fmla="*/ 307 h 310"/>
                    <a:gd name="T36" fmla="*/ 50 w 98"/>
                    <a:gd name="T37" fmla="*/ 304 h 310"/>
                    <a:gd name="T38" fmla="*/ 45 w 98"/>
                    <a:gd name="T39" fmla="*/ 276 h 310"/>
                    <a:gd name="T40" fmla="*/ 52 w 98"/>
                    <a:gd name="T41" fmla="*/ 238 h 310"/>
                    <a:gd name="T42" fmla="*/ 53 w 98"/>
                    <a:gd name="T43" fmla="*/ 275 h 310"/>
                    <a:gd name="T44" fmla="*/ 56 w 98"/>
                    <a:gd name="T45" fmla="*/ 301 h 310"/>
                    <a:gd name="T46" fmla="*/ 69 w 98"/>
                    <a:gd name="T47" fmla="*/ 302 h 310"/>
                    <a:gd name="T48" fmla="*/ 74 w 98"/>
                    <a:gd name="T49" fmla="*/ 236 h 310"/>
                    <a:gd name="T50" fmla="*/ 80 w 98"/>
                    <a:gd name="T51" fmla="*/ 230 h 310"/>
                    <a:gd name="T52" fmla="*/ 94 w 98"/>
                    <a:gd name="T53" fmla="*/ 236 h 310"/>
                    <a:gd name="T54" fmla="*/ 86 w 98"/>
                    <a:gd name="T55" fmla="*/ 158 h 310"/>
                    <a:gd name="T56" fmla="*/ 88 w 98"/>
                    <a:gd name="T57" fmla="*/ 143 h 310"/>
                    <a:gd name="T58" fmla="*/ 86 w 98"/>
                    <a:gd name="T59" fmla="*/ 104 h 310"/>
                    <a:gd name="T60" fmla="*/ 64 w 98"/>
                    <a:gd name="T61" fmla="*/ 52 h 310"/>
                    <a:gd name="T62" fmla="*/ 64 w 98"/>
                    <a:gd name="T63" fmla="*/ 34 h 310"/>
                    <a:gd name="T64" fmla="*/ 69 w 98"/>
                    <a:gd name="T65" fmla="*/ 31 h 310"/>
                    <a:gd name="T66" fmla="*/ 74 w 98"/>
                    <a:gd name="T67" fmla="*/ 26 h 310"/>
                    <a:gd name="T68" fmla="*/ 70 w 98"/>
                    <a:gd name="T69" fmla="*/ 4 h 310"/>
                    <a:gd name="T70" fmla="*/ 59 w 98"/>
                    <a:gd name="T71" fmla="*/ 1 h 310"/>
                    <a:gd name="T72" fmla="*/ 49 w 98"/>
                    <a:gd name="T73" fmla="*/ 2 h 3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8"/>
                    <a:gd name="T112" fmla="*/ 0 h 310"/>
                    <a:gd name="T113" fmla="*/ 98 w 98"/>
                    <a:gd name="T114" fmla="*/ 310 h 3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8" h="310">
                      <a:moveTo>
                        <a:pt x="49" y="2"/>
                      </a:moveTo>
                      <a:lnTo>
                        <a:pt x="38" y="4"/>
                      </a:lnTo>
                      <a:lnTo>
                        <a:pt x="33" y="16"/>
                      </a:lnTo>
                      <a:lnTo>
                        <a:pt x="33" y="21"/>
                      </a:lnTo>
                      <a:lnTo>
                        <a:pt x="38" y="21"/>
                      </a:lnTo>
                      <a:lnTo>
                        <a:pt x="36" y="23"/>
                      </a:lnTo>
                      <a:lnTo>
                        <a:pt x="38" y="24"/>
                      </a:lnTo>
                      <a:lnTo>
                        <a:pt x="39" y="29"/>
                      </a:lnTo>
                      <a:lnTo>
                        <a:pt x="41" y="30"/>
                      </a:lnTo>
                      <a:lnTo>
                        <a:pt x="44" y="40"/>
                      </a:lnTo>
                      <a:lnTo>
                        <a:pt x="44" y="42"/>
                      </a:lnTo>
                      <a:lnTo>
                        <a:pt x="39" y="42"/>
                      </a:lnTo>
                      <a:lnTo>
                        <a:pt x="32" y="54"/>
                      </a:lnTo>
                      <a:lnTo>
                        <a:pt x="17" y="58"/>
                      </a:lnTo>
                      <a:lnTo>
                        <a:pt x="11" y="67"/>
                      </a:lnTo>
                      <a:lnTo>
                        <a:pt x="3" y="152"/>
                      </a:lnTo>
                      <a:lnTo>
                        <a:pt x="7" y="153"/>
                      </a:lnTo>
                      <a:lnTo>
                        <a:pt x="0" y="168"/>
                      </a:lnTo>
                      <a:lnTo>
                        <a:pt x="3" y="177"/>
                      </a:lnTo>
                      <a:lnTo>
                        <a:pt x="7" y="177"/>
                      </a:lnTo>
                      <a:lnTo>
                        <a:pt x="8" y="179"/>
                      </a:lnTo>
                      <a:lnTo>
                        <a:pt x="11" y="179"/>
                      </a:lnTo>
                      <a:lnTo>
                        <a:pt x="9" y="170"/>
                      </a:lnTo>
                      <a:lnTo>
                        <a:pt x="11" y="165"/>
                      </a:lnTo>
                      <a:lnTo>
                        <a:pt x="12" y="169"/>
                      </a:lnTo>
                      <a:lnTo>
                        <a:pt x="11" y="171"/>
                      </a:lnTo>
                      <a:lnTo>
                        <a:pt x="13" y="174"/>
                      </a:lnTo>
                      <a:lnTo>
                        <a:pt x="16" y="166"/>
                      </a:lnTo>
                      <a:lnTo>
                        <a:pt x="14" y="154"/>
                      </a:lnTo>
                      <a:lnTo>
                        <a:pt x="19" y="155"/>
                      </a:lnTo>
                      <a:lnTo>
                        <a:pt x="16" y="232"/>
                      </a:lnTo>
                      <a:lnTo>
                        <a:pt x="32" y="236"/>
                      </a:lnTo>
                      <a:lnTo>
                        <a:pt x="39" y="280"/>
                      </a:lnTo>
                      <a:lnTo>
                        <a:pt x="38" y="285"/>
                      </a:lnTo>
                      <a:lnTo>
                        <a:pt x="35" y="303"/>
                      </a:lnTo>
                      <a:lnTo>
                        <a:pt x="35" y="307"/>
                      </a:lnTo>
                      <a:lnTo>
                        <a:pt x="45" y="309"/>
                      </a:lnTo>
                      <a:lnTo>
                        <a:pt x="50" y="304"/>
                      </a:lnTo>
                      <a:lnTo>
                        <a:pt x="48" y="287"/>
                      </a:lnTo>
                      <a:lnTo>
                        <a:pt x="45" y="276"/>
                      </a:lnTo>
                      <a:lnTo>
                        <a:pt x="50" y="238"/>
                      </a:lnTo>
                      <a:lnTo>
                        <a:pt x="52" y="238"/>
                      </a:lnTo>
                      <a:lnTo>
                        <a:pt x="56" y="252"/>
                      </a:lnTo>
                      <a:lnTo>
                        <a:pt x="53" y="275"/>
                      </a:lnTo>
                      <a:lnTo>
                        <a:pt x="50" y="277"/>
                      </a:lnTo>
                      <a:lnTo>
                        <a:pt x="56" y="301"/>
                      </a:lnTo>
                      <a:lnTo>
                        <a:pt x="67" y="304"/>
                      </a:lnTo>
                      <a:lnTo>
                        <a:pt x="69" y="302"/>
                      </a:lnTo>
                      <a:lnTo>
                        <a:pt x="61" y="277"/>
                      </a:lnTo>
                      <a:lnTo>
                        <a:pt x="74" y="236"/>
                      </a:lnTo>
                      <a:lnTo>
                        <a:pt x="80" y="232"/>
                      </a:lnTo>
                      <a:lnTo>
                        <a:pt x="80" y="230"/>
                      </a:lnTo>
                      <a:lnTo>
                        <a:pt x="91" y="230"/>
                      </a:lnTo>
                      <a:lnTo>
                        <a:pt x="94" y="236"/>
                      </a:lnTo>
                      <a:lnTo>
                        <a:pt x="97" y="232"/>
                      </a:lnTo>
                      <a:lnTo>
                        <a:pt x="86" y="158"/>
                      </a:lnTo>
                      <a:lnTo>
                        <a:pt x="88" y="158"/>
                      </a:lnTo>
                      <a:lnTo>
                        <a:pt x="88" y="143"/>
                      </a:lnTo>
                      <a:lnTo>
                        <a:pt x="89" y="140"/>
                      </a:lnTo>
                      <a:lnTo>
                        <a:pt x="86" y="104"/>
                      </a:lnTo>
                      <a:lnTo>
                        <a:pt x="83" y="60"/>
                      </a:lnTo>
                      <a:lnTo>
                        <a:pt x="64" y="52"/>
                      </a:lnTo>
                      <a:lnTo>
                        <a:pt x="59" y="42"/>
                      </a:lnTo>
                      <a:lnTo>
                        <a:pt x="64" y="34"/>
                      </a:lnTo>
                      <a:lnTo>
                        <a:pt x="67" y="34"/>
                      </a:lnTo>
                      <a:lnTo>
                        <a:pt x="69" y="31"/>
                      </a:lnTo>
                      <a:lnTo>
                        <a:pt x="69" y="26"/>
                      </a:lnTo>
                      <a:lnTo>
                        <a:pt x="74" y="26"/>
                      </a:lnTo>
                      <a:lnTo>
                        <a:pt x="75" y="13"/>
                      </a:lnTo>
                      <a:lnTo>
                        <a:pt x="70" y="4"/>
                      </a:lnTo>
                      <a:lnTo>
                        <a:pt x="66" y="1"/>
                      </a:lnTo>
                      <a:lnTo>
                        <a:pt x="59" y="1"/>
                      </a:lnTo>
                      <a:lnTo>
                        <a:pt x="54" y="0"/>
                      </a:lnTo>
                      <a:lnTo>
                        <a:pt x="49" y="2"/>
                      </a:lnTo>
                    </a:path>
                  </a:pathLst>
                </a:custGeom>
                <a:solidFill>
                  <a:srgbClr val="A2C1FE"/>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67" name="Freeform 78"/>
                <p:cNvSpPr>
                  <a:spLocks/>
                </p:cNvSpPr>
                <p:nvPr/>
              </p:nvSpPr>
              <p:spPr bwMode="auto">
                <a:xfrm>
                  <a:off x="5182" y="643"/>
                  <a:ext cx="100" cy="312"/>
                </a:xfrm>
                <a:custGeom>
                  <a:avLst/>
                  <a:gdLst>
                    <a:gd name="T0" fmla="*/ 37 w 100"/>
                    <a:gd name="T1" fmla="*/ 0 h 312"/>
                    <a:gd name="T2" fmla="*/ 59 w 100"/>
                    <a:gd name="T3" fmla="*/ 10 h 312"/>
                    <a:gd name="T4" fmla="*/ 59 w 100"/>
                    <a:gd name="T5" fmla="*/ 31 h 312"/>
                    <a:gd name="T6" fmla="*/ 70 w 100"/>
                    <a:gd name="T7" fmla="*/ 41 h 312"/>
                    <a:gd name="T8" fmla="*/ 92 w 100"/>
                    <a:gd name="T9" fmla="*/ 52 h 312"/>
                    <a:gd name="T10" fmla="*/ 96 w 100"/>
                    <a:gd name="T11" fmla="*/ 112 h 312"/>
                    <a:gd name="T12" fmla="*/ 81 w 100"/>
                    <a:gd name="T13" fmla="*/ 163 h 312"/>
                    <a:gd name="T14" fmla="*/ 65 w 100"/>
                    <a:gd name="T15" fmla="*/ 202 h 312"/>
                    <a:gd name="T16" fmla="*/ 68 w 100"/>
                    <a:gd name="T17" fmla="*/ 295 h 312"/>
                    <a:gd name="T18" fmla="*/ 65 w 100"/>
                    <a:gd name="T19" fmla="*/ 299 h 312"/>
                    <a:gd name="T20" fmla="*/ 50 w 100"/>
                    <a:gd name="T21" fmla="*/ 309 h 312"/>
                    <a:gd name="T22" fmla="*/ 41 w 100"/>
                    <a:gd name="T23" fmla="*/ 311 h 312"/>
                    <a:gd name="T24" fmla="*/ 35 w 100"/>
                    <a:gd name="T25" fmla="*/ 308 h 312"/>
                    <a:gd name="T26" fmla="*/ 39 w 100"/>
                    <a:gd name="T27" fmla="*/ 303 h 312"/>
                    <a:gd name="T28" fmla="*/ 46 w 100"/>
                    <a:gd name="T29" fmla="*/ 295 h 312"/>
                    <a:gd name="T30" fmla="*/ 43 w 100"/>
                    <a:gd name="T31" fmla="*/ 293 h 312"/>
                    <a:gd name="T32" fmla="*/ 24 w 100"/>
                    <a:gd name="T33" fmla="*/ 298 h 312"/>
                    <a:gd name="T34" fmla="*/ 22 w 100"/>
                    <a:gd name="T35" fmla="*/ 294 h 312"/>
                    <a:gd name="T36" fmla="*/ 24 w 100"/>
                    <a:gd name="T37" fmla="*/ 290 h 312"/>
                    <a:gd name="T38" fmla="*/ 29 w 100"/>
                    <a:gd name="T39" fmla="*/ 285 h 312"/>
                    <a:gd name="T40" fmla="*/ 23 w 100"/>
                    <a:gd name="T41" fmla="*/ 255 h 312"/>
                    <a:gd name="T42" fmla="*/ 16 w 100"/>
                    <a:gd name="T43" fmla="*/ 170 h 312"/>
                    <a:gd name="T44" fmla="*/ 13 w 100"/>
                    <a:gd name="T45" fmla="*/ 154 h 312"/>
                    <a:gd name="T46" fmla="*/ 18 w 100"/>
                    <a:gd name="T47" fmla="*/ 120 h 312"/>
                    <a:gd name="T48" fmla="*/ 14 w 100"/>
                    <a:gd name="T49" fmla="*/ 120 h 312"/>
                    <a:gd name="T50" fmla="*/ 10 w 100"/>
                    <a:gd name="T51" fmla="*/ 118 h 312"/>
                    <a:gd name="T52" fmla="*/ 6 w 100"/>
                    <a:gd name="T53" fmla="*/ 116 h 312"/>
                    <a:gd name="T54" fmla="*/ 4 w 100"/>
                    <a:gd name="T55" fmla="*/ 113 h 312"/>
                    <a:gd name="T56" fmla="*/ 0 w 100"/>
                    <a:gd name="T57" fmla="*/ 109 h 312"/>
                    <a:gd name="T58" fmla="*/ 3 w 100"/>
                    <a:gd name="T59" fmla="*/ 92 h 312"/>
                    <a:gd name="T60" fmla="*/ 26 w 100"/>
                    <a:gd name="T61" fmla="*/ 53 h 312"/>
                    <a:gd name="T62" fmla="*/ 35 w 100"/>
                    <a:gd name="T63" fmla="*/ 42 h 312"/>
                    <a:gd name="T64" fmla="*/ 25 w 100"/>
                    <a:gd name="T65" fmla="*/ 35 h 312"/>
                    <a:gd name="T66" fmla="*/ 24 w 100"/>
                    <a:gd name="T67" fmla="*/ 33 h 312"/>
                    <a:gd name="T68" fmla="*/ 21 w 100"/>
                    <a:gd name="T69" fmla="*/ 29 h 312"/>
                    <a:gd name="T70" fmla="*/ 22 w 100"/>
                    <a:gd name="T71" fmla="*/ 21 h 312"/>
                    <a:gd name="T72" fmla="*/ 20 w 100"/>
                    <a:gd name="T73" fmla="*/ 11 h 3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312"/>
                    <a:gd name="T113" fmla="*/ 100 w 100"/>
                    <a:gd name="T114" fmla="*/ 312 h 3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312">
                      <a:moveTo>
                        <a:pt x="25" y="4"/>
                      </a:moveTo>
                      <a:lnTo>
                        <a:pt x="37" y="0"/>
                      </a:lnTo>
                      <a:lnTo>
                        <a:pt x="50" y="2"/>
                      </a:lnTo>
                      <a:lnTo>
                        <a:pt x="59" y="10"/>
                      </a:lnTo>
                      <a:lnTo>
                        <a:pt x="62" y="19"/>
                      </a:lnTo>
                      <a:lnTo>
                        <a:pt x="59" y="31"/>
                      </a:lnTo>
                      <a:lnTo>
                        <a:pt x="63" y="38"/>
                      </a:lnTo>
                      <a:lnTo>
                        <a:pt x="70" y="41"/>
                      </a:lnTo>
                      <a:lnTo>
                        <a:pt x="87" y="47"/>
                      </a:lnTo>
                      <a:lnTo>
                        <a:pt x="92" y="52"/>
                      </a:lnTo>
                      <a:lnTo>
                        <a:pt x="99" y="102"/>
                      </a:lnTo>
                      <a:lnTo>
                        <a:pt x="96" y="112"/>
                      </a:lnTo>
                      <a:lnTo>
                        <a:pt x="78" y="116"/>
                      </a:lnTo>
                      <a:lnTo>
                        <a:pt x="81" y="163"/>
                      </a:lnTo>
                      <a:lnTo>
                        <a:pt x="68" y="167"/>
                      </a:lnTo>
                      <a:lnTo>
                        <a:pt x="65" y="202"/>
                      </a:lnTo>
                      <a:lnTo>
                        <a:pt x="67" y="263"/>
                      </a:lnTo>
                      <a:lnTo>
                        <a:pt x="68" y="295"/>
                      </a:lnTo>
                      <a:lnTo>
                        <a:pt x="65" y="297"/>
                      </a:lnTo>
                      <a:lnTo>
                        <a:pt x="65" y="299"/>
                      </a:lnTo>
                      <a:lnTo>
                        <a:pt x="56" y="305"/>
                      </a:lnTo>
                      <a:lnTo>
                        <a:pt x="50" y="309"/>
                      </a:lnTo>
                      <a:lnTo>
                        <a:pt x="46" y="310"/>
                      </a:lnTo>
                      <a:lnTo>
                        <a:pt x="41" y="311"/>
                      </a:lnTo>
                      <a:lnTo>
                        <a:pt x="36" y="309"/>
                      </a:lnTo>
                      <a:lnTo>
                        <a:pt x="35" y="308"/>
                      </a:lnTo>
                      <a:lnTo>
                        <a:pt x="36" y="306"/>
                      </a:lnTo>
                      <a:lnTo>
                        <a:pt x="39" y="303"/>
                      </a:lnTo>
                      <a:lnTo>
                        <a:pt x="42" y="299"/>
                      </a:lnTo>
                      <a:lnTo>
                        <a:pt x="46" y="295"/>
                      </a:lnTo>
                      <a:lnTo>
                        <a:pt x="43" y="297"/>
                      </a:lnTo>
                      <a:lnTo>
                        <a:pt x="43" y="293"/>
                      </a:lnTo>
                      <a:lnTo>
                        <a:pt x="29" y="298"/>
                      </a:lnTo>
                      <a:lnTo>
                        <a:pt x="24" y="298"/>
                      </a:lnTo>
                      <a:lnTo>
                        <a:pt x="22" y="297"/>
                      </a:lnTo>
                      <a:lnTo>
                        <a:pt x="22" y="294"/>
                      </a:lnTo>
                      <a:lnTo>
                        <a:pt x="22" y="293"/>
                      </a:lnTo>
                      <a:lnTo>
                        <a:pt x="24" y="290"/>
                      </a:lnTo>
                      <a:lnTo>
                        <a:pt x="27" y="287"/>
                      </a:lnTo>
                      <a:lnTo>
                        <a:pt x="29" y="285"/>
                      </a:lnTo>
                      <a:lnTo>
                        <a:pt x="26" y="284"/>
                      </a:lnTo>
                      <a:lnTo>
                        <a:pt x="23" y="255"/>
                      </a:lnTo>
                      <a:lnTo>
                        <a:pt x="22" y="208"/>
                      </a:lnTo>
                      <a:lnTo>
                        <a:pt x="16" y="170"/>
                      </a:lnTo>
                      <a:lnTo>
                        <a:pt x="14" y="159"/>
                      </a:lnTo>
                      <a:lnTo>
                        <a:pt x="13" y="154"/>
                      </a:lnTo>
                      <a:lnTo>
                        <a:pt x="17" y="130"/>
                      </a:lnTo>
                      <a:lnTo>
                        <a:pt x="18" y="120"/>
                      </a:lnTo>
                      <a:lnTo>
                        <a:pt x="15" y="121"/>
                      </a:lnTo>
                      <a:lnTo>
                        <a:pt x="14" y="120"/>
                      </a:lnTo>
                      <a:lnTo>
                        <a:pt x="13" y="120"/>
                      </a:lnTo>
                      <a:lnTo>
                        <a:pt x="10" y="118"/>
                      </a:lnTo>
                      <a:lnTo>
                        <a:pt x="7" y="119"/>
                      </a:lnTo>
                      <a:lnTo>
                        <a:pt x="6" y="116"/>
                      </a:lnTo>
                      <a:lnTo>
                        <a:pt x="4" y="116"/>
                      </a:lnTo>
                      <a:lnTo>
                        <a:pt x="4" y="113"/>
                      </a:lnTo>
                      <a:lnTo>
                        <a:pt x="1" y="112"/>
                      </a:lnTo>
                      <a:lnTo>
                        <a:pt x="0" y="109"/>
                      </a:lnTo>
                      <a:lnTo>
                        <a:pt x="5" y="99"/>
                      </a:lnTo>
                      <a:lnTo>
                        <a:pt x="3" y="92"/>
                      </a:lnTo>
                      <a:lnTo>
                        <a:pt x="13" y="99"/>
                      </a:lnTo>
                      <a:lnTo>
                        <a:pt x="26" y="53"/>
                      </a:lnTo>
                      <a:lnTo>
                        <a:pt x="38" y="45"/>
                      </a:lnTo>
                      <a:lnTo>
                        <a:pt x="35" y="42"/>
                      </a:lnTo>
                      <a:lnTo>
                        <a:pt x="26" y="41"/>
                      </a:lnTo>
                      <a:lnTo>
                        <a:pt x="25" y="35"/>
                      </a:lnTo>
                      <a:lnTo>
                        <a:pt x="28" y="33"/>
                      </a:lnTo>
                      <a:lnTo>
                        <a:pt x="24" y="33"/>
                      </a:lnTo>
                      <a:lnTo>
                        <a:pt x="25" y="31"/>
                      </a:lnTo>
                      <a:lnTo>
                        <a:pt x="21" y="29"/>
                      </a:lnTo>
                      <a:lnTo>
                        <a:pt x="24" y="22"/>
                      </a:lnTo>
                      <a:lnTo>
                        <a:pt x="22" y="21"/>
                      </a:lnTo>
                      <a:lnTo>
                        <a:pt x="23" y="11"/>
                      </a:lnTo>
                      <a:lnTo>
                        <a:pt x="20" y="11"/>
                      </a:lnTo>
                      <a:lnTo>
                        <a:pt x="25" y="4"/>
                      </a:lnTo>
                    </a:path>
                  </a:pathLst>
                </a:custGeom>
                <a:solidFill>
                  <a:srgbClr val="A2C1FE"/>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68" name="Freeform 79"/>
                <p:cNvSpPr>
                  <a:spLocks/>
                </p:cNvSpPr>
                <p:nvPr/>
              </p:nvSpPr>
              <p:spPr bwMode="auto">
                <a:xfrm>
                  <a:off x="4956" y="643"/>
                  <a:ext cx="72" cy="314"/>
                </a:xfrm>
                <a:custGeom>
                  <a:avLst/>
                  <a:gdLst>
                    <a:gd name="T0" fmla="*/ 46 w 72"/>
                    <a:gd name="T1" fmla="*/ 4 h 314"/>
                    <a:gd name="T2" fmla="*/ 29 w 72"/>
                    <a:gd name="T3" fmla="*/ 0 h 314"/>
                    <a:gd name="T4" fmla="*/ 17 w 72"/>
                    <a:gd name="T5" fmla="*/ 0 h 314"/>
                    <a:gd name="T6" fmla="*/ 6 w 72"/>
                    <a:gd name="T7" fmla="*/ 3 h 314"/>
                    <a:gd name="T8" fmla="*/ 2 w 72"/>
                    <a:gd name="T9" fmla="*/ 13 h 314"/>
                    <a:gd name="T10" fmla="*/ 2 w 72"/>
                    <a:gd name="T11" fmla="*/ 23 h 314"/>
                    <a:gd name="T12" fmla="*/ 8 w 72"/>
                    <a:gd name="T13" fmla="*/ 34 h 314"/>
                    <a:gd name="T14" fmla="*/ 13 w 72"/>
                    <a:gd name="T15" fmla="*/ 33 h 314"/>
                    <a:gd name="T16" fmla="*/ 6 w 72"/>
                    <a:gd name="T17" fmla="*/ 46 h 314"/>
                    <a:gd name="T18" fmla="*/ 0 w 72"/>
                    <a:gd name="T19" fmla="*/ 67 h 314"/>
                    <a:gd name="T20" fmla="*/ 0 w 72"/>
                    <a:gd name="T21" fmla="*/ 85 h 314"/>
                    <a:gd name="T22" fmla="*/ 2 w 72"/>
                    <a:gd name="T23" fmla="*/ 108 h 314"/>
                    <a:gd name="T24" fmla="*/ 6 w 72"/>
                    <a:gd name="T25" fmla="*/ 130 h 314"/>
                    <a:gd name="T26" fmla="*/ 14 w 72"/>
                    <a:gd name="T27" fmla="*/ 131 h 314"/>
                    <a:gd name="T28" fmla="*/ 14 w 72"/>
                    <a:gd name="T29" fmla="*/ 138 h 314"/>
                    <a:gd name="T30" fmla="*/ 19 w 72"/>
                    <a:gd name="T31" fmla="*/ 141 h 314"/>
                    <a:gd name="T32" fmla="*/ 19 w 72"/>
                    <a:gd name="T33" fmla="*/ 163 h 314"/>
                    <a:gd name="T34" fmla="*/ 23 w 72"/>
                    <a:gd name="T35" fmla="*/ 168 h 314"/>
                    <a:gd name="T36" fmla="*/ 23 w 72"/>
                    <a:gd name="T37" fmla="*/ 210 h 314"/>
                    <a:gd name="T38" fmla="*/ 23 w 72"/>
                    <a:gd name="T39" fmla="*/ 237 h 314"/>
                    <a:gd name="T40" fmla="*/ 17 w 72"/>
                    <a:gd name="T41" fmla="*/ 266 h 314"/>
                    <a:gd name="T42" fmla="*/ 14 w 72"/>
                    <a:gd name="T43" fmla="*/ 304 h 314"/>
                    <a:gd name="T44" fmla="*/ 21 w 72"/>
                    <a:gd name="T45" fmla="*/ 307 h 314"/>
                    <a:gd name="T46" fmla="*/ 21 w 72"/>
                    <a:gd name="T47" fmla="*/ 311 h 314"/>
                    <a:gd name="T48" fmla="*/ 33 w 72"/>
                    <a:gd name="T49" fmla="*/ 311 h 314"/>
                    <a:gd name="T50" fmla="*/ 35 w 72"/>
                    <a:gd name="T51" fmla="*/ 310 h 314"/>
                    <a:gd name="T52" fmla="*/ 40 w 72"/>
                    <a:gd name="T53" fmla="*/ 310 h 314"/>
                    <a:gd name="T54" fmla="*/ 40 w 72"/>
                    <a:gd name="T55" fmla="*/ 313 h 314"/>
                    <a:gd name="T56" fmla="*/ 49 w 72"/>
                    <a:gd name="T57" fmla="*/ 311 h 314"/>
                    <a:gd name="T58" fmla="*/ 67 w 72"/>
                    <a:gd name="T59" fmla="*/ 310 h 314"/>
                    <a:gd name="T60" fmla="*/ 67 w 72"/>
                    <a:gd name="T61" fmla="*/ 307 h 314"/>
                    <a:gd name="T62" fmla="*/ 50 w 72"/>
                    <a:gd name="T63" fmla="*/ 301 h 314"/>
                    <a:gd name="T64" fmla="*/ 50 w 72"/>
                    <a:gd name="T65" fmla="*/ 296 h 314"/>
                    <a:gd name="T66" fmla="*/ 65 w 72"/>
                    <a:gd name="T67" fmla="*/ 293 h 314"/>
                    <a:gd name="T68" fmla="*/ 65 w 72"/>
                    <a:gd name="T69" fmla="*/ 289 h 314"/>
                    <a:gd name="T70" fmla="*/ 54 w 72"/>
                    <a:gd name="T71" fmla="*/ 283 h 314"/>
                    <a:gd name="T72" fmla="*/ 54 w 72"/>
                    <a:gd name="T73" fmla="*/ 241 h 314"/>
                    <a:gd name="T74" fmla="*/ 59 w 72"/>
                    <a:gd name="T75" fmla="*/ 202 h 314"/>
                    <a:gd name="T76" fmla="*/ 57 w 72"/>
                    <a:gd name="T77" fmla="*/ 162 h 314"/>
                    <a:gd name="T78" fmla="*/ 57 w 72"/>
                    <a:gd name="T79" fmla="*/ 141 h 314"/>
                    <a:gd name="T80" fmla="*/ 58 w 72"/>
                    <a:gd name="T81" fmla="*/ 134 h 314"/>
                    <a:gd name="T82" fmla="*/ 58 w 72"/>
                    <a:gd name="T83" fmla="*/ 103 h 314"/>
                    <a:gd name="T84" fmla="*/ 71 w 72"/>
                    <a:gd name="T85" fmla="*/ 97 h 314"/>
                    <a:gd name="T86" fmla="*/ 71 w 72"/>
                    <a:gd name="T87" fmla="*/ 92 h 314"/>
                    <a:gd name="T88" fmla="*/ 44 w 72"/>
                    <a:gd name="T89" fmla="*/ 51 h 314"/>
                    <a:gd name="T90" fmla="*/ 31 w 72"/>
                    <a:gd name="T91" fmla="*/ 45 h 314"/>
                    <a:gd name="T92" fmla="*/ 33 w 72"/>
                    <a:gd name="T93" fmla="*/ 42 h 314"/>
                    <a:gd name="T94" fmla="*/ 42 w 72"/>
                    <a:gd name="T95" fmla="*/ 41 h 314"/>
                    <a:gd name="T96" fmla="*/ 42 w 72"/>
                    <a:gd name="T97" fmla="*/ 38 h 314"/>
                    <a:gd name="T98" fmla="*/ 44 w 72"/>
                    <a:gd name="T99" fmla="*/ 37 h 314"/>
                    <a:gd name="T100" fmla="*/ 44 w 72"/>
                    <a:gd name="T101" fmla="*/ 34 h 314"/>
                    <a:gd name="T102" fmla="*/ 46 w 72"/>
                    <a:gd name="T103" fmla="*/ 32 h 314"/>
                    <a:gd name="T104" fmla="*/ 44 w 72"/>
                    <a:gd name="T105" fmla="*/ 31 h 314"/>
                    <a:gd name="T106" fmla="*/ 46 w 72"/>
                    <a:gd name="T107" fmla="*/ 30 h 314"/>
                    <a:gd name="T108" fmla="*/ 42 w 72"/>
                    <a:gd name="T109" fmla="*/ 23 h 314"/>
                    <a:gd name="T110" fmla="*/ 44 w 72"/>
                    <a:gd name="T111" fmla="*/ 18 h 314"/>
                    <a:gd name="T112" fmla="*/ 42 w 72"/>
                    <a:gd name="T113" fmla="*/ 15 h 314"/>
                    <a:gd name="T114" fmla="*/ 46 w 72"/>
                    <a:gd name="T115" fmla="*/ 12 h 314"/>
                    <a:gd name="T116" fmla="*/ 46 w 72"/>
                    <a:gd name="T117" fmla="*/ 4 h 3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2"/>
                    <a:gd name="T178" fmla="*/ 0 h 314"/>
                    <a:gd name="T179" fmla="*/ 72 w 72"/>
                    <a:gd name="T180" fmla="*/ 314 h 3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2" h="314">
                      <a:moveTo>
                        <a:pt x="46" y="4"/>
                      </a:moveTo>
                      <a:lnTo>
                        <a:pt x="29" y="0"/>
                      </a:lnTo>
                      <a:lnTo>
                        <a:pt x="17" y="0"/>
                      </a:lnTo>
                      <a:lnTo>
                        <a:pt x="6" y="3"/>
                      </a:lnTo>
                      <a:lnTo>
                        <a:pt x="2" y="13"/>
                      </a:lnTo>
                      <a:lnTo>
                        <a:pt x="2" y="23"/>
                      </a:lnTo>
                      <a:lnTo>
                        <a:pt x="8" y="34"/>
                      </a:lnTo>
                      <a:lnTo>
                        <a:pt x="13" y="33"/>
                      </a:lnTo>
                      <a:lnTo>
                        <a:pt x="6" y="46"/>
                      </a:lnTo>
                      <a:lnTo>
                        <a:pt x="0" y="67"/>
                      </a:lnTo>
                      <a:lnTo>
                        <a:pt x="0" y="85"/>
                      </a:lnTo>
                      <a:lnTo>
                        <a:pt x="2" y="108"/>
                      </a:lnTo>
                      <a:lnTo>
                        <a:pt x="6" y="130"/>
                      </a:lnTo>
                      <a:lnTo>
                        <a:pt x="14" y="131"/>
                      </a:lnTo>
                      <a:lnTo>
                        <a:pt x="14" y="138"/>
                      </a:lnTo>
                      <a:lnTo>
                        <a:pt x="19" y="141"/>
                      </a:lnTo>
                      <a:lnTo>
                        <a:pt x="19" y="163"/>
                      </a:lnTo>
                      <a:lnTo>
                        <a:pt x="23" y="168"/>
                      </a:lnTo>
                      <a:lnTo>
                        <a:pt x="23" y="210"/>
                      </a:lnTo>
                      <a:lnTo>
                        <a:pt x="23" y="237"/>
                      </a:lnTo>
                      <a:lnTo>
                        <a:pt x="17" y="266"/>
                      </a:lnTo>
                      <a:lnTo>
                        <a:pt x="14" y="304"/>
                      </a:lnTo>
                      <a:lnTo>
                        <a:pt x="21" y="307"/>
                      </a:lnTo>
                      <a:lnTo>
                        <a:pt x="21" y="311"/>
                      </a:lnTo>
                      <a:lnTo>
                        <a:pt x="33" y="311"/>
                      </a:lnTo>
                      <a:lnTo>
                        <a:pt x="35" y="310"/>
                      </a:lnTo>
                      <a:lnTo>
                        <a:pt x="40" y="310"/>
                      </a:lnTo>
                      <a:lnTo>
                        <a:pt x="40" y="313"/>
                      </a:lnTo>
                      <a:lnTo>
                        <a:pt x="49" y="311"/>
                      </a:lnTo>
                      <a:lnTo>
                        <a:pt x="67" y="310"/>
                      </a:lnTo>
                      <a:lnTo>
                        <a:pt x="67" y="307"/>
                      </a:lnTo>
                      <a:lnTo>
                        <a:pt x="50" y="301"/>
                      </a:lnTo>
                      <a:lnTo>
                        <a:pt x="50" y="296"/>
                      </a:lnTo>
                      <a:lnTo>
                        <a:pt x="65" y="293"/>
                      </a:lnTo>
                      <a:lnTo>
                        <a:pt x="65" y="289"/>
                      </a:lnTo>
                      <a:lnTo>
                        <a:pt x="54" y="283"/>
                      </a:lnTo>
                      <a:lnTo>
                        <a:pt x="54" y="241"/>
                      </a:lnTo>
                      <a:lnTo>
                        <a:pt x="59" y="202"/>
                      </a:lnTo>
                      <a:lnTo>
                        <a:pt x="57" y="162"/>
                      </a:lnTo>
                      <a:lnTo>
                        <a:pt x="57" y="141"/>
                      </a:lnTo>
                      <a:lnTo>
                        <a:pt x="58" y="134"/>
                      </a:lnTo>
                      <a:lnTo>
                        <a:pt x="58" y="103"/>
                      </a:lnTo>
                      <a:lnTo>
                        <a:pt x="71" y="97"/>
                      </a:lnTo>
                      <a:lnTo>
                        <a:pt x="71" y="92"/>
                      </a:lnTo>
                      <a:lnTo>
                        <a:pt x="44" y="51"/>
                      </a:lnTo>
                      <a:lnTo>
                        <a:pt x="31" y="45"/>
                      </a:lnTo>
                      <a:lnTo>
                        <a:pt x="33" y="42"/>
                      </a:lnTo>
                      <a:lnTo>
                        <a:pt x="42" y="41"/>
                      </a:lnTo>
                      <a:lnTo>
                        <a:pt x="42" y="38"/>
                      </a:lnTo>
                      <a:lnTo>
                        <a:pt x="44" y="37"/>
                      </a:lnTo>
                      <a:lnTo>
                        <a:pt x="44" y="34"/>
                      </a:lnTo>
                      <a:lnTo>
                        <a:pt x="46" y="32"/>
                      </a:lnTo>
                      <a:lnTo>
                        <a:pt x="44" y="31"/>
                      </a:lnTo>
                      <a:lnTo>
                        <a:pt x="46" y="30"/>
                      </a:lnTo>
                      <a:lnTo>
                        <a:pt x="42" y="23"/>
                      </a:lnTo>
                      <a:lnTo>
                        <a:pt x="44" y="18"/>
                      </a:lnTo>
                      <a:lnTo>
                        <a:pt x="42" y="15"/>
                      </a:lnTo>
                      <a:lnTo>
                        <a:pt x="46" y="12"/>
                      </a:lnTo>
                      <a:lnTo>
                        <a:pt x="46" y="4"/>
                      </a:lnTo>
                    </a:path>
                  </a:pathLst>
                </a:custGeom>
                <a:solidFill>
                  <a:srgbClr val="A2C1FE"/>
                </a:solidFill>
                <a:ln w="12700" cap="rnd">
                  <a:noFill/>
                  <a:round/>
                  <a:headEnd/>
                  <a:tailEnd/>
                </a:ln>
              </p:spPr>
              <p:txBody>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grpSp>
        <p:graphicFrame>
          <p:nvGraphicFramePr>
            <p:cNvPr id="1028" name="Object 80">
              <a:hlinkClick r:id="" action="ppaction://ole?verb=0"/>
            </p:cNvPr>
            <p:cNvGraphicFramePr>
              <a:graphicFrameLocks/>
            </p:cNvGraphicFramePr>
            <p:nvPr/>
          </p:nvGraphicFramePr>
          <p:xfrm>
            <a:off x="4341" y="791"/>
            <a:ext cx="366" cy="116"/>
          </p:xfrm>
          <a:graphic>
            <a:graphicData uri="http://schemas.openxmlformats.org/presentationml/2006/ole">
              <mc:AlternateContent xmlns:mc="http://schemas.openxmlformats.org/markup-compatibility/2006">
                <mc:Choice xmlns:v="urn:schemas-microsoft-com:vml" Requires="v">
                  <p:oleObj spid="_x0000_s61699" name="Clip" r:id="rId8" imgW="579240" imgH="182520" progId="">
                    <p:embed/>
                  </p:oleObj>
                </mc:Choice>
                <mc:Fallback>
                  <p:oleObj name="Clip" r:id="rId8" imgW="579240" imgH="182520" progId="">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1" y="791"/>
                          <a:ext cx="366" cy="1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nvGrpSpPr>
            <p:cNvPr id="16" name="Group 81"/>
            <p:cNvGrpSpPr>
              <a:grpSpLocks/>
            </p:cNvGrpSpPr>
            <p:nvPr/>
          </p:nvGrpSpPr>
          <p:grpSpPr bwMode="auto">
            <a:xfrm>
              <a:off x="3514" y="563"/>
              <a:ext cx="809" cy="358"/>
              <a:chOff x="3514" y="563"/>
              <a:chExt cx="809" cy="358"/>
            </a:xfrm>
          </p:grpSpPr>
          <p:sp>
            <p:nvSpPr>
              <p:cNvPr id="1043" name="Rectangle 82"/>
              <p:cNvSpPr>
                <a:spLocks noChangeArrowheads="1"/>
              </p:cNvSpPr>
              <p:nvPr/>
            </p:nvSpPr>
            <p:spPr bwMode="auto">
              <a:xfrm>
                <a:off x="3528" y="623"/>
                <a:ext cx="782" cy="298"/>
              </a:xfrm>
              <a:prstGeom prst="rect">
                <a:avLst/>
              </a:prstGeom>
              <a:solidFill>
                <a:srgbClr val="AD690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44" name="Rectangle 83"/>
              <p:cNvSpPr>
                <a:spLocks noChangeArrowheads="1"/>
              </p:cNvSpPr>
              <p:nvPr/>
            </p:nvSpPr>
            <p:spPr bwMode="auto">
              <a:xfrm>
                <a:off x="3726" y="570"/>
                <a:ext cx="49" cy="29"/>
              </a:xfrm>
              <a:prstGeom prst="rect">
                <a:avLst/>
              </a:prstGeom>
              <a:solidFill>
                <a:srgbClr val="919191"/>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45" name="Rectangle 84"/>
              <p:cNvSpPr>
                <a:spLocks noChangeArrowheads="1"/>
              </p:cNvSpPr>
              <p:nvPr/>
            </p:nvSpPr>
            <p:spPr bwMode="auto">
              <a:xfrm>
                <a:off x="3870" y="563"/>
                <a:ext cx="69" cy="42"/>
              </a:xfrm>
              <a:prstGeom prst="rect">
                <a:avLst/>
              </a:prstGeom>
              <a:solidFill>
                <a:srgbClr val="919191"/>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46" name="Rectangle 85"/>
              <p:cNvSpPr>
                <a:spLocks noChangeArrowheads="1"/>
              </p:cNvSpPr>
              <p:nvPr/>
            </p:nvSpPr>
            <p:spPr bwMode="auto">
              <a:xfrm>
                <a:off x="3514" y="605"/>
                <a:ext cx="809" cy="16"/>
              </a:xfrm>
              <a:prstGeom prst="rect">
                <a:avLst/>
              </a:prstGeom>
              <a:solidFill>
                <a:srgbClr val="919191"/>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47" name="Rectangle 86"/>
              <p:cNvSpPr>
                <a:spLocks noChangeArrowheads="1"/>
              </p:cNvSpPr>
              <p:nvPr/>
            </p:nvSpPr>
            <p:spPr bwMode="auto">
              <a:xfrm>
                <a:off x="3528" y="772"/>
                <a:ext cx="782" cy="2"/>
              </a:xfrm>
              <a:prstGeom prst="rect">
                <a:avLst/>
              </a:prstGeom>
              <a:solidFill>
                <a:srgbClr val="714400"/>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nvGrpSpPr>
              <p:cNvPr id="17" name="Group 87"/>
              <p:cNvGrpSpPr>
                <a:grpSpLocks/>
              </p:cNvGrpSpPr>
              <p:nvPr/>
            </p:nvGrpSpPr>
            <p:grpSpPr bwMode="auto">
              <a:xfrm>
                <a:off x="3850" y="757"/>
                <a:ext cx="125" cy="163"/>
                <a:chOff x="3850" y="757"/>
                <a:chExt cx="125" cy="163"/>
              </a:xfrm>
            </p:grpSpPr>
            <p:sp>
              <p:nvSpPr>
                <p:cNvPr id="1049" name="Rectangle 88"/>
                <p:cNvSpPr>
                  <a:spLocks noChangeArrowheads="1"/>
                </p:cNvSpPr>
                <p:nvPr/>
              </p:nvSpPr>
              <p:spPr bwMode="auto">
                <a:xfrm>
                  <a:off x="3850" y="757"/>
                  <a:ext cx="125" cy="163"/>
                </a:xfrm>
                <a:prstGeom prst="rect">
                  <a:avLst/>
                </a:prstGeom>
                <a:solidFill>
                  <a:srgbClr val="919191"/>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50" name="Rectangle 89"/>
                <p:cNvSpPr>
                  <a:spLocks noChangeArrowheads="1"/>
                </p:cNvSpPr>
                <p:nvPr/>
              </p:nvSpPr>
              <p:spPr bwMode="auto">
                <a:xfrm>
                  <a:off x="3863" y="774"/>
                  <a:ext cx="95" cy="136"/>
                </a:xfrm>
                <a:prstGeom prst="rect">
                  <a:avLst/>
                </a:prstGeom>
                <a:solidFill>
                  <a:srgbClr val="919191"/>
                </a:solidFill>
                <a:ln w="12700">
                  <a:solidFill>
                    <a:srgbClr val="000000"/>
                  </a:solidFill>
                  <a:miter lim="800000"/>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051" name="Oval 90"/>
                <p:cNvSpPr>
                  <a:spLocks noChangeArrowheads="1"/>
                </p:cNvSpPr>
                <p:nvPr/>
              </p:nvSpPr>
              <p:spPr bwMode="auto">
                <a:xfrm>
                  <a:off x="3947" y="841"/>
                  <a:ext cx="1" cy="6"/>
                </a:xfrm>
                <a:prstGeom prst="ellipse">
                  <a:avLst/>
                </a:prstGeom>
                <a:solidFill>
                  <a:srgbClr val="919191"/>
                </a:solidFill>
                <a:ln w="12700">
                  <a:solidFill>
                    <a:srgbClr val="000000"/>
                  </a:solidFill>
                  <a:round/>
                  <a:headEnd/>
                  <a:tailEnd/>
                </a:ln>
              </p:spPr>
              <p:txBody>
                <a:bodyPr wrap="none" anchor="ct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grpSp>
        </p:grpSp>
        <p:graphicFrame>
          <p:nvGraphicFramePr>
            <p:cNvPr id="1029" name="Object 91">
              <a:hlinkClick r:id="" action="ppaction://ole?verb=0"/>
            </p:cNvPr>
            <p:cNvGraphicFramePr>
              <a:graphicFrameLocks/>
            </p:cNvGraphicFramePr>
            <p:nvPr/>
          </p:nvGraphicFramePr>
          <p:xfrm>
            <a:off x="974" y="458"/>
            <a:ext cx="798" cy="548"/>
          </p:xfrm>
          <a:graphic>
            <a:graphicData uri="http://schemas.openxmlformats.org/presentationml/2006/ole">
              <mc:AlternateContent xmlns:mc="http://schemas.openxmlformats.org/markup-compatibility/2006">
                <mc:Choice xmlns:v="urn:schemas-microsoft-com:vml" Requires="v">
                  <p:oleObj spid="_x0000_s61700" name="Clip" r:id="rId10" imgW="1265040" imgH="868320" progId="">
                    <p:embed/>
                  </p:oleObj>
                </mc:Choice>
                <mc:Fallback>
                  <p:oleObj name="Clip" r:id="rId10" imgW="1265040" imgH="868320" progId="">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4" y="458"/>
                          <a:ext cx="798" cy="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30" name="Object 92">
              <a:hlinkClick r:id="" action="ppaction://ole?verb=0"/>
            </p:cNvPr>
            <p:cNvGraphicFramePr>
              <a:graphicFrameLocks/>
            </p:cNvGraphicFramePr>
            <p:nvPr/>
          </p:nvGraphicFramePr>
          <p:xfrm>
            <a:off x="368" y="809"/>
            <a:ext cx="397" cy="223"/>
          </p:xfrm>
          <a:graphic>
            <a:graphicData uri="http://schemas.openxmlformats.org/presentationml/2006/ole">
              <mc:AlternateContent xmlns:mc="http://schemas.openxmlformats.org/markup-compatibility/2006">
                <mc:Choice xmlns:v="urn:schemas-microsoft-com:vml" Requires="v">
                  <p:oleObj spid="_x0000_s61701" name="Clip" r:id="rId12" imgW="628560" imgH="352080" progId="">
                    <p:embed/>
                  </p:oleObj>
                </mc:Choice>
                <mc:Fallback>
                  <p:oleObj name="Clip" r:id="rId12" imgW="628560" imgH="352080" progId="">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8" y="809"/>
                          <a:ext cx="397" cy="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sp>
        <p:nvSpPr>
          <p:cNvPr id="1034" name="Text Box 93"/>
          <p:cNvSpPr txBox="1">
            <a:spLocks noChangeArrowheads="1"/>
          </p:cNvSpPr>
          <p:nvPr/>
        </p:nvSpPr>
        <p:spPr bwMode="auto">
          <a:xfrm>
            <a:off x="3894667" y="6886223"/>
            <a:ext cx="6773333" cy="3010568"/>
          </a:xfrm>
          <a:prstGeom prst="rect">
            <a:avLst/>
          </a:prstGeom>
          <a:noFill/>
          <a:ln w="9525">
            <a:noFill/>
            <a:miter lim="800000"/>
            <a:headEnd/>
            <a:tailEnd/>
          </a:ln>
        </p:spPr>
        <p:txBody>
          <a:bodyPr>
            <a:spAutoFit/>
          </a:bodyPr>
          <a:lstStyle/>
          <a:p>
            <a:pPr algn="ctr" fontAlgn="base">
              <a:spcBef>
                <a:spcPct val="0"/>
              </a:spcBef>
              <a:spcAft>
                <a:spcPct val="0"/>
              </a:spcAft>
            </a:pPr>
            <a:r>
              <a:rPr lang="en-US" sz="2963" b="1" dirty="0">
                <a:solidFill>
                  <a:srgbClr val="FFFFFF"/>
                </a:solidFill>
                <a:latin typeface="Comic Sans MS" pitchFamily="66" charset="0"/>
                <a:cs typeface="Arial" pitchFamily="34" charset="0"/>
              </a:rPr>
              <a:t>   </a:t>
            </a:r>
            <a:r>
              <a:rPr lang="en-US" sz="4741" b="1" dirty="0">
                <a:solidFill>
                  <a:srgbClr val="FFFFFF"/>
                </a:solidFill>
                <a:latin typeface="Arial" pitchFamily="34" charset="0"/>
                <a:cs typeface="Arial" pitchFamily="34" charset="0"/>
              </a:rPr>
              <a:t>Rick D. Blasgen</a:t>
            </a:r>
          </a:p>
          <a:p>
            <a:pPr algn="ctr" fontAlgn="base">
              <a:spcBef>
                <a:spcPct val="0"/>
              </a:spcBef>
              <a:spcAft>
                <a:spcPct val="0"/>
              </a:spcAft>
            </a:pPr>
            <a:r>
              <a:rPr lang="en-US" sz="4741" b="1" dirty="0">
                <a:solidFill>
                  <a:srgbClr val="FFFFFF"/>
                </a:solidFill>
                <a:latin typeface="Arial" pitchFamily="34" charset="0"/>
                <a:cs typeface="Arial" pitchFamily="34" charset="0"/>
              </a:rPr>
              <a:t>  President &amp; CEO</a:t>
            </a:r>
          </a:p>
          <a:p>
            <a:pPr algn="ctr" fontAlgn="base">
              <a:spcBef>
                <a:spcPct val="0"/>
              </a:spcBef>
              <a:spcAft>
                <a:spcPct val="0"/>
              </a:spcAft>
            </a:pPr>
            <a:r>
              <a:rPr lang="en-US" sz="4741" b="1" dirty="0">
                <a:solidFill>
                  <a:srgbClr val="FFFFFF"/>
                </a:solidFill>
                <a:latin typeface="Arial" pitchFamily="34" charset="0"/>
                <a:cs typeface="Arial" pitchFamily="34" charset="0"/>
              </a:rPr>
              <a:t>CSCMP</a:t>
            </a:r>
          </a:p>
          <a:p>
            <a:pPr algn="ctr" fontAlgn="base">
              <a:spcBef>
                <a:spcPct val="0"/>
              </a:spcBef>
              <a:spcAft>
                <a:spcPct val="0"/>
              </a:spcAft>
              <a:buFontTx/>
              <a:buChar char="•"/>
            </a:pPr>
            <a:endParaRPr lang="en-US" sz="4741" b="1" dirty="0">
              <a:solidFill>
                <a:srgbClr val="FFFFFF"/>
              </a:solidFill>
              <a:latin typeface="Arial" pitchFamily="34" charset="0"/>
              <a:cs typeface="Arial" pitchFamily="34" charset="0"/>
            </a:endParaRPr>
          </a:p>
        </p:txBody>
      </p:sp>
      <p:sp>
        <p:nvSpPr>
          <p:cNvPr id="91" name="TextBox 90"/>
          <p:cNvSpPr txBox="1"/>
          <p:nvPr/>
        </p:nvSpPr>
        <p:spPr>
          <a:xfrm>
            <a:off x="5423756" y="2935112"/>
            <a:ext cx="3974165" cy="730649"/>
          </a:xfrm>
          <a:prstGeom prst="rect">
            <a:avLst/>
          </a:prstGeom>
          <a:noFill/>
        </p:spPr>
        <p:txBody>
          <a:bodyPr wrap="none" rtlCol="0">
            <a:spAutoFit/>
          </a:bodyPr>
          <a:lstStyle/>
          <a:p>
            <a:pPr fontAlgn="base">
              <a:spcBef>
                <a:spcPct val="0"/>
              </a:spcBef>
              <a:spcAft>
                <a:spcPct val="0"/>
              </a:spcAft>
            </a:pPr>
            <a:r>
              <a:rPr lang="en-US" sz="4148" b="1" i="1" dirty="0">
                <a:solidFill>
                  <a:srgbClr val="FFFF00"/>
                </a:solidFill>
                <a:latin typeface="Arial" pitchFamily="34" charset="0"/>
                <a:cs typeface="Arial" pitchFamily="34" charset="0"/>
              </a:rPr>
              <a:t>March 15, 2017</a:t>
            </a:r>
          </a:p>
        </p:txBody>
      </p:sp>
    </p:spTree>
    <p:extLst>
      <p:ext uri="{BB962C8B-B14F-4D97-AF65-F5344CB8AC3E}">
        <p14:creationId xmlns:p14="http://schemas.microsoft.com/office/powerpoint/2010/main" val="223359333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nvPr>
        </p:nvGraphicFramePr>
        <p:xfrm>
          <a:off x="848079" y="565856"/>
          <a:ext cx="1410" cy="1410"/>
        </p:xfrm>
        <a:graphic>
          <a:graphicData uri="http://schemas.openxmlformats.org/presentationml/2006/ole">
            <mc:AlternateContent xmlns:mc="http://schemas.openxmlformats.org/markup-compatibility/2006">
              <mc:Choice xmlns:v="urn:schemas-microsoft-com:vml" Requires="v">
                <p:oleObj spid="_x0000_s62517"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848079" y="565856"/>
                        <a:ext cx="1410" cy="1410"/>
                      </a:xfrm>
                      <a:prstGeom prst="rect">
                        <a:avLst/>
                      </a:prstGeom>
                    </p:spPr>
                  </p:pic>
                </p:oleObj>
              </mc:Fallback>
            </mc:AlternateContent>
          </a:graphicData>
        </a:graphic>
      </p:graphicFrame>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b="15266"/>
          <a:stretch/>
        </p:blipFill>
        <p:spPr>
          <a:xfrm>
            <a:off x="852084" y="1943100"/>
            <a:ext cx="13546667" cy="7652455"/>
          </a:xfrm>
          <a:prstGeom prst="rect">
            <a:avLst/>
          </a:prstGeom>
        </p:spPr>
      </p:pic>
      <p:sp>
        <p:nvSpPr>
          <p:cNvPr id="15" name="Rectangle 14"/>
          <p:cNvSpPr/>
          <p:nvPr/>
        </p:nvSpPr>
        <p:spPr>
          <a:xfrm>
            <a:off x="846667" y="1943099"/>
            <a:ext cx="13546667" cy="7652456"/>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7" name="Rectangle 6"/>
          <p:cNvSpPr/>
          <p:nvPr/>
        </p:nvSpPr>
        <p:spPr>
          <a:xfrm>
            <a:off x="1549922" y="3226296"/>
            <a:ext cx="10122656" cy="738664"/>
          </a:xfrm>
          <a:prstGeom prst="rect">
            <a:avLst/>
          </a:prstGeom>
        </p:spPr>
        <p:txBody>
          <a:bodyPr wrap="square" lIns="0" tIns="0" rIns="0" bIns="0" anchorCtr="0">
            <a:spAutoFit/>
          </a:bodyPr>
          <a:lstStyle/>
          <a:p>
            <a:r>
              <a:rPr lang="en-US" sz="4800" dirty="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State of Logistics Report 2016</a:t>
            </a:r>
          </a:p>
        </p:txBody>
      </p:sp>
      <p:sp>
        <p:nvSpPr>
          <p:cNvPr id="14" name="Rectangle 13"/>
          <p:cNvSpPr/>
          <p:nvPr/>
        </p:nvSpPr>
        <p:spPr>
          <a:xfrm>
            <a:off x="1514500" y="3827662"/>
            <a:ext cx="4938853" cy="1641540"/>
          </a:xfrm>
          <a:prstGeom prst="rect">
            <a:avLst/>
          </a:prstGeom>
        </p:spPr>
        <p:txBody>
          <a:bodyPr wrap="none" lIns="0" tIns="0" rIns="0" bIns="0" anchorCtr="0">
            <a:spAutoFit/>
          </a:bodyPr>
          <a:lstStyle/>
          <a:p>
            <a:r>
              <a:rPr lang="en-US" sz="10667" dirty="0">
                <a:solidFill>
                  <a:prstClr val="white"/>
                </a:solidFill>
                <a:latin typeface="Arial" panose="020B0604020202020204" pitchFamily="34" charset="0"/>
                <a:cs typeface="Arial" pitchFamily="34" charset="0"/>
              </a:rPr>
              <a:t>CSCMP</a:t>
            </a:r>
          </a:p>
        </p:txBody>
      </p:sp>
      <p:sp>
        <p:nvSpPr>
          <p:cNvPr id="21" name="Rectangle 20"/>
          <p:cNvSpPr/>
          <p:nvPr/>
        </p:nvSpPr>
        <p:spPr>
          <a:xfrm>
            <a:off x="1505238" y="7962825"/>
            <a:ext cx="1899559" cy="328231"/>
          </a:xfrm>
          <a:prstGeom prst="rect">
            <a:avLst/>
          </a:prstGeom>
        </p:spPr>
        <p:txBody>
          <a:bodyPr wrap="none" lIns="0" tIns="0" rIns="0" bIns="0" anchorCtr="0">
            <a:spAutoFit/>
          </a:bodyPr>
          <a:lstStyle/>
          <a:p>
            <a:r>
              <a:rPr lang="en-US" sz="2133" dirty="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Report Release</a:t>
            </a:r>
          </a:p>
        </p:txBody>
      </p:sp>
      <p:sp>
        <p:nvSpPr>
          <p:cNvPr id="22" name="Rectangle 21"/>
          <p:cNvSpPr/>
          <p:nvPr/>
        </p:nvSpPr>
        <p:spPr>
          <a:xfrm>
            <a:off x="1505238" y="8338715"/>
            <a:ext cx="1732847" cy="328231"/>
          </a:xfrm>
          <a:prstGeom prst="rect">
            <a:avLst/>
          </a:prstGeom>
        </p:spPr>
        <p:txBody>
          <a:bodyPr wrap="none" lIns="0" tIns="0" rIns="0" bIns="0" anchorCtr="0">
            <a:spAutoFit/>
          </a:bodyPr>
          <a:lstStyle/>
          <a:p>
            <a:r>
              <a:rPr lang="en-US" sz="2133" dirty="0">
                <a:solidFill>
                  <a:prstClr val="white"/>
                </a:solidFill>
                <a:effectLst>
                  <a:outerShdw blurRad="38100" dist="38100" dir="2700000" algn="tl">
                    <a:srgbClr val="000000">
                      <a:alpha val="43137"/>
                    </a:srgbClr>
                  </a:outerShdw>
                </a:effectLst>
                <a:latin typeface="Arial" panose="020B0604020202020204" pitchFamily="34" charset="0"/>
                <a:cs typeface="Arial" pitchFamily="34" charset="0"/>
              </a:rPr>
              <a:t>June 21, 2016</a:t>
            </a:r>
          </a:p>
        </p:txBody>
      </p:sp>
    </p:spTree>
    <p:extLst>
      <p:ext uri="{BB962C8B-B14F-4D97-AF65-F5344CB8AC3E}">
        <p14:creationId xmlns:p14="http://schemas.microsoft.com/office/powerpoint/2010/main" val="58679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6610"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object 2"/>
          <p:cNvSpPr/>
          <p:nvPr/>
        </p:nvSpPr>
        <p:spPr>
          <a:xfrm>
            <a:off x="0" y="1544637"/>
            <a:ext cx="15252192" cy="8615363"/>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US" dirty="0">
              <a:solidFill>
                <a:prstClr val="black"/>
              </a:solidFill>
            </a:endParaRPr>
          </a:p>
        </p:txBody>
      </p:sp>
      <p:sp>
        <p:nvSpPr>
          <p:cNvPr id="5" name="Rectangle 4"/>
          <p:cNvSpPr/>
          <p:nvPr/>
        </p:nvSpPr>
        <p:spPr>
          <a:xfrm>
            <a:off x="763623" y="3981269"/>
            <a:ext cx="4756110" cy="430887"/>
          </a:xfrm>
          <a:prstGeom prst="rect">
            <a:avLst/>
          </a:prstGeom>
        </p:spPr>
        <p:txBody>
          <a:bodyPr wrap="none" lIns="0" tIns="0" rIns="0" bIns="0" anchorCtr="0">
            <a:spAutoFit/>
          </a:bodyPr>
          <a:lstStyle/>
          <a:p>
            <a:r>
              <a:rPr lang="en-US" sz="2800" b="1" dirty="0">
                <a:solidFill>
                  <a:prstClr val="white"/>
                </a:solidFill>
                <a:latin typeface="Arial" panose="020B0604020202020204" pitchFamily="34" charset="0"/>
                <a:cs typeface="Arial" panose="020B0604020202020204" pitchFamily="34" charset="0"/>
              </a:rPr>
              <a:t>US business logistics costs</a:t>
            </a:r>
          </a:p>
        </p:txBody>
      </p:sp>
      <p:sp>
        <p:nvSpPr>
          <p:cNvPr id="8" name="TextBox 7"/>
          <p:cNvSpPr txBox="1"/>
          <p:nvPr/>
        </p:nvSpPr>
        <p:spPr>
          <a:xfrm>
            <a:off x="773481" y="1839640"/>
            <a:ext cx="13975312" cy="1846659"/>
          </a:xfrm>
          <a:prstGeom prst="rect">
            <a:avLst/>
          </a:prstGeom>
          <a:noFill/>
        </p:spPr>
        <p:txBody>
          <a:bodyPr wrap="squar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US Business Logistics Costs totaled </a:t>
            </a:r>
            <a:br>
              <a:rPr lang="en-US" sz="6000" dirty="0">
                <a:solidFill>
                  <a:prstClr val="white"/>
                </a:solidFill>
                <a:latin typeface="Arial" panose="020B0604020202020204" pitchFamily="34" charset="0"/>
                <a:cs typeface="Arial" panose="020B0604020202020204" pitchFamily="34" charset="0"/>
              </a:rPr>
            </a:br>
            <a:r>
              <a:rPr lang="en-US" sz="6000" dirty="0">
                <a:solidFill>
                  <a:prstClr val="white"/>
                </a:solidFill>
                <a:latin typeface="Arial" panose="020B0604020202020204" pitchFamily="34" charset="0"/>
                <a:cs typeface="Arial" panose="020B0604020202020204" pitchFamily="34" charset="0"/>
              </a:rPr>
              <a:t>$1.4 Trillion in 2015</a:t>
            </a:r>
          </a:p>
        </p:txBody>
      </p:sp>
      <p:sp>
        <p:nvSpPr>
          <p:cNvPr id="10" name="Rectangle 9"/>
          <p:cNvSpPr/>
          <p:nvPr/>
        </p:nvSpPr>
        <p:spPr>
          <a:xfrm>
            <a:off x="763623" y="4431888"/>
            <a:ext cx="782265" cy="276999"/>
          </a:xfrm>
          <a:prstGeom prst="rect">
            <a:avLst/>
          </a:prstGeom>
        </p:spPr>
        <p:txBody>
          <a:bodyPr wrap="none" lIns="0" tIns="0" rIns="0" bIns="0" anchorCtr="0">
            <a:spAutoFit/>
          </a:bodyPr>
          <a:lstStyle/>
          <a:p>
            <a:r>
              <a:rPr lang="en-US" dirty="0">
                <a:solidFill>
                  <a:prstClr val="white"/>
                </a:solidFill>
                <a:latin typeface="Arial" panose="020B0604020202020204" pitchFamily="34" charset="0"/>
                <a:cs typeface="Arial" panose="020B0604020202020204" pitchFamily="34" charset="0"/>
              </a:rPr>
              <a:t>$ billion</a:t>
            </a:r>
          </a:p>
        </p:txBody>
      </p:sp>
      <p:graphicFrame>
        <p:nvGraphicFramePr>
          <p:cNvPr id="9" name="Chart 8"/>
          <p:cNvGraphicFramePr/>
          <p:nvPr>
            <p:extLst/>
          </p:nvPr>
        </p:nvGraphicFramePr>
        <p:xfrm>
          <a:off x="736957" y="5007992"/>
          <a:ext cx="14011836" cy="4604978"/>
        </p:xfrm>
        <a:graphic>
          <a:graphicData uri="http://schemas.openxmlformats.org/drawingml/2006/chart">
            <c:chart xmlns:c="http://schemas.openxmlformats.org/drawingml/2006/chart" xmlns:r="http://schemas.openxmlformats.org/officeDocument/2006/relationships" r:id="rId8"/>
          </a:graphicData>
        </a:graphic>
      </p:graphicFrame>
      <p:grpSp>
        <p:nvGrpSpPr>
          <p:cNvPr id="26" name="Group 25"/>
          <p:cNvGrpSpPr/>
          <p:nvPr/>
        </p:nvGrpSpPr>
        <p:grpSpPr>
          <a:xfrm>
            <a:off x="7619999" y="4935984"/>
            <a:ext cx="4896545" cy="2639094"/>
            <a:chOff x="6876524" y="5043996"/>
            <a:chExt cx="4896545" cy="2639094"/>
          </a:xfrm>
        </p:grpSpPr>
        <p:cxnSp>
          <p:nvCxnSpPr>
            <p:cNvPr id="16" name="Elbow Connector 15"/>
            <p:cNvCxnSpPr/>
            <p:nvPr/>
          </p:nvCxnSpPr>
          <p:spPr>
            <a:xfrm flipV="1">
              <a:off x="6876524" y="5714527"/>
              <a:ext cx="4896545" cy="1968563"/>
            </a:xfrm>
            <a:prstGeom prst="bentConnector4">
              <a:avLst>
                <a:gd name="adj1" fmla="val 137"/>
                <a:gd name="adj2" fmla="val 111613"/>
              </a:avLst>
            </a:prstGeom>
            <a:ln w="349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499999" y="5043996"/>
              <a:ext cx="1879041" cy="461665"/>
            </a:xfrm>
            <a:prstGeom prst="rect">
              <a:avLst/>
            </a:prstGeom>
            <a:noFill/>
          </p:spPr>
          <p:txBody>
            <a:bodyPr wrap="none" rtlCol="0">
              <a:spAutoFit/>
            </a:bodyPr>
            <a:lstStyle/>
            <a:p>
              <a:r>
                <a:rPr lang="en-US" sz="2400" b="1" dirty="0">
                  <a:solidFill>
                    <a:srgbClr val="FFFF00"/>
                  </a:solidFill>
                  <a:latin typeface="Arial" panose="020B0604020202020204" pitchFamily="34" charset="0"/>
                  <a:cs typeface="Arial" panose="020B0604020202020204" pitchFamily="34" charset="0"/>
                </a:rPr>
                <a:t>5.1% CAGR</a:t>
              </a:r>
            </a:p>
          </p:txBody>
        </p:sp>
      </p:grpSp>
      <p:grpSp>
        <p:nvGrpSpPr>
          <p:cNvPr id="25" name="Group 24"/>
          <p:cNvGrpSpPr/>
          <p:nvPr/>
        </p:nvGrpSpPr>
        <p:grpSpPr>
          <a:xfrm>
            <a:off x="12604719" y="4971988"/>
            <a:ext cx="1315981" cy="625894"/>
            <a:chOff x="11766868" y="4971988"/>
            <a:chExt cx="1315981" cy="625894"/>
          </a:xfrm>
        </p:grpSpPr>
        <p:cxnSp>
          <p:nvCxnSpPr>
            <p:cNvPr id="20" name="Elbow Connector 19"/>
            <p:cNvCxnSpPr/>
            <p:nvPr/>
          </p:nvCxnSpPr>
          <p:spPr>
            <a:xfrm flipV="1">
              <a:off x="11766868" y="5597881"/>
              <a:ext cx="1315981" cy="1"/>
            </a:xfrm>
            <a:prstGeom prst="bentConnector4">
              <a:avLst>
                <a:gd name="adj1" fmla="val 542"/>
                <a:gd name="adj2" fmla="val 22860100000"/>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2022117" y="4971988"/>
              <a:ext cx="886781" cy="461665"/>
            </a:xfrm>
            <a:prstGeom prst="rect">
              <a:avLst/>
            </a:prstGeom>
            <a:noFill/>
          </p:spPr>
          <p:txBody>
            <a:bodyPr wrap="none" rtlCol="0">
              <a:spAutoFit/>
            </a:bodyPr>
            <a:lstStyle/>
            <a:p>
              <a:r>
                <a:rPr lang="en-US" sz="2400" b="1" dirty="0">
                  <a:solidFill>
                    <a:prstClr val="white"/>
                  </a:solidFill>
                  <a:latin typeface="Arial" panose="020B0604020202020204" pitchFamily="34" charset="0"/>
                  <a:cs typeface="Arial" panose="020B0604020202020204" pitchFamily="34" charset="0"/>
                </a:rPr>
                <a:t>2.6%</a:t>
              </a:r>
            </a:p>
          </p:txBody>
        </p:sp>
      </p:grpSp>
    </p:spTree>
    <p:extLst>
      <p:ext uri="{BB962C8B-B14F-4D97-AF65-F5344CB8AC3E}">
        <p14:creationId xmlns:p14="http://schemas.microsoft.com/office/powerpoint/2010/main" val="264919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544637"/>
            <a:ext cx="15252192" cy="8615363"/>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US" dirty="0">
              <a:solidFill>
                <a:prstClr val="black"/>
              </a:solidFill>
            </a:endParaRPr>
          </a:p>
        </p:txBody>
      </p:sp>
      <p:sp>
        <p:nvSpPr>
          <p:cNvPr id="8" name="TextBox 7"/>
          <p:cNvSpPr txBox="1"/>
          <p:nvPr/>
        </p:nvSpPr>
        <p:spPr>
          <a:xfrm>
            <a:off x="773480" y="1839640"/>
            <a:ext cx="14525002" cy="1846659"/>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As a percentage of GDP, USBLC declined </a:t>
            </a:r>
            <a:br>
              <a:rPr lang="en-US" sz="6000" dirty="0">
                <a:solidFill>
                  <a:prstClr val="white"/>
                </a:solidFill>
                <a:latin typeface="Arial" panose="020B0604020202020204" pitchFamily="34" charset="0"/>
                <a:cs typeface="Arial" panose="020B0604020202020204" pitchFamily="34" charset="0"/>
              </a:rPr>
            </a:br>
            <a:r>
              <a:rPr lang="en-US" sz="6000" dirty="0">
                <a:solidFill>
                  <a:prstClr val="white"/>
                </a:solidFill>
                <a:latin typeface="Arial" panose="020B0604020202020204" pitchFamily="34" charset="0"/>
                <a:cs typeface="Arial" panose="020B0604020202020204" pitchFamily="34" charset="0"/>
              </a:rPr>
              <a:t>6 basis points to 7.85% </a:t>
            </a:r>
          </a:p>
        </p:txBody>
      </p:sp>
      <p:graphicFrame>
        <p:nvGraphicFramePr>
          <p:cNvPr id="9" name="Chart 8"/>
          <p:cNvGraphicFramePr/>
          <p:nvPr>
            <p:extLst/>
          </p:nvPr>
        </p:nvGraphicFramePr>
        <p:xfrm>
          <a:off x="736957" y="4683956"/>
          <a:ext cx="13378317" cy="4929014"/>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p:cNvSpPr/>
          <p:nvPr/>
        </p:nvSpPr>
        <p:spPr>
          <a:xfrm>
            <a:off x="763623" y="3999880"/>
            <a:ext cx="10060383" cy="430887"/>
          </a:xfrm>
          <a:prstGeom prst="rect">
            <a:avLst/>
          </a:prstGeom>
        </p:spPr>
        <p:txBody>
          <a:bodyPr wrap="none" lIns="0" tIns="0" rIns="0" bIns="0" anchorCtr="0">
            <a:spAutoFit/>
          </a:bodyPr>
          <a:lstStyle/>
          <a:p>
            <a:r>
              <a:rPr lang="en-US" sz="2800" b="1" dirty="0">
                <a:solidFill>
                  <a:prstClr val="white"/>
                </a:solidFill>
                <a:latin typeface="Arial" panose="020B0604020202020204" pitchFamily="34" charset="0"/>
                <a:cs typeface="Arial" panose="020B0604020202020204" pitchFamily="34" charset="0"/>
              </a:rPr>
              <a:t>US business logistics costs as a share of nominal GDP (%)</a:t>
            </a:r>
          </a:p>
        </p:txBody>
      </p:sp>
      <p:sp>
        <p:nvSpPr>
          <p:cNvPr id="12" name="Rectangle 11"/>
          <p:cNvSpPr/>
          <p:nvPr/>
        </p:nvSpPr>
        <p:spPr>
          <a:xfrm>
            <a:off x="779463" y="9701237"/>
            <a:ext cx="7956661" cy="307777"/>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Note: bp is basis points.</a:t>
            </a:r>
          </a:p>
          <a:p>
            <a:r>
              <a:rPr lang="en-US" sz="1000" dirty="0">
                <a:solidFill>
                  <a:prstClr val="white"/>
                </a:solidFill>
                <a:latin typeface="Arial" panose="020B0604020202020204" pitchFamily="34" charset="0"/>
                <a:cs typeface="Arial" panose="020B0604020202020204" pitchFamily="34" charset="0"/>
              </a:rPr>
              <a:t>Source: CSCMP’s  27</a:t>
            </a:r>
            <a:r>
              <a:rPr lang="en-US" sz="1000" baseline="30000" dirty="0">
                <a:solidFill>
                  <a:prstClr val="white"/>
                </a:solidFill>
                <a:latin typeface="Arial" panose="020B0604020202020204" pitchFamily="34" charset="0"/>
                <a:cs typeface="Arial" panose="020B0604020202020204" pitchFamily="34" charset="0"/>
              </a:rPr>
              <a:t>th</a:t>
            </a:r>
            <a:r>
              <a:rPr lang="en-US" sz="1000" dirty="0">
                <a:solidFill>
                  <a:prstClr val="white"/>
                </a:solidFill>
                <a:latin typeface="Arial" panose="020B0604020202020204" pitchFamily="34" charset="0"/>
                <a:cs typeface="Arial" panose="020B0604020202020204" pitchFamily="34" charset="0"/>
              </a:rPr>
              <a:t> Annual State of Logistics Report (see report appendix)</a:t>
            </a:r>
          </a:p>
        </p:txBody>
      </p:sp>
      <p:grpSp>
        <p:nvGrpSpPr>
          <p:cNvPr id="15" name="Group 14"/>
          <p:cNvGrpSpPr/>
          <p:nvPr/>
        </p:nvGrpSpPr>
        <p:grpSpPr>
          <a:xfrm>
            <a:off x="11925926" y="6016103"/>
            <a:ext cx="1742746" cy="720746"/>
            <a:chOff x="7150100" y="4942629"/>
            <a:chExt cx="886879" cy="436243"/>
          </a:xfrm>
        </p:grpSpPr>
        <p:cxnSp>
          <p:nvCxnSpPr>
            <p:cNvPr id="4" name="Straight Arrow Connector 3"/>
            <p:cNvCxnSpPr/>
            <p:nvPr/>
          </p:nvCxnSpPr>
          <p:spPr>
            <a:xfrm>
              <a:off x="7150100" y="5127625"/>
              <a:ext cx="886879" cy="25124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366050" y="4942629"/>
              <a:ext cx="506028" cy="2804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latin typeface="Arial" panose="020B0604020202020204" pitchFamily="34" charset="0"/>
                  <a:cs typeface="Arial" panose="020B0604020202020204" pitchFamily="34" charset="0"/>
                </a:rPr>
                <a:t>-6 bp</a:t>
              </a:r>
            </a:p>
          </p:txBody>
        </p:sp>
      </p:grpSp>
    </p:spTree>
    <p:extLst>
      <p:ext uri="{BB962C8B-B14F-4D97-AF65-F5344CB8AC3E}">
        <p14:creationId xmlns:p14="http://schemas.microsoft.com/office/powerpoint/2010/main" val="3133448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634" name="think-cell Slide" r:id="rId6" imgW="572" imgH="429" progId="TCLayout.ActiveDocument.1">
                  <p:embed/>
                </p:oleObj>
              </mc:Choice>
              <mc:Fallback>
                <p:oleObj name="think-cell Slide" r:id="rId6" imgW="572" imgH="429"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Rectangle 8" hidden="1"/>
          <p:cNvSpPr/>
          <p:nvPr>
            <p:custDataLst>
              <p:tags r:id="rId3"/>
            </p:custDataLst>
          </p:nvPr>
        </p:nvSpPr>
        <p:spPr bwMode="auto">
          <a:xfrm>
            <a:off x="0" y="0"/>
            <a:ext cx="158750" cy="1587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ct val="0"/>
              </a:spcBef>
              <a:spcAft>
                <a:spcPct val="0"/>
              </a:spcAft>
            </a:pPr>
            <a:endParaRPr lang="en-US" sz="1000" dirty="0">
              <a:solidFill>
                <a:prstClr val="white"/>
              </a:solidFill>
              <a:sym typeface="+mn-lt"/>
            </a:endParaRPr>
          </a:p>
        </p:txBody>
      </p:sp>
      <p:pic>
        <p:nvPicPr>
          <p:cNvPr id="37892" name="Picture 4" descr="C:\Users\akaush02\Desktop\Thinkstock\ThinkstockPhotos-47717033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0" y="1544637"/>
            <a:ext cx="15252192" cy="861536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1544637"/>
            <a:ext cx="15252192" cy="8615363"/>
          </a:xfrm>
          <a:prstGeom prst="rect">
            <a:avLst/>
          </a:prstGeom>
          <a:gradFill>
            <a:gsLst>
              <a:gs pos="12000">
                <a:srgbClr val="002060">
                  <a:alpha val="91000"/>
                </a:srgbClr>
              </a:gs>
              <a:gs pos="100000">
                <a:srgbClr val="002060">
                  <a:alpha val="57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73480" y="1839640"/>
            <a:ext cx="12484187" cy="1846659"/>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After 5 years of increases, inventory </a:t>
            </a:r>
            <a:br>
              <a:rPr lang="en-US" sz="6000" dirty="0">
                <a:solidFill>
                  <a:prstClr val="white"/>
                </a:solidFill>
                <a:latin typeface="Arial" panose="020B0604020202020204" pitchFamily="34" charset="0"/>
                <a:cs typeface="Arial" panose="020B0604020202020204" pitchFamily="34" charset="0"/>
              </a:rPr>
            </a:br>
            <a:r>
              <a:rPr lang="en-US" sz="6000" dirty="0">
                <a:solidFill>
                  <a:prstClr val="white"/>
                </a:solidFill>
                <a:latin typeface="Arial" panose="020B0604020202020204" pitchFamily="34" charset="0"/>
                <a:cs typeface="Arial" panose="020B0604020202020204" pitchFamily="34" charset="0"/>
              </a:rPr>
              <a:t>levels declined in 2015</a:t>
            </a:r>
            <a:endParaRPr lang="en-US" sz="5400" dirty="0">
              <a:solidFill>
                <a:prstClr val="white"/>
              </a:solidFill>
              <a:latin typeface="Arial" panose="020B0604020202020204" pitchFamily="34" charset="0"/>
              <a:cs typeface="Arial" panose="020B0604020202020204" pitchFamily="34" charset="0"/>
            </a:endParaRPr>
          </a:p>
        </p:txBody>
      </p:sp>
      <p:graphicFrame>
        <p:nvGraphicFramePr>
          <p:cNvPr id="18" name="Chart 17"/>
          <p:cNvGraphicFramePr/>
          <p:nvPr>
            <p:extLst/>
          </p:nvPr>
        </p:nvGraphicFramePr>
        <p:xfrm>
          <a:off x="779464" y="4873269"/>
          <a:ext cx="13393264" cy="4649834"/>
        </p:xfrm>
        <a:graphic>
          <a:graphicData uri="http://schemas.openxmlformats.org/drawingml/2006/chart">
            <c:chart xmlns:c="http://schemas.openxmlformats.org/drawingml/2006/chart" xmlns:r="http://schemas.openxmlformats.org/officeDocument/2006/relationships" r:id="rId9"/>
          </a:graphicData>
        </a:graphic>
      </p:graphicFrame>
      <p:sp>
        <p:nvSpPr>
          <p:cNvPr id="19" name="Rectangle 18"/>
          <p:cNvSpPr/>
          <p:nvPr/>
        </p:nvSpPr>
        <p:spPr>
          <a:xfrm>
            <a:off x="763623" y="4035884"/>
            <a:ext cx="4727833" cy="430887"/>
          </a:xfrm>
          <a:prstGeom prst="rect">
            <a:avLst/>
          </a:prstGeom>
        </p:spPr>
        <p:txBody>
          <a:bodyPr wrap="none" lIns="0" tIns="0" rIns="0" bIns="0" anchorCtr="0">
            <a:spAutoFit/>
          </a:bodyPr>
          <a:lstStyle/>
          <a:p>
            <a:r>
              <a:rPr lang="en-US" sz="2800" b="1" dirty="0">
                <a:solidFill>
                  <a:prstClr val="white"/>
                </a:solidFill>
                <a:latin typeface="Arial" panose="020B0604020202020204" pitchFamily="34" charset="0"/>
                <a:cs typeface="Arial" panose="020B0604020202020204" pitchFamily="34" charset="0"/>
              </a:rPr>
              <a:t>Total US private inventories</a:t>
            </a:r>
          </a:p>
        </p:txBody>
      </p:sp>
      <p:sp>
        <p:nvSpPr>
          <p:cNvPr id="20" name="Rectangle 19"/>
          <p:cNvSpPr/>
          <p:nvPr/>
        </p:nvSpPr>
        <p:spPr>
          <a:xfrm>
            <a:off x="763623" y="4503936"/>
            <a:ext cx="1131720" cy="369332"/>
          </a:xfrm>
          <a:prstGeom prst="rect">
            <a:avLst/>
          </a:prstGeom>
        </p:spPr>
        <p:txBody>
          <a:bodyPr wrap="none" lIns="0" tIns="0" rIns="0" bIns="0" anchorCtr="0">
            <a:spAutoFit/>
          </a:bodyPr>
          <a:lstStyle/>
          <a:p>
            <a:r>
              <a:rPr lang="en-US" sz="2400" dirty="0">
                <a:solidFill>
                  <a:prstClr val="white"/>
                </a:solidFill>
                <a:latin typeface="Arial" panose="020B0604020202020204" pitchFamily="34" charset="0"/>
                <a:cs typeface="Arial" panose="020B0604020202020204" pitchFamily="34" charset="0"/>
              </a:rPr>
              <a:t>$  billion</a:t>
            </a:r>
          </a:p>
        </p:txBody>
      </p:sp>
      <p:sp>
        <p:nvSpPr>
          <p:cNvPr id="21" name="Rectangle 20"/>
          <p:cNvSpPr/>
          <p:nvPr/>
        </p:nvSpPr>
        <p:spPr>
          <a:xfrm>
            <a:off x="779463" y="9547348"/>
            <a:ext cx="7956661" cy="461665"/>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Note: Total US private inventories includes manufacturing, retail, and wholesale and represents stock or goods available for sale . Annual numbers are the yearly average.</a:t>
            </a:r>
          </a:p>
          <a:p>
            <a:r>
              <a:rPr lang="en-US" sz="1000" dirty="0">
                <a:solidFill>
                  <a:prstClr val="white"/>
                </a:solidFill>
                <a:latin typeface="Arial" panose="020B0604020202020204" pitchFamily="34" charset="0"/>
                <a:cs typeface="Arial" panose="020B0604020202020204" pitchFamily="34" charset="0"/>
              </a:rPr>
              <a:t>Source: Bureau of Economic Analysis</a:t>
            </a:r>
          </a:p>
        </p:txBody>
      </p:sp>
      <p:grpSp>
        <p:nvGrpSpPr>
          <p:cNvPr id="11" name="Group 10"/>
          <p:cNvGrpSpPr/>
          <p:nvPr/>
        </p:nvGrpSpPr>
        <p:grpSpPr>
          <a:xfrm>
            <a:off x="12478444" y="5163483"/>
            <a:ext cx="2542582" cy="4620279"/>
            <a:chOff x="12478444" y="5163483"/>
            <a:chExt cx="2542582" cy="4620279"/>
          </a:xfrm>
        </p:grpSpPr>
        <p:cxnSp>
          <p:nvCxnSpPr>
            <p:cNvPr id="4" name="Straight Connector 3"/>
            <p:cNvCxnSpPr/>
            <p:nvPr/>
          </p:nvCxnSpPr>
          <p:spPr>
            <a:xfrm rot="120000">
              <a:off x="12478444" y="5587365"/>
              <a:ext cx="1110948" cy="0"/>
            </a:xfrm>
            <a:prstGeom prst="line">
              <a:avLst/>
            </a:prstGeom>
            <a:ln w="57150" cap="rnd">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82198" y="5163483"/>
              <a:ext cx="1338828"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2,459</a:t>
              </a:r>
            </a:p>
          </p:txBody>
        </p:sp>
        <p:sp>
          <p:nvSpPr>
            <p:cNvPr id="22" name="TextBox 21"/>
            <p:cNvSpPr txBox="1"/>
            <p:nvPr/>
          </p:nvSpPr>
          <p:spPr>
            <a:xfrm>
              <a:off x="13154017" y="8952765"/>
              <a:ext cx="870751" cy="830997"/>
            </a:xfrm>
            <a:prstGeom prst="rect">
              <a:avLst/>
            </a:prstGeom>
            <a:noFill/>
          </p:spPr>
          <p:txBody>
            <a:bodyPr wrap="none" rtlCol="0">
              <a:spAutoFit/>
            </a:bodyPr>
            <a:lstStyle/>
            <a:p>
              <a:pPr algn="ctr"/>
              <a:r>
                <a:rPr lang="en-US" sz="2400" b="1" dirty="0">
                  <a:solidFill>
                    <a:srgbClr val="FFFF00"/>
                  </a:solidFill>
                  <a:latin typeface="Arial" panose="020B0604020202020204" pitchFamily="34" charset="0"/>
                  <a:cs typeface="Arial" panose="020B0604020202020204" pitchFamily="34" charset="0"/>
                </a:rPr>
                <a:t>2016</a:t>
              </a:r>
              <a:br>
                <a:rPr lang="en-US" sz="2400" b="1" dirty="0">
                  <a:solidFill>
                    <a:srgbClr val="FFFF00"/>
                  </a:solidFill>
                  <a:latin typeface="Arial" panose="020B0604020202020204" pitchFamily="34" charset="0"/>
                  <a:cs typeface="Arial" panose="020B0604020202020204" pitchFamily="34" charset="0"/>
                </a:rPr>
              </a:br>
              <a:r>
                <a:rPr lang="en-US" sz="2400" b="1" dirty="0">
                  <a:solidFill>
                    <a:srgbClr val="FFFF00"/>
                  </a:solidFill>
                  <a:latin typeface="Arial" panose="020B0604020202020204" pitchFamily="34" charset="0"/>
                  <a:cs typeface="Arial" panose="020B0604020202020204" pitchFamily="34" charset="0"/>
                </a:rPr>
                <a:t>YTD</a:t>
              </a:r>
            </a:p>
          </p:txBody>
        </p:sp>
      </p:grpSp>
    </p:spTree>
    <p:extLst>
      <p:ext uri="{BB962C8B-B14F-4D97-AF65-F5344CB8AC3E}">
        <p14:creationId xmlns:p14="http://schemas.microsoft.com/office/powerpoint/2010/main" val="63249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67" y="2257778"/>
            <a:ext cx="6773333" cy="541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ixby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2257778"/>
            <a:ext cx="6773333" cy="54186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388" name="Title 5"/>
          <p:cNvSpPr>
            <a:spLocks noGrp="1"/>
          </p:cNvSpPr>
          <p:nvPr>
            <p:ph type="title"/>
          </p:nvPr>
        </p:nvSpPr>
        <p:spPr>
          <a:xfrm>
            <a:off x="1143000" y="615504"/>
            <a:ext cx="12954000" cy="1693333"/>
          </a:xfrm>
        </p:spPr>
        <p:txBody>
          <a:bodyPr/>
          <a:lstStyle/>
          <a:p>
            <a:r>
              <a:rPr lang="en-US" altLang="en-US" sz="7200" b="1" i="1" dirty="0">
                <a:solidFill>
                  <a:srgbClr val="FFFF00"/>
                </a:solidFill>
                <a:latin typeface="Arial" panose="020B0604020202020204" pitchFamily="34" charset="0"/>
                <a:cs typeface="Arial" panose="020B0604020202020204" pitchFamily="34" charset="0"/>
              </a:rPr>
              <a:t>Highways…</a:t>
            </a:r>
          </a:p>
        </p:txBody>
      </p:sp>
      <p:sp>
        <p:nvSpPr>
          <p:cNvPr id="7" name="Rectangle 6"/>
          <p:cNvSpPr/>
          <p:nvPr/>
        </p:nvSpPr>
        <p:spPr>
          <a:xfrm>
            <a:off x="1636889" y="8128000"/>
            <a:ext cx="11599735" cy="1754326"/>
          </a:xfrm>
          <a:prstGeom prst="rect">
            <a:avLst/>
          </a:prstGeom>
        </p:spPr>
        <p:txBody>
          <a:bodyPr wrap="square">
            <a:spAutoFit/>
          </a:bodyPr>
          <a:lstStyle/>
          <a:p>
            <a:pPr marL="508006" indent="-508006">
              <a:buFont typeface="Arial" panose="020B0604020202020204" pitchFamily="34" charset="0"/>
              <a:buChar char="•"/>
              <a:defRPr/>
            </a:pPr>
            <a:r>
              <a:rPr lang="en-US" altLang="en-US" sz="3600" i="1" kern="0" dirty="0">
                <a:solidFill>
                  <a:srgbClr val="FFFFFF"/>
                </a:solidFill>
                <a:latin typeface="Arial" panose="020B0604020202020204" pitchFamily="34" charset="0"/>
                <a:cs typeface="Arial" panose="020B0604020202020204" pitchFamily="34" charset="0"/>
              </a:rPr>
              <a:t>8,420,589 lane miles, 46,630 Interstate highway miles</a:t>
            </a:r>
          </a:p>
          <a:p>
            <a:pPr marL="508006" indent="-508006">
              <a:buFont typeface="Arial" panose="020B0604020202020204" pitchFamily="34" charset="0"/>
              <a:buChar char="•"/>
              <a:defRPr/>
            </a:pPr>
            <a:r>
              <a:rPr lang="en-US" altLang="en-US" sz="3600" i="1" kern="0" dirty="0">
                <a:solidFill>
                  <a:srgbClr val="FFFFFF"/>
                </a:solidFill>
                <a:latin typeface="Arial" panose="020B0604020202020204" pitchFamily="34" charset="0"/>
                <a:cs typeface="Arial" panose="020B0604020202020204" pitchFamily="34" charset="0"/>
              </a:rPr>
              <a:t>3,014,116 million vehicle miles traveled (VMT)</a:t>
            </a:r>
          </a:p>
          <a:p>
            <a:pPr marL="508006" indent="-508006">
              <a:buFont typeface="Arial" panose="020B0604020202020204" pitchFamily="34" charset="0"/>
              <a:buChar char="•"/>
              <a:defRPr/>
            </a:pPr>
            <a:r>
              <a:rPr lang="en-US" altLang="en-US" sz="3600" i="1" kern="0" dirty="0">
                <a:solidFill>
                  <a:srgbClr val="FFFFFF"/>
                </a:solidFill>
                <a:latin typeface="Arial" panose="020B0604020202020204" pitchFamily="34" charset="0"/>
                <a:cs typeface="Arial" panose="020B0604020202020204" pitchFamily="34" charset="0"/>
              </a:rPr>
              <a:t>599,766 road bridges</a:t>
            </a:r>
          </a:p>
        </p:txBody>
      </p:sp>
    </p:spTree>
    <p:extLst>
      <p:ext uri="{BB962C8B-B14F-4D97-AF65-F5344CB8AC3E}">
        <p14:creationId xmlns:p14="http://schemas.microsoft.com/office/powerpoint/2010/main" val="3630114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143000" y="543496"/>
            <a:ext cx="12954000" cy="1693333"/>
          </a:xfrm>
        </p:spPr>
        <p:txBody>
          <a:bodyPr/>
          <a:lstStyle/>
          <a:p>
            <a:r>
              <a:rPr lang="en-US" altLang="en-US" sz="8000" b="1" i="1" dirty="0">
                <a:solidFill>
                  <a:srgbClr val="FFFF00"/>
                </a:solidFill>
                <a:latin typeface="Arial" panose="020B0604020202020204" pitchFamily="34" charset="0"/>
                <a:cs typeface="Arial" panose="020B0604020202020204" pitchFamily="34" charset="0"/>
              </a:rPr>
              <a:t>Transit…</a:t>
            </a:r>
          </a:p>
        </p:txBody>
      </p:sp>
      <p:pic>
        <p:nvPicPr>
          <p:cNvPr id="174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67" y="2173111"/>
            <a:ext cx="7003815" cy="522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rrowheads="1"/>
          </p:cNvPicPr>
          <p:nvPr/>
        </p:nvPicPr>
        <p:blipFill>
          <a:blip r:embed="rId4">
            <a:extLst>
              <a:ext uri="{28A0092B-C50C-407E-A947-70E740481C1C}">
                <a14:useLocalDpi xmlns:a14="http://schemas.microsoft.com/office/drawing/2010/main" val="0"/>
              </a:ext>
            </a:extLst>
          </a:blip>
          <a:srcRect t="20135" r="27028" b="11693"/>
          <a:stretch>
            <a:fillRect/>
          </a:stretch>
        </p:blipFill>
        <p:spPr bwMode="auto">
          <a:xfrm>
            <a:off x="7850482" y="2173111"/>
            <a:ext cx="6542852" cy="522111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411110" y="7676445"/>
            <a:ext cx="11609489" cy="1446550"/>
          </a:xfrm>
          <a:prstGeom prst="rect">
            <a:avLst/>
          </a:prstGeom>
        </p:spPr>
        <p:txBody>
          <a:bodyPr wrap="square">
            <a:spAutoFit/>
          </a:bodyPr>
          <a:lstStyle/>
          <a:p>
            <a:pPr marL="677342" indent="-677342">
              <a:spcBef>
                <a:spcPct val="20000"/>
              </a:spcBef>
              <a:buClr>
                <a:srgbClr val="86D1EC"/>
              </a:buClr>
              <a:buSzPct val="90000"/>
              <a:buFont typeface="Arial" panose="020B0604020202020204" pitchFamily="34" charset="0"/>
              <a:buChar char="•"/>
              <a:defRPr/>
            </a:pPr>
            <a:r>
              <a:rPr lang="en-US" sz="4000" i="1" kern="0" dirty="0">
                <a:solidFill>
                  <a:srgbClr val="FFFFFF"/>
                </a:solidFill>
                <a:latin typeface="Arial"/>
              </a:rPr>
              <a:t>7,700 public transit agencies</a:t>
            </a:r>
          </a:p>
          <a:p>
            <a:pPr marL="677342" indent="-677342">
              <a:spcBef>
                <a:spcPct val="20000"/>
              </a:spcBef>
              <a:buClr>
                <a:srgbClr val="86D1EC"/>
              </a:buClr>
              <a:buSzPct val="90000"/>
              <a:buFont typeface="Arial" panose="020B0604020202020204" pitchFamily="34" charset="0"/>
              <a:buChar char="•"/>
              <a:defRPr/>
            </a:pPr>
            <a:r>
              <a:rPr lang="en-US" sz="4000" i="1" kern="0" dirty="0">
                <a:solidFill>
                  <a:srgbClr val="FFFFFF"/>
                </a:solidFill>
                <a:latin typeface="Arial"/>
              </a:rPr>
              <a:t>53,353 million passenger miles on public transit</a:t>
            </a:r>
          </a:p>
        </p:txBody>
      </p:sp>
    </p:spTree>
    <p:extLst>
      <p:ext uri="{BB962C8B-B14F-4D97-AF65-F5344CB8AC3E}">
        <p14:creationId xmlns:p14="http://schemas.microsoft.com/office/powerpoint/2010/main" val="3620159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8658"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48130" name="Picture 2" descr="C:\Users\akaush02\Desktop\tri-viz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44637"/>
            <a:ext cx="15252192" cy="86153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544637"/>
            <a:ext cx="15252192" cy="8615363"/>
          </a:xfrm>
          <a:prstGeom prst="rect">
            <a:avLst/>
          </a:prstGeom>
          <a:gradFill>
            <a:gsLst>
              <a:gs pos="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746664" y="3999880"/>
            <a:ext cx="4065024" cy="492443"/>
          </a:xfrm>
          <a:prstGeom prst="rect">
            <a:avLst/>
          </a:prstGeom>
        </p:spPr>
        <p:txBody>
          <a:bodyPr wrap="none" lIns="0" tIns="0" rIns="0" bIns="0" anchorCtr="0">
            <a:spAutoFit/>
          </a:bodyPr>
          <a:lstStyle/>
          <a:p>
            <a:r>
              <a:rPr lang="en-US" sz="3200" b="1" dirty="0">
                <a:solidFill>
                  <a:prstClr val="white"/>
                </a:solidFill>
                <a:latin typeface="Arial" panose="020B0604020202020204" pitchFamily="34" charset="0"/>
                <a:cs typeface="Arial" panose="020B0604020202020204" pitchFamily="34" charset="0"/>
              </a:rPr>
              <a:t>Truck Tonnage Index</a:t>
            </a:r>
            <a:endParaRPr lang="en-US" sz="3200"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763623" y="4494644"/>
            <a:ext cx="8330807" cy="369332"/>
          </a:xfrm>
          <a:prstGeom prst="rect">
            <a:avLst/>
          </a:prstGeom>
        </p:spPr>
        <p:txBody>
          <a:bodyPr wrap="none" lIns="0" tIns="0" rIns="0" bIns="0" anchorCtr="0">
            <a:spAutoFit/>
          </a:bodyPr>
          <a:lstStyle/>
          <a:p>
            <a:r>
              <a:rPr lang="en-US" sz="2400" dirty="0">
                <a:solidFill>
                  <a:prstClr val="white"/>
                </a:solidFill>
                <a:latin typeface="Arial" panose="020B0604020202020204" pitchFamily="34" charset="0"/>
                <a:cs typeface="Arial" panose="020B0604020202020204" pitchFamily="34" charset="0"/>
              </a:rPr>
              <a:t>Seasonally adjusted monthly values (2000 [index year]= 100)</a:t>
            </a:r>
          </a:p>
        </p:txBody>
      </p:sp>
      <p:sp>
        <p:nvSpPr>
          <p:cNvPr id="14" name="Rectangle 13"/>
          <p:cNvSpPr/>
          <p:nvPr/>
        </p:nvSpPr>
        <p:spPr>
          <a:xfrm>
            <a:off x="779463" y="9701236"/>
            <a:ext cx="7956661" cy="307777"/>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 </a:t>
            </a:r>
          </a:p>
          <a:p>
            <a:r>
              <a:rPr lang="en-US" sz="1000" dirty="0">
                <a:solidFill>
                  <a:prstClr val="white"/>
                </a:solidFill>
                <a:latin typeface="Arial" panose="020B0604020202020204" pitchFamily="34" charset="0"/>
                <a:cs typeface="Arial" panose="020B0604020202020204" pitchFamily="34" charset="0"/>
              </a:rPr>
              <a:t>Source: Bureau of Transportation Statistics</a:t>
            </a:r>
          </a:p>
        </p:txBody>
      </p:sp>
      <p:graphicFrame>
        <p:nvGraphicFramePr>
          <p:cNvPr id="17" name="Chart 16"/>
          <p:cNvGraphicFramePr/>
          <p:nvPr>
            <p:extLst/>
          </p:nvPr>
        </p:nvGraphicFramePr>
        <p:xfrm>
          <a:off x="744024" y="5007992"/>
          <a:ext cx="13572720" cy="4568974"/>
        </p:xfrm>
        <a:graphic>
          <a:graphicData uri="http://schemas.openxmlformats.org/drawingml/2006/chart">
            <c:chart xmlns:c="http://schemas.openxmlformats.org/drawingml/2006/chart" xmlns:r="http://schemas.openxmlformats.org/officeDocument/2006/relationships" r:id="rId8"/>
          </a:graphicData>
        </a:graphic>
      </p:graphicFrame>
      <p:sp>
        <p:nvSpPr>
          <p:cNvPr id="16" name="TextBox 15"/>
          <p:cNvSpPr txBox="1"/>
          <p:nvPr/>
        </p:nvSpPr>
        <p:spPr>
          <a:xfrm>
            <a:off x="3875584" y="9328472"/>
            <a:ext cx="569964" cy="276999"/>
          </a:xfrm>
          <a:prstGeom prst="rect">
            <a:avLst/>
          </a:prstGeom>
          <a:noFill/>
        </p:spPr>
        <p:txBody>
          <a:bodyPr wrap="square" lIns="0" tIns="0" rIns="0" bIns="0" rtlCol="0" anchorCtr="0">
            <a:spAutoFit/>
          </a:bodyPr>
          <a:lstStyle/>
          <a:p>
            <a:r>
              <a:rPr lang="en-US" b="1" dirty="0">
                <a:solidFill>
                  <a:prstClr val="white"/>
                </a:solidFill>
                <a:latin typeface="Arial" panose="020B0604020202020204" pitchFamily="34" charset="0"/>
                <a:cs typeface="Arial" panose="020B0604020202020204" pitchFamily="34" charset="0"/>
              </a:rPr>
              <a:t>2014</a:t>
            </a:r>
          </a:p>
        </p:txBody>
      </p:sp>
      <p:sp>
        <p:nvSpPr>
          <p:cNvPr id="19" name="TextBox 18"/>
          <p:cNvSpPr txBox="1"/>
          <p:nvPr/>
        </p:nvSpPr>
        <p:spPr>
          <a:xfrm>
            <a:off x="8700120" y="9328472"/>
            <a:ext cx="569964" cy="276999"/>
          </a:xfrm>
          <a:prstGeom prst="rect">
            <a:avLst/>
          </a:prstGeom>
          <a:noFill/>
        </p:spPr>
        <p:txBody>
          <a:bodyPr wrap="square" lIns="0" tIns="0" rIns="0" bIns="0" rtlCol="0" anchorCtr="0">
            <a:spAutoFit/>
          </a:bodyPr>
          <a:lstStyle/>
          <a:p>
            <a:r>
              <a:rPr lang="en-US" b="1" dirty="0">
                <a:solidFill>
                  <a:prstClr val="white"/>
                </a:solidFill>
                <a:latin typeface="Arial" panose="020B0604020202020204" pitchFamily="34" charset="0"/>
                <a:cs typeface="Arial" panose="020B0604020202020204" pitchFamily="34" charset="0"/>
              </a:rPr>
              <a:t>2015</a:t>
            </a:r>
          </a:p>
        </p:txBody>
      </p:sp>
      <p:sp>
        <p:nvSpPr>
          <p:cNvPr id="18" name="Freeform 17"/>
          <p:cNvSpPr/>
          <p:nvPr/>
        </p:nvSpPr>
        <p:spPr>
          <a:xfrm>
            <a:off x="1931368" y="5692068"/>
            <a:ext cx="4452875" cy="2240717"/>
          </a:xfrm>
          <a:custGeom>
            <a:avLst/>
            <a:gdLst>
              <a:gd name="connsiteX0" fmla="*/ 0 w 3129566"/>
              <a:gd name="connsiteY0" fmla="*/ 1596980 h 1596980"/>
              <a:gd name="connsiteX1" fmla="*/ 0 w 3129566"/>
              <a:gd name="connsiteY1" fmla="*/ 0 h 1596980"/>
              <a:gd name="connsiteX2" fmla="*/ 3129566 w 3129566"/>
              <a:gd name="connsiteY2" fmla="*/ 0 h 1596980"/>
              <a:gd name="connsiteX3" fmla="*/ 3129566 w 3129566"/>
              <a:gd name="connsiteY3" fmla="*/ 257578 h 1596980"/>
              <a:gd name="connsiteX0" fmla="*/ 0 w 3129566"/>
              <a:gd name="connsiteY0" fmla="*/ 1596980 h 1596980"/>
              <a:gd name="connsiteX1" fmla="*/ 0 w 3129566"/>
              <a:gd name="connsiteY1" fmla="*/ 0 h 1596980"/>
              <a:gd name="connsiteX2" fmla="*/ 3129566 w 3129566"/>
              <a:gd name="connsiteY2" fmla="*/ 0 h 1596980"/>
              <a:gd name="connsiteX3" fmla="*/ 3129566 w 3129566"/>
              <a:gd name="connsiteY3" fmla="*/ 448078 h 1596980"/>
              <a:gd name="connsiteX0" fmla="*/ 2570 w 3129566"/>
              <a:gd name="connsiteY0" fmla="*/ 2240717 h 2240717"/>
              <a:gd name="connsiteX1" fmla="*/ 0 w 3129566"/>
              <a:gd name="connsiteY1" fmla="*/ 0 h 2240717"/>
              <a:gd name="connsiteX2" fmla="*/ 3129566 w 3129566"/>
              <a:gd name="connsiteY2" fmla="*/ 0 h 2240717"/>
              <a:gd name="connsiteX3" fmla="*/ 3129566 w 3129566"/>
              <a:gd name="connsiteY3" fmla="*/ 448078 h 2240717"/>
            </a:gdLst>
            <a:ahLst/>
            <a:cxnLst>
              <a:cxn ang="0">
                <a:pos x="connsiteX0" y="connsiteY0"/>
              </a:cxn>
              <a:cxn ang="0">
                <a:pos x="connsiteX1" y="connsiteY1"/>
              </a:cxn>
              <a:cxn ang="0">
                <a:pos x="connsiteX2" y="connsiteY2"/>
              </a:cxn>
              <a:cxn ang="0">
                <a:pos x="connsiteX3" y="connsiteY3"/>
              </a:cxn>
            </a:cxnLst>
            <a:rect l="l" t="t" r="r" b="b"/>
            <a:pathLst>
              <a:path w="3129566" h="2240717">
                <a:moveTo>
                  <a:pt x="2570" y="2240717"/>
                </a:moveTo>
                <a:cubicBezTo>
                  <a:pt x="1713" y="1493811"/>
                  <a:pt x="857" y="746906"/>
                  <a:pt x="0" y="0"/>
                </a:cubicBezTo>
                <a:lnTo>
                  <a:pt x="3129566" y="0"/>
                </a:lnTo>
                <a:lnTo>
                  <a:pt x="3129566" y="448078"/>
                </a:lnTo>
              </a:path>
            </a:pathLst>
          </a:custGeom>
          <a:noFill/>
          <a:ln>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2" name="Freeform 21"/>
          <p:cNvSpPr/>
          <p:nvPr/>
        </p:nvSpPr>
        <p:spPr>
          <a:xfrm flipH="1">
            <a:off x="6384242" y="5584056"/>
            <a:ext cx="4836157" cy="352836"/>
          </a:xfrm>
          <a:custGeom>
            <a:avLst/>
            <a:gdLst>
              <a:gd name="connsiteX0" fmla="*/ 0 w 3129566"/>
              <a:gd name="connsiteY0" fmla="*/ 1596980 h 1596980"/>
              <a:gd name="connsiteX1" fmla="*/ 0 w 3129566"/>
              <a:gd name="connsiteY1" fmla="*/ 0 h 1596980"/>
              <a:gd name="connsiteX2" fmla="*/ 3129566 w 3129566"/>
              <a:gd name="connsiteY2" fmla="*/ 0 h 1596980"/>
              <a:gd name="connsiteX3" fmla="*/ 3129566 w 3129566"/>
              <a:gd name="connsiteY3" fmla="*/ 257578 h 1596980"/>
              <a:gd name="connsiteX0" fmla="*/ 0 w 3135916"/>
              <a:gd name="connsiteY0" fmla="*/ 1596980 h 1596980"/>
              <a:gd name="connsiteX1" fmla="*/ 0 w 3135916"/>
              <a:gd name="connsiteY1" fmla="*/ 0 h 1596980"/>
              <a:gd name="connsiteX2" fmla="*/ 3129566 w 3135916"/>
              <a:gd name="connsiteY2" fmla="*/ 0 h 1596980"/>
              <a:gd name="connsiteX3" fmla="*/ 3135916 w 3135916"/>
              <a:gd name="connsiteY3" fmla="*/ 390928 h 1596980"/>
              <a:gd name="connsiteX0" fmla="*/ 0 w 3135916"/>
              <a:gd name="connsiteY0" fmla="*/ 263480 h 390928"/>
              <a:gd name="connsiteX1" fmla="*/ 0 w 3135916"/>
              <a:gd name="connsiteY1" fmla="*/ 0 h 390928"/>
              <a:gd name="connsiteX2" fmla="*/ 3129566 w 3135916"/>
              <a:gd name="connsiteY2" fmla="*/ 0 h 390928"/>
              <a:gd name="connsiteX3" fmla="*/ 3135916 w 3135916"/>
              <a:gd name="connsiteY3" fmla="*/ 390928 h 390928"/>
              <a:gd name="connsiteX0" fmla="*/ 0 w 3131640"/>
              <a:gd name="connsiteY0" fmla="*/ 263480 h 267956"/>
              <a:gd name="connsiteX1" fmla="*/ 0 w 3131640"/>
              <a:gd name="connsiteY1" fmla="*/ 0 h 267956"/>
              <a:gd name="connsiteX2" fmla="*/ 3129566 w 3131640"/>
              <a:gd name="connsiteY2" fmla="*/ 0 h 267956"/>
              <a:gd name="connsiteX3" fmla="*/ 3131640 w 3131640"/>
              <a:gd name="connsiteY3" fmla="*/ 267956 h 267956"/>
            </a:gdLst>
            <a:ahLst/>
            <a:cxnLst>
              <a:cxn ang="0">
                <a:pos x="connsiteX0" y="connsiteY0"/>
              </a:cxn>
              <a:cxn ang="0">
                <a:pos x="connsiteX1" y="connsiteY1"/>
              </a:cxn>
              <a:cxn ang="0">
                <a:pos x="connsiteX2" y="connsiteY2"/>
              </a:cxn>
              <a:cxn ang="0">
                <a:pos x="connsiteX3" y="connsiteY3"/>
              </a:cxn>
            </a:cxnLst>
            <a:rect l="l" t="t" r="r" b="b"/>
            <a:pathLst>
              <a:path w="3131640" h="267956">
                <a:moveTo>
                  <a:pt x="0" y="263480"/>
                </a:moveTo>
                <a:lnTo>
                  <a:pt x="0" y="0"/>
                </a:lnTo>
                <a:lnTo>
                  <a:pt x="3129566" y="0"/>
                </a:lnTo>
                <a:cubicBezTo>
                  <a:pt x="3131683" y="130309"/>
                  <a:pt x="3129523" y="137647"/>
                  <a:pt x="3131640" y="267956"/>
                </a:cubicBezTo>
              </a:path>
            </a:pathLst>
          </a:custGeom>
          <a:noFill/>
          <a:ln>
            <a:solidFill>
              <a:schemeClr val="bg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1" name="TextBox 20"/>
          <p:cNvSpPr txBox="1"/>
          <p:nvPr/>
        </p:nvSpPr>
        <p:spPr>
          <a:xfrm>
            <a:off x="773480" y="1839640"/>
            <a:ext cx="12873717" cy="1846659"/>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Truck tonnage flattened in 2015, </a:t>
            </a:r>
            <a:br>
              <a:rPr lang="en-US" sz="6000" dirty="0">
                <a:solidFill>
                  <a:prstClr val="white"/>
                </a:solidFill>
                <a:latin typeface="Arial" panose="020B0604020202020204" pitchFamily="34" charset="0"/>
                <a:cs typeface="Arial" panose="020B0604020202020204" pitchFamily="34" charset="0"/>
              </a:rPr>
            </a:br>
            <a:r>
              <a:rPr lang="en-US" sz="6000" dirty="0">
                <a:solidFill>
                  <a:prstClr val="white"/>
                </a:solidFill>
                <a:latin typeface="Arial" panose="020B0604020202020204" pitchFamily="34" charset="0"/>
                <a:cs typeface="Arial" panose="020B0604020202020204" pitchFamily="34" charset="0"/>
              </a:rPr>
              <a:t>after rising more than 7% during 2014</a:t>
            </a:r>
            <a:endParaRPr lang="en-US" sz="5400"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p:nvPr/>
        </p:nvCxnSpPr>
        <p:spPr>
          <a:xfrm flipV="1">
            <a:off x="6384243" y="6212133"/>
            <a:ext cx="0" cy="2560320"/>
          </a:xfrm>
          <a:prstGeom prst="line">
            <a:avLst/>
          </a:prstGeom>
          <a:ln w="285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1220400" y="6029253"/>
            <a:ext cx="0" cy="2743200"/>
          </a:xfrm>
          <a:prstGeom prst="line">
            <a:avLst/>
          </a:prstGeom>
          <a:ln w="285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523905" y="9328472"/>
            <a:ext cx="569964" cy="276999"/>
          </a:xfrm>
          <a:prstGeom prst="rect">
            <a:avLst/>
          </a:prstGeom>
          <a:noFill/>
        </p:spPr>
        <p:txBody>
          <a:bodyPr wrap="square" lIns="0" tIns="0" rIns="0" bIns="0" rtlCol="0" anchorCtr="0">
            <a:spAutoFit/>
          </a:bodyPr>
          <a:lstStyle/>
          <a:p>
            <a:r>
              <a:rPr lang="en-US" b="1" dirty="0">
                <a:solidFill>
                  <a:prstClr val="white"/>
                </a:solidFill>
                <a:latin typeface="Arial" panose="020B0604020202020204" pitchFamily="34" charset="0"/>
                <a:cs typeface="Arial" panose="020B0604020202020204" pitchFamily="34" charset="0"/>
              </a:rPr>
              <a:t>2016</a:t>
            </a:r>
          </a:p>
        </p:txBody>
      </p:sp>
      <p:sp>
        <p:nvSpPr>
          <p:cNvPr id="29" name="Rectangle 28"/>
          <p:cNvSpPr/>
          <p:nvPr/>
        </p:nvSpPr>
        <p:spPr>
          <a:xfrm>
            <a:off x="3515544" y="5150458"/>
            <a:ext cx="1259004" cy="46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+7.2%</a:t>
            </a:r>
          </a:p>
        </p:txBody>
      </p:sp>
      <p:sp>
        <p:nvSpPr>
          <p:cNvPr id="30" name="Rectangle 29"/>
          <p:cNvSpPr/>
          <p:nvPr/>
        </p:nvSpPr>
        <p:spPr>
          <a:xfrm>
            <a:off x="8233204" y="5007992"/>
            <a:ext cx="1259004" cy="46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982901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9682"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48130" name="Picture 2" descr="C:\Users\akaush02\Desktop\tri-viz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44637"/>
            <a:ext cx="15252192" cy="86153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544637"/>
            <a:ext cx="15252192" cy="8615363"/>
          </a:xfrm>
          <a:prstGeom prst="rect">
            <a:avLst/>
          </a:prstGeom>
          <a:gradFill>
            <a:gsLst>
              <a:gs pos="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746664" y="3999880"/>
            <a:ext cx="4065024" cy="492443"/>
          </a:xfrm>
          <a:prstGeom prst="rect">
            <a:avLst/>
          </a:prstGeom>
        </p:spPr>
        <p:txBody>
          <a:bodyPr wrap="none" lIns="0" tIns="0" rIns="0" bIns="0" anchorCtr="0">
            <a:spAutoFit/>
          </a:bodyPr>
          <a:lstStyle/>
          <a:p>
            <a:r>
              <a:rPr lang="en-US" sz="3200" b="1" dirty="0">
                <a:solidFill>
                  <a:prstClr val="white"/>
                </a:solidFill>
                <a:latin typeface="Arial" panose="020B0604020202020204" pitchFamily="34" charset="0"/>
                <a:cs typeface="Arial" panose="020B0604020202020204" pitchFamily="34" charset="0"/>
              </a:rPr>
              <a:t>Truck Tonnage Index</a:t>
            </a:r>
            <a:endParaRPr lang="en-US" sz="3200"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763623" y="4494644"/>
            <a:ext cx="8330807" cy="369332"/>
          </a:xfrm>
          <a:prstGeom prst="rect">
            <a:avLst/>
          </a:prstGeom>
        </p:spPr>
        <p:txBody>
          <a:bodyPr wrap="none" lIns="0" tIns="0" rIns="0" bIns="0" anchorCtr="0">
            <a:spAutoFit/>
          </a:bodyPr>
          <a:lstStyle/>
          <a:p>
            <a:r>
              <a:rPr lang="en-US" sz="2400" dirty="0">
                <a:solidFill>
                  <a:prstClr val="white"/>
                </a:solidFill>
                <a:latin typeface="Arial" panose="020B0604020202020204" pitchFamily="34" charset="0"/>
                <a:cs typeface="Arial" panose="020B0604020202020204" pitchFamily="34" charset="0"/>
              </a:rPr>
              <a:t>Seasonally adjusted monthly values (2000 [index year]= 100)</a:t>
            </a:r>
          </a:p>
        </p:txBody>
      </p:sp>
      <p:sp>
        <p:nvSpPr>
          <p:cNvPr id="14" name="Rectangle 13"/>
          <p:cNvSpPr/>
          <p:nvPr/>
        </p:nvSpPr>
        <p:spPr>
          <a:xfrm>
            <a:off x="779463" y="9701236"/>
            <a:ext cx="7956661" cy="307777"/>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 </a:t>
            </a:r>
          </a:p>
          <a:p>
            <a:r>
              <a:rPr lang="en-US" sz="1000" dirty="0">
                <a:solidFill>
                  <a:prstClr val="white"/>
                </a:solidFill>
                <a:latin typeface="Arial" panose="020B0604020202020204" pitchFamily="34" charset="0"/>
                <a:cs typeface="Arial" panose="020B0604020202020204" pitchFamily="34" charset="0"/>
              </a:rPr>
              <a:t>Source: Bureau of Transportation Statistics</a:t>
            </a:r>
          </a:p>
        </p:txBody>
      </p:sp>
      <p:graphicFrame>
        <p:nvGraphicFramePr>
          <p:cNvPr id="17" name="Chart 16"/>
          <p:cNvGraphicFramePr/>
          <p:nvPr>
            <p:extLst/>
          </p:nvPr>
        </p:nvGraphicFramePr>
        <p:xfrm>
          <a:off x="744024" y="5007992"/>
          <a:ext cx="13572720" cy="4568974"/>
        </p:xfrm>
        <a:graphic>
          <a:graphicData uri="http://schemas.openxmlformats.org/drawingml/2006/chart">
            <c:chart xmlns:c="http://schemas.openxmlformats.org/drawingml/2006/chart" xmlns:r="http://schemas.openxmlformats.org/officeDocument/2006/relationships" r:id="rId8"/>
          </a:graphicData>
        </a:graphic>
      </p:graphicFrame>
      <p:sp>
        <p:nvSpPr>
          <p:cNvPr id="16" name="TextBox 15"/>
          <p:cNvSpPr txBox="1"/>
          <p:nvPr/>
        </p:nvSpPr>
        <p:spPr>
          <a:xfrm>
            <a:off x="3875584" y="9328472"/>
            <a:ext cx="569964" cy="276999"/>
          </a:xfrm>
          <a:prstGeom prst="rect">
            <a:avLst/>
          </a:prstGeom>
          <a:noFill/>
        </p:spPr>
        <p:txBody>
          <a:bodyPr wrap="square" lIns="0" tIns="0" rIns="0" bIns="0" rtlCol="0" anchorCtr="0">
            <a:spAutoFit/>
          </a:bodyPr>
          <a:lstStyle/>
          <a:p>
            <a:r>
              <a:rPr lang="en-US" b="1" dirty="0">
                <a:solidFill>
                  <a:prstClr val="white"/>
                </a:solidFill>
                <a:latin typeface="Arial" panose="020B0604020202020204" pitchFamily="34" charset="0"/>
                <a:cs typeface="Arial" panose="020B0604020202020204" pitchFamily="34" charset="0"/>
              </a:rPr>
              <a:t>2014</a:t>
            </a:r>
          </a:p>
        </p:txBody>
      </p:sp>
      <p:sp>
        <p:nvSpPr>
          <p:cNvPr id="19" name="TextBox 18"/>
          <p:cNvSpPr txBox="1"/>
          <p:nvPr/>
        </p:nvSpPr>
        <p:spPr>
          <a:xfrm>
            <a:off x="8700120" y="9328472"/>
            <a:ext cx="569964" cy="276999"/>
          </a:xfrm>
          <a:prstGeom prst="rect">
            <a:avLst/>
          </a:prstGeom>
          <a:noFill/>
        </p:spPr>
        <p:txBody>
          <a:bodyPr wrap="square" lIns="0" tIns="0" rIns="0" bIns="0" rtlCol="0" anchorCtr="0">
            <a:spAutoFit/>
          </a:bodyPr>
          <a:lstStyle/>
          <a:p>
            <a:r>
              <a:rPr lang="en-US" b="1" dirty="0">
                <a:solidFill>
                  <a:prstClr val="white"/>
                </a:solidFill>
                <a:latin typeface="Arial" panose="020B0604020202020204" pitchFamily="34" charset="0"/>
                <a:cs typeface="Arial" panose="020B0604020202020204" pitchFamily="34" charset="0"/>
              </a:rPr>
              <a:t>2015</a:t>
            </a:r>
          </a:p>
        </p:txBody>
      </p:sp>
      <p:sp>
        <p:nvSpPr>
          <p:cNvPr id="18" name="Freeform 17"/>
          <p:cNvSpPr/>
          <p:nvPr/>
        </p:nvSpPr>
        <p:spPr>
          <a:xfrm>
            <a:off x="1931368" y="5692068"/>
            <a:ext cx="4452875" cy="2240717"/>
          </a:xfrm>
          <a:custGeom>
            <a:avLst/>
            <a:gdLst>
              <a:gd name="connsiteX0" fmla="*/ 0 w 3129566"/>
              <a:gd name="connsiteY0" fmla="*/ 1596980 h 1596980"/>
              <a:gd name="connsiteX1" fmla="*/ 0 w 3129566"/>
              <a:gd name="connsiteY1" fmla="*/ 0 h 1596980"/>
              <a:gd name="connsiteX2" fmla="*/ 3129566 w 3129566"/>
              <a:gd name="connsiteY2" fmla="*/ 0 h 1596980"/>
              <a:gd name="connsiteX3" fmla="*/ 3129566 w 3129566"/>
              <a:gd name="connsiteY3" fmla="*/ 257578 h 1596980"/>
              <a:gd name="connsiteX0" fmla="*/ 0 w 3129566"/>
              <a:gd name="connsiteY0" fmla="*/ 1596980 h 1596980"/>
              <a:gd name="connsiteX1" fmla="*/ 0 w 3129566"/>
              <a:gd name="connsiteY1" fmla="*/ 0 h 1596980"/>
              <a:gd name="connsiteX2" fmla="*/ 3129566 w 3129566"/>
              <a:gd name="connsiteY2" fmla="*/ 0 h 1596980"/>
              <a:gd name="connsiteX3" fmla="*/ 3129566 w 3129566"/>
              <a:gd name="connsiteY3" fmla="*/ 448078 h 1596980"/>
              <a:gd name="connsiteX0" fmla="*/ 2570 w 3129566"/>
              <a:gd name="connsiteY0" fmla="*/ 2240717 h 2240717"/>
              <a:gd name="connsiteX1" fmla="*/ 0 w 3129566"/>
              <a:gd name="connsiteY1" fmla="*/ 0 h 2240717"/>
              <a:gd name="connsiteX2" fmla="*/ 3129566 w 3129566"/>
              <a:gd name="connsiteY2" fmla="*/ 0 h 2240717"/>
              <a:gd name="connsiteX3" fmla="*/ 3129566 w 3129566"/>
              <a:gd name="connsiteY3" fmla="*/ 448078 h 2240717"/>
            </a:gdLst>
            <a:ahLst/>
            <a:cxnLst>
              <a:cxn ang="0">
                <a:pos x="connsiteX0" y="connsiteY0"/>
              </a:cxn>
              <a:cxn ang="0">
                <a:pos x="connsiteX1" y="connsiteY1"/>
              </a:cxn>
              <a:cxn ang="0">
                <a:pos x="connsiteX2" y="connsiteY2"/>
              </a:cxn>
              <a:cxn ang="0">
                <a:pos x="connsiteX3" y="connsiteY3"/>
              </a:cxn>
            </a:cxnLst>
            <a:rect l="l" t="t" r="r" b="b"/>
            <a:pathLst>
              <a:path w="3129566" h="2240717">
                <a:moveTo>
                  <a:pt x="2570" y="2240717"/>
                </a:moveTo>
                <a:cubicBezTo>
                  <a:pt x="1713" y="1493811"/>
                  <a:pt x="857" y="746906"/>
                  <a:pt x="0" y="0"/>
                </a:cubicBezTo>
                <a:lnTo>
                  <a:pt x="3129566" y="0"/>
                </a:lnTo>
                <a:lnTo>
                  <a:pt x="3129566" y="448078"/>
                </a:lnTo>
              </a:path>
            </a:pathLst>
          </a:custGeom>
          <a:noFill/>
          <a:ln>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2" name="Freeform 21"/>
          <p:cNvSpPr/>
          <p:nvPr/>
        </p:nvSpPr>
        <p:spPr>
          <a:xfrm flipH="1">
            <a:off x="6384242" y="5584056"/>
            <a:ext cx="4836157" cy="352836"/>
          </a:xfrm>
          <a:custGeom>
            <a:avLst/>
            <a:gdLst>
              <a:gd name="connsiteX0" fmla="*/ 0 w 3129566"/>
              <a:gd name="connsiteY0" fmla="*/ 1596980 h 1596980"/>
              <a:gd name="connsiteX1" fmla="*/ 0 w 3129566"/>
              <a:gd name="connsiteY1" fmla="*/ 0 h 1596980"/>
              <a:gd name="connsiteX2" fmla="*/ 3129566 w 3129566"/>
              <a:gd name="connsiteY2" fmla="*/ 0 h 1596980"/>
              <a:gd name="connsiteX3" fmla="*/ 3129566 w 3129566"/>
              <a:gd name="connsiteY3" fmla="*/ 257578 h 1596980"/>
              <a:gd name="connsiteX0" fmla="*/ 0 w 3135916"/>
              <a:gd name="connsiteY0" fmla="*/ 1596980 h 1596980"/>
              <a:gd name="connsiteX1" fmla="*/ 0 w 3135916"/>
              <a:gd name="connsiteY1" fmla="*/ 0 h 1596980"/>
              <a:gd name="connsiteX2" fmla="*/ 3129566 w 3135916"/>
              <a:gd name="connsiteY2" fmla="*/ 0 h 1596980"/>
              <a:gd name="connsiteX3" fmla="*/ 3135916 w 3135916"/>
              <a:gd name="connsiteY3" fmla="*/ 390928 h 1596980"/>
              <a:gd name="connsiteX0" fmla="*/ 0 w 3135916"/>
              <a:gd name="connsiteY0" fmla="*/ 263480 h 390928"/>
              <a:gd name="connsiteX1" fmla="*/ 0 w 3135916"/>
              <a:gd name="connsiteY1" fmla="*/ 0 h 390928"/>
              <a:gd name="connsiteX2" fmla="*/ 3129566 w 3135916"/>
              <a:gd name="connsiteY2" fmla="*/ 0 h 390928"/>
              <a:gd name="connsiteX3" fmla="*/ 3135916 w 3135916"/>
              <a:gd name="connsiteY3" fmla="*/ 390928 h 390928"/>
              <a:gd name="connsiteX0" fmla="*/ 0 w 3131640"/>
              <a:gd name="connsiteY0" fmla="*/ 263480 h 267956"/>
              <a:gd name="connsiteX1" fmla="*/ 0 w 3131640"/>
              <a:gd name="connsiteY1" fmla="*/ 0 h 267956"/>
              <a:gd name="connsiteX2" fmla="*/ 3129566 w 3131640"/>
              <a:gd name="connsiteY2" fmla="*/ 0 h 267956"/>
              <a:gd name="connsiteX3" fmla="*/ 3131640 w 3131640"/>
              <a:gd name="connsiteY3" fmla="*/ 267956 h 267956"/>
            </a:gdLst>
            <a:ahLst/>
            <a:cxnLst>
              <a:cxn ang="0">
                <a:pos x="connsiteX0" y="connsiteY0"/>
              </a:cxn>
              <a:cxn ang="0">
                <a:pos x="connsiteX1" y="connsiteY1"/>
              </a:cxn>
              <a:cxn ang="0">
                <a:pos x="connsiteX2" y="connsiteY2"/>
              </a:cxn>
              <a:cxn ang="0">
                <a:pos x="connsiteX3" y="connsiteY3"/>
              </a:cxn>
            </a:cxnLst>
            <a:rect l="l" t="t" r="r" b="b"/>
            <a:pathLst>
              <a:path w="3131640" h="267956">
                <a:moveTo>
                  <a:pt x="0" y="263480"/>
                </a:moveTo>
                <a:lnTo>
                  <a:pt x="0" y="0"/>
                </a:lnTo>
                <a:lnTo>
                  <a:pt x="3129566" y="0"/>
                </a:lnTo>
                <a:cubicBezTo>
                  <a:pt x="3131683" y="130309"/>
                  <a:pt x="3129523" y="137647"/>
                  <a:pt x="3131640" y="267956"/>
                </a:cubicBezTo>
              </a:path>
            </a:pathLst>
          </a:custGeom>
          <a:noFill/>
          <a:ln>
            <a:solidFill>
              <a:schemeClr val="bg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1" name="TextBox 20"/>
          <p:cNvSpPr txBox="1"/>
          <p:nvPr/>
        </p:nvSpPr>
        <p:spPr>
          <a:xfrm>
            <a:off x="773480" y="1839640"/>
            <a:ext cx="11859337" cy="1846659"/>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Truck tonnage remained flat in the </a:t>
            </a:r>
          </a:p>
          <a:p>
            <a:r>
              <a:rPr lang="en-US" sz="6000" dirty="0">
                <a:solidFill>
                  <a:prstClr val="white"/>
                </a:solidFill>
                <a:latin typeface="Arial" panose="020B0604020202020204" pitchFamily="34" charset="0"/>
                <a:cs typeface="Arial" panose="020B0604020202020204" pitchFamily="34" charset="0"/>
              </a:rPr>
              <a:t>first half of 2016… </a:t>
            </a:r>
            <a:endParaRPr lang="en-US" sz="5400"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p:nvPr/>
        </p:nvCxnSpPr>
        <p:spPr>
          <a:xfrm flipV="1">
            <a:off x="6384243" y="6212133"/>
            <a:ext cx="0" cy="2560320"/>
          </a:xfrm>
          <a:prstGeom prst="line">
            <a:avLst/>
          </a:prstGeom>
          <a:ln w="285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1220400" y="6029253"/>
            <a:ext cx="0" cy="2743200"/>
          </a:xfrm>
          <a:prstGeom prst="line">
            <a:avLst/>
          </a:prstGeom>
          <a:ln w="285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3975754" y="5663493"/>
            <a:ext cx="0" cy="3108960"/>
          </a:xfrm>
          <a:prstGeom prst="line">
            <a:avLst/>
          </a:prstGeom>
          <a:ln w="28575">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523905" y="9328472"/>
            <a:ext cx="569964" cy="276999"/>
          </a:xfrm>
          <a:prstGeom prst="rect">
            <a:avLst/>
          </a:prstGeom>
          <a:noFill/>
        </p:spPr>
        <p:txBody>
          <a:bodyPr wrap="square" lIns="0" tIns="0" rIns="0" bIns="0" rtlCol="0" anchorCtr="0">
            <a:spAutoFit/>
          </a:bodyPr>
          <a:lstStyle/>
          <a:p>
            <a:r>
              <a:rPr lang="en-US" b="1" dirty="0">
                <a:solidFill>
                  <a:prstClr val="white"/>
                </a:solidFill>
                <a:latin typeface="Arial" panose="020B0604020202020204" pitchFamily="34" charset="0"/>
                <a:cs typeface="Arial" panose="020B0604020202020204" pitchFamily="34" charset="0"/>
              </a:rPr>
              <a:t>2016</a:t>
            </a:r>
          </a:p>
        </p:txBody>
      </p:sp>
      <p:grpSp>
        <p:nvGrpSpPr>
          <p:cNvPr id="29" name="Group 28"/>
          <p:cNvGrpSpPr/>
          <p:nvPr/>
        </p:nvGrpSpPr>
        <p:grpSpPr>
          <a:xfrm>
            <a:off x="11248078" y="5296024"/>
            <a:ext cx="2383090" cy="900100"/>
            <a:chOff x="11248078" y="5584056"/>
            <a:chExt cx="2383090" cy="900100"/>
          </a:xfrm>
        </p:grpSpPr>
        <p:cxnSp>
          <p:nvCxnSpPr>
            <p:cNvPr id="10" name="Straight Arrow Connector 9"/>
            <p:cNvCxnSpPr/>
            <p:nvPr/>
          </p:nvCxnSpPr>
          <p:spPr>
            <a:xfrm>
              <a:off x="11248078" y="6484156"/>
              <a:ext cx="2383090" cy="0"/>
            </a:xfrm>
            <a:prstGeom prst="straightConnector1">
              <a:avLst/>
            </a:prstGeom>
            <a:ln w="349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2020985" y="5584056"/>
              <a:ext cx="100584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Flat</a:t>
              </a:r>
            </a:p>
          </p:txBody>
        </p:sp>
      </p:grpSp>
      <p:sp>
        <p:nvSpPr>
          <p:cNvPr id="26" name="Rectangle 25"/>
          <p:cNvSpPr/>
          <p:nvPr/>
        </p:nvSpPr>
        <p:spPr>
          <a:xfrm>
            <a:off x="3515544" y="5150458"/>
            <a:ext cx="1259004" cy="46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+7.2%</a:t>
            </a:r>
          </a:p>
        </p:txBody>
      </p:sp>
      <p:sp>
        <p:nvSpPr>
          <p:cNvPr id="27" name="Rectangle 26"/>
          <p:cNvSpPr/>
          <p:nvPr/>
        </p:nvSpPr>
        <p:spPr>
          <a:xfrm>
            <a:off x="8233204" y="5007992"/>
            <a:ext cx="1259004" cy="469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405247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706"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1506" name="Picture 2" descr="C:\Users\akaush02\Desktop\Hector\Images Ref\logistics-taxation-pennsylvania.jpg"/>
          <p:cNvPicPr preferRelativeResize="0">
            <a:picLocks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flipH="1">
            <a:off x="0" y="1544637"/>
            <a:ext cx="15252192" cy="86153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544637"/>
            <a:ext cx="15252192" cy="8615363"/>
          </a:xfrm>
          <a:prstGeom prst="rect">
            <a:avLst/>
          </a:prstGeom>
          <a:gradFill>
            <a:gsLst>
              <a:gs pos="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773480" y="1839640"/>
            <a:ext cx="12763109" cy="1754326"/>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For motor carriers 2015 was a</a:t>
            </a:r>
            <a:r>
              <a:rPr lang="en-US" sz="5400" dirty="0">
                <a:solidFill>
                  <a:prstClr val="white"/>
                </a:solidFill>
                <a:latin typeface="Arial" panose="020B0604020202020204" pitchFamily="34" charset="0"/>
                <a:cs typeface="Arial" panose="020B0604020202020204" pitchFamily="34" charset="0"/>
              </a:rPr>
              <a:t> year of </a:t>
            </a:r>
            <a:br>
              <a:rPr lang="en-US" sz="5400" dirty="0">
                <a:solidFill>
                  <a:prstClr val="white"/>
                </a:solidFill>
                <a:latin typeface="Arial" panose="020B0604020202020204" pitchFamily="34" charset="0"/>
                <a:cs typeface="Arial" panose="020B0604020202020204" pitchFamily="34" charset="0"/>
              </a:rPr>
            </a:br>
            <a:r>
              <a:rPr lang="en-US" sz="5400" dirty="0">
                <a:solidFill>
                  <a:prstClr val="white"/>
                </a:solidFill>
                <a:latin typeface="Arial" panose="020B0604020202020204" pitchFamily="34" charset="0"/>
                <a:cs typeface="Arial" panose="020B0604020202020204" pitchFamily="34" charset="0"/>
              </a:rPr>
              <a:t>rate weakness</a:t>
            </a:r>
          </a:p>
        </p:txBody>
      </p:sp>
      <p:graphicFrame>
        <p:nvGraphicFramePr>
          <p:cNvPr id="9" name="Chart 8"/>
          <p:cNvGraphicFramePr/>
          <p:nvPr>
            <p:extLst/>
          </p:nvPr>
        </p:nvGraphicFramePr>
        <p:xfrm>
          <a:off x="635224" y="4791968"/>
          <a:ext cx="9159363" cy="4604444"/>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6"/>
          <p:cNvSpPr txBox="1"/>
          <p:nvPr/>
        </p:nvSpPr>
        <p:spPr>
          <a:xfrm>
            <a:off x="3029101" y="9375399"/>
            <a:ext cx="512961" cy="276999"/>
          </a:xfrm>
          <a:prstGeom prst="rect">
            <a:avLst/>
          </a:prstGeom>
          <a:noFill/>
        </p:spPr>
        <p:txBody>
          <a:bodyPr wrap="none" lIns="0" tIns="0" rIns="0" bIns="0" rtlCol="0"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prstClr val="white"/>
                </a:solidFill>
                <a:latin typeface="Arial" panose="020B0604020202020204" pitchFamily="34" charset="0"/>
                <a:cs typeface="Arial" panose="020B0604020202020204" pitchFamily="34" charset="0"/>
              </a:rPr>
              <a:t>2015</a:t>
            </a:r>
          </a:p>
        </p:txBody>
      </p:sp>
      <p:sp>
        <p:nvSpPr>
          <p:cNvPr id="12" name="TextBox 6"/>
          <p:cNvSpPr txBox="1"/>
          <p:nvPr/>
        </p:nvSpPr>
        <p:spPr>
          <a:xfrm>
            <a:off x="7503083" y="9375399"/>
            <a:ext cx="512961" cy="276999"/>
          </a:xfrm>
          <a:prstGeom prst="rect">
            <a:avLst/>
          </a:prstGeom>
          <a:noFill/>
        </p:spPr>
        <p:txBody>
          <a:bodyPr wrap="none" lIns="0" tIns="0" rIns="0" bIns="0" rtlCol="0"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prstClr val="white"/>
                </a:solidFill>
                <a:latin typeface="Arial" panose="020B0604020202020204" pitchFamily="34" charset="0"/>
                <a:cs typeface="Arial" panose="020B0604020202020204" pitchFamily="34" charset="0"/>
              </a:rPr>
              <a:t>2016</a:t>
            </a:r>
          </a:p>
        </p:txBody>
      </p:sp>
      <p:sp>
        <p:nvSpPr>
          <p:cNvPr id="13" name="TextBox 6"/>
          <p:cNvSpPr txBox="1"/>
          <p:nvPr/>
        </p:nvSpPr>
        <p:spPr>
          <a:xfrm>
            <a:off x="4933206" y="9375399"/>
            <a:ext cx="598562" cy="276999"/>
          </a:xfrm>
          <a:prstGeom prst="rect">
            <a:avLst/>
          </a:prstGeom>
          <a:noFill/>
        </p:spPr>
        <p:txBody>
          <a:bodyPr wrap="none" lIns="0" tIns="0" rIns="0" bIns="0" rtlCol="0"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prstClr val="white"/>
                </a:solidFill>
                <a:latin typeface="Arial" panose="020B0604020202020204" pitchFamily="34" charset="0"/>
                <a:cs typeface="Arial" panose="020B0604020202020204" pitchFamily="34" charset="0"/>
              </a:rPr>
              <a:t>Week</a:t>
            </a:r>
          </a:p>
        </p:txBody>
      </p:sp>
      <p:sp>
        <p:nvSpPr>
          <p:cNvPr id="14" name="Rectangle 13"/>
          <p:cNvSpPr/>
          <p:nvPr/>
        </p:nvSpPr>
        <p:spPr>
          <a:xfrm>
            <a:off x="779463" y="9701236"/>
            <a:ext cx="7956661" cy="311127"/>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Note: Includes fuel.</a:t>
            </a:r>
          </a:p>
          <a:p>
            <a:r>
              <a:rPr lang="en-US" sz="1000" dirty="0">
                <a:solidFill>
                  <a:prstClr val="white"/>
                </a:solidFill>
                <a:latin typeface="Arial" panose="020B0604020202020204" pitchFamily="34" charset="0"/>
                <a:cs typeface="Arial" panose="020B0604020202020204" pitchFamily="34" charset="0"/>
              </a:rPr>
              <a:t>Source: Truckstop.com</a:t>
            </a:r>
          </a:p>
        </p:txBody>
      </p:sp>
      <p:sp>
        <p:nvSpPr>
          <p:cNvPr id="17" name="Rectangle 16"/>
          <p:cNvSpPr/>
          <p:nvPr/>
        </p:nvSpPr>
        <p:spPr>
          <a:xfrm>
            <a:off x="10212288" y="4450095"/>
            <a:ext cx="4248250" cy="5493385"/>
          </a:xfrm>
          <a:prstGeom prst="rect">
            <a:avLst/>
          </a:prstGeom>
          <a:solidFill>
            <a:srgbClr val="EFEEEC">
              <a:alpha val="80000"/>
            </a:srgbClr>
          </a:solidFill>
        </p:spPr>
        <p:txBody>
          <a:bodyPr wrap="square" lIns="182880" tIns="182880" rIns="9144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The rate decline was driven by additional capacity and trucking companies pursuing lower-yield traffic such as intermodal and LTL</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The Cass Freight Index confirms the declining rate trend</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Carriers largely responded by improving operational efficiency and holding back on fleet orders</a:t>
            </a:r>
          </a:p>
        </p:txBody>
      </p:sp>
      <p:cxnSp>
        <p:nvCxnSpPr>
          <p:cNvPr id="19" name="Straight Connector 18"/>
          <p:cNvCxnSpPr/>
          <p:nvPr/>
        </p:nvCxnSpPr>
        <p:spPr>
          <a:xfrm flipH="1">
            <a:off x="1339992" y="5764076"/>
            <a:ext cx="8229600" cy="0"/>
          </a:xfrm>
          <a:prstGeom prst="line">
            <a:avLst/>
          </a:prstGeom>
          <a:ln w="28575">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453647" y="5836084"/>
            <a:ext cx="0" cy="173736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120910" y="5836084"/>
            <a:ext cx="0" cy="228600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9338261" y="5836084"/>
            <a:ext cx="0" cy="146304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035824" y="6154895"/>
            <a:ext cx="1034185" cy="333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-27%</a:t>
            </a:r>
          </a:p>
        </p:txBody>
      </p:sp>
      <p:sp>
        <p:nvSpPr>
          <p:cNvPr id="29" name="Rectangle 28"/>
          <p:cNvSpPr/>
          <p:nvPr/>
        </p:nvSpPr>
        <p:spPr>
          <a:xfrm>
            <a:off x="8258141" y="5872088"/>
            <a:ext cx="1034185" cy="333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-17%</a:t>
            </a:r>
          </a:p>
        </p:txBody>
      </p:sp>
      <p:sp>
        <p:nvSpPr>
          <p:cNvPr id="15" name="Rectangle 14"/>
          <p:cNvSpPr/>
          <p:nvPr/>
        </p:nvSpPr>
        <p:spPr>
          <a:xfrm>
            <a:off x="4379640" y="6154895"/>
            <a:ext cx="1034185" cy="333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-21%</a:t>
            </a:r>
          </a:p>
        </p:txBody>
      </p:sp>
      <p:sp>
        <p:nvSpPr>
          <p:cNvPr id="22" name="Rectangle 21"/>
          <p:cNvSpPr/>
          <p:nvPr/>
        </p:nvSpPr>
        <p:spPr>
          <a:xfrm>
            <a:off x="820406" y="3999880"/>
            <a:ext cx="5033429" cy="492443"/>
          </a:xfrm>
          <a:prstGeom prst="rect">
            <a:avLst/>
          </a:prstGeom>
        </p:spPr>
        <p:txBody>
          <a:bodyPr wrap="none" lIns="0" tIns="0" rIns="0" bIns="0" anchorCtr="0">
            <a:spAutoFit/>
          </a:bodyPr>
          <a:lstStyle/>
          <a:p>
            <a:r>
              <a:rPr lang="en-US" sz="3200" b="1" dirty="0">
                <a:solidFill>
                  <a:prstClr val="white"/>
                </a:solidFill>
                <a:latin typeface="Arial" panose="020B0604020202020204" pitchFamily="34" charset="0"/>
                <a:cs typeface="Arial" panose="020B0604020202020204" pitchFamily="34" charset="0"/>
              </a:rPr>
              <a:t>Dry van spot market rates</a:t>
            </a:r>
            <a:endParaRPr lang="en-US" sz="3200" dirty="0">
              <a:solidFill>
                <a:prstClr val="white"/>
              </a:solidFill>
              <a:latin typeface="Arial" panose="020B0604020202020204" pitchFamily="34" charset="0"/>
              <a:cs typeface="Arial" panose="020B0604020202020204" pitchFamily="34" charset="0"/>
            </a:endParaRPr>
          </a:p>
        </p:txBody>
      </p:sp>
      <p:sp>
        <p:nvSpPr>
          <p:cNvPr id="23" name="Rectangle 22"/>
          <p:cNvSpPr/>
          <p:nvPr/>
        </p:nvSpPr>
        <p:spPr>
          <a:xfrm>
            <a:off x="837365" y="4422636"/>
            <a:ext cx="1352934" cy="369332"/>
          </a:xfrm>
          <a:prstGeom prst="rect">
            <a:avLst/>
          </a:prstGeom>
        </p:spPr>
        <p:txBody>
          <a:bodyPr wrap="none" lIns="0" tIns="0" rIns="0" bIns="0" anchorCtr="0">
            <a:spAutoFit/>
          </a:bodyPr>
          <a:lstStyle/>
          <a:p>
            <a:r>
              <a:rPr lang="en-US" sz="2400" dirty="0">
                <a:solidFill>
                  <a:prstClr val="white"/>
                </a:solidFill>
                <a:latin typeface="Arial" panose="020B0604020202020204" pitchFamily="34" charset="0"/>
                <a:cs typeface="Arial" panose="020B0604020202020204" pitchFamily="34" charset="0"/>
              </a:rPr>
              <a:t>$ per mile</a:t>
            </a:r>
          </a:p>
        </p:txBody>
      </p:sp>
    </p:spTree>
    <p:extLst>
      <p:ext uri="{BB962C8B-B14F-4D97-AF65-F5344CB8AC3E}">
        <p14:creationId xmlns:p14="http://schemas.microsoft.com/office/powerpoint/2010/main" val="1995404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3" name="Rectangle 3"/>
          <p:cNvSpPr>
            <a:spLocks noChangeArrowheads="1"/>
          </p:cNvSpPr>
          <p:nvPr/>
        </p:nvSpPr>
        <p:spPr bwMode="auto">
          <a:xfrm>
            <a:off x="846667" y="3273778"/>
            <a:ext cx="13546667" cy="593881"/>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3259" b="1" dirty="0">
                <a:solidFill>
                  <a:srgbClr val="FFFF00"/>
                </a:solidFill>
                <a:latin typeface="Arial" charset="0"/>
                <a:cs typeface="Arial" pitchFamily="34" charset="0"/>
              </a:rPr>
              <a:t>Order from Anywhere</a:t>
            </a:r>
          </a:p>
        </p:txBody>
      </p:sp>
      <p:sp>
        <p:nvSpPr>
          <p:cNvPr id="5" name="Rectangle 3"/>
          <p:cNvSpPr>
            <a:spLocks noChangeArrowheads="1"/>
          </p:cNvSpPr>
          <p:nvPr/>
        </p:nvSpPr>
        <p:spPr bwMode="auto">
          <a:xfrm>
            <a:off x="846667" y="6022094"/>
            <a:ext cx="13546667" cy="593881"/>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3259" b="1" dirty="0">
                <a:solidFill>
                  <a:srgbClr val="FFFF00"/>
                </a:solidFill>
                <a:latin typeface="Arial" charset="0"/>
                <a:cs typeface="Arial" pitchFamily="34" charset="0"/>
              </a:rPr>
              <a:t>Fulfill from Anywhere</a:t>
            </a:r>
          </a:p>
        </p:txBody>
      </p:sp>
      <p:sp>
        <p:nvSpPr>
          <p:cNvPr id="6" name="Rectangle 3"/>
          <p:cNvSpPr>
            <a:spLocks noChangeArrowheads="1"/>
          </p:cNvSpPr>
          <p:nvPr/>
        </p:nvSpPr>
        <p:spPr bwMode="auto">
          <a:xfrm>
            <a:off x="846667" y="5531556"/>
            <a:ext cx="13546667"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Customer</a:t>
            </a:r>
          </a:p>
        </p:txBody>
      </p:sp>
      <p:sp>
        <p:nvSpPr>
          <p:cNvPr id="7" name="Curved Down Arrow 6"/>
          <p:cNvSpPr/>
          <p:nvPr/>
        </p:nvSpPr>
        <p:spPr bwMode="auto">
          <a:xfrm>
            <a:off x="4233333" y="2362413"/>
            <a:ext cx="6999111" cy="775105"/>
          </a:xfrm>
          <a:prstGeom prst="curvedDownArrow">
            <a:avLst/>
          </a:prstGeom>
          <a:solidFill>
            <a:srgbClr val="4CB6DD"/>
          </a:solidFill>
          <a:ln w="9525" cap="flat" cmpd="sng" algn="ctr">
            <a:noFill/>
            <a:prstDash val="solid"/>
            <a:round/>
            <a:headEnd type="none" w="med" len="med"/>
            <a:tailEnd type="none" w="med" len="med"/>
          </a:ln>
          <a:effectLst/>
        </p:spPr>
        <p:txBody>
          <a:bodyPr vert="horz" wrap="square" lIns="135467" tIns="67733" rIns="135467" bIns="67733" numCol="1" rtlCol="0" anchor="t" anchorCtr="0" compatLnSpc="1">
            <a:prstTxWarp prst="textNoShape">
              <a:avLst/>
            </a:prstTxWarp>
            <a:spAutoFit/>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8" name="Curved Down Arrow 7"/>
          <p:cNvSpPr/>
          <p:nvPr/>
        </p:nvSpPr>
        <p:spPr bwMode="auto">
          <a:xfrm flipH="1" flipV="1">
            <a:off x="3894667" y="5266026"/>
            <a:ext cx="6999111" cy="775105"/>
          </a:xfrm>
          <a:prstGeom prst="curvedDownArrow">
            <a:avLst/>
          </a:prstGeom>
          <a:solidFill>
            <a:srgbClr val="4CB6DD"/>
          </a:solidFill>
          <a:ln w="9525" cap="flat" cmpd="sng" algn="ctr">
            <a:noFill/>
            <a:prstDash val="solid"/>
            <a:round/>
            <a:headEnd type="none" w="med" len="med"/>
            <a:tailEnd type="none" w="med" len="med"/>
          </a:ln>
          <a:effectLst/>
        </p:spPr>
        <p:txBody>
          <a:bodyPr vert="horz" wrap="square" lIns="135467" tIns="67733" rIns="135467" bIns="67733" numCol="1" rtlCol="0" anchor="t" anchorCtr="0" compatLnSpc="1">
            <a:prstTxWarp prst="textNoShape">
              <a:avLst/>
            </a:prstTxWarp>
            <a:spAutoFit/>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
        <p:nvSpPr>
          <p:cNvPr id="12" name="Rectangle 3"/>
          <p:cNvSpPr>
            <a:spLocks noChangeArrowheads="1"/>
          </p:cNvSpPr>
          <p:nvPr/>
        </p:nvSpPr>
        <p:spPr bwMode="auto">
          <a:xfrm>
            <a:off x="1298222" y="4126884"/>
            <a:ext cx="2483556"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Call Center</a:t>
            </a:r>
          </a:p>
        </p:txBody>
      </p:sp>
      <p:sp>
        <p:nvSpPr>
          <p:cNvPr id="13" name="Rectangle 3"/>
          <p:cNvSpPr>
            <a:spLocks noChangeArrowheads="1"/>
          </p:cNvSpPr>
          <p:nvPr/>
        </p:nvSpPr>
        <p:spPr bwMode="auto">
          <a:xfrm>
            <a:off x="2765778" y="2094884"/>
            <a:ext cx="2483556"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Tablet/Mobile</a:t>
            </a:r>
          </a:p>
        </p:txBody>
      </p:sp>
      <p:sp>
        <p:nvSpPr>
          <p:cNvPr id="14" name="Rectangle 3"/>
          <p:cNvSpPr>
            <a:spLocks noChangeArrowheads="1"/>
          </p:cNvSpPr>
          <p:nvPr/>
        </p:nvSpPr>
        <p:spPr bwMode="auto">
          <a:xfrm>
            <a:off x="5249333" y="1643327"/>
            <a:ext cx="2483556"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Web Site</a:t>
            </a:r>
          </a:p>
        </p:txBody>
      </p:sp>
      <p:sp>
        <p:nvSpPr>
          <p:cNvPr id="15" name="Rectangle 3"/>
          <p:cNvSpPr>
            <a:spLocks noChangeArrowheads="1"/>
          </p:cNvSpPr>
          <p:nvPr/>
        </p:nvSpPr>
        <p:spPr bwMode="auto">
          <a:xfrm>
            <a:off x="8297333" y="1467556"/>
            <a:ext cx="2822222" cy="821763"/>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Brick and Mortar Stores</a:t>
            </a:r>
          </a:p>
        </p:txBody>
      </p:sp>
      <p:sp>
        <p:nvSpPr>
          <p:cNvPr id="16" name="Rectangle 3"/>
          <p:cNvSpPr>
            <a:spLocks noChangeArrowheads="1"/>
          </p:cNvSpPr>
          <p:nvPr/>
        </p:nvSpPr>
        <p:spPr bwMode="auto">
          <a:xfrm>
            <a:off x="11006666" y="2483556"/>
            <a:ext cx="2483556"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Catalogs</a:t>
            </a:r>
          </a:p>
        </p:txBody>
      </p:sp>
      <p:sp>
        <p:nvSpPr>
          <p:cNvPr id="17" name="Rectangle 3"/>
          <p:cNvSpPr>
            <a:spLocks noChangeArrowheads="1"/>
          </p:cNvSpPr>
          <p:nvPr/>
        </p:nvSpPr>
        <p:spPr bwMode="auto">
          <a:xfrm>
            <a:off x="11505112" y="4242888"/>
            <a:ext cx="2483556"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Flash Sales</a:t>
            </a:r>
          </a:p>
        </p:txBody>
      </p:sp>
      <p:sp>
        <p:nvSpPr>
          <p:cNvPr id="19" name="Rectangle 3"/>
          <p:cNvSpPr>
            <a:spLocks noChangeArrowheads="1"/>
          </p:cNvSpPr>
          <p:nvPr/>
        </p:nvSpPr>
        <p:spPr bwMode="auto">
          <a:xfrm>
            <a:off x="10216444" y="8805334"/>
            <a:ext cx="3048000"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Pop-Up Stores</a:t>
            </a:r>
          </a:p>
        </p:txBody>
      </p:sp>
      <p:sp>
        <p:nvSpPr>
          <p:cNvPr id="20" name="Rectangle 3"/>
          <p:cNvSpPr>
            <a:spLocks noChangeArrowheads="1"/>
          </p:cNvSpPr>
          <p:nvPr/>
        </p:nvSpPr>
        <p:spPr bwMode="auto">
          <a:xfrm>
            <a:off x="4346222" y="9319772"/>
            <a:ext cx="3160889"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Outlet Locations</a:t>
            </a:r>
          </a:p>
        </p:txBody>
      </p:sp>
      <p:sp>
        <p:nvSpPr>
          <p:cNvPr id="21" name="Rectangle 3"/>
          <p:cNvSpPr>
            <a:spLocks noChangeArrowheads="1"/>
          </p:cNvSpPr>
          <p:nvPr/>
        </p:nvSpPr>
        <p:spPr bwMode="auto">
          <a:xfrm>
            <a:off x="1185333" y="6434667"/>
            <a:ext cx="2483556"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Retail </a:t>
            </a:r>
            <a:r>
              <a:rPr lang="en-US" sz="2370" b="1" dirty="0" err="1">
                <a:solidFill>
                  <a:srgbClr val="FFFFFF"/>
                </a:solidFill>
                <a:latin typeface="Arial" charset="0"/>
                <a:cs typeface="Arial" pitchFamily="34" charset="0"/>
              </a:rPr>
              <a:t>DC(s</a:t>
            </a:r>
            <a:r>
              <a:rPr lang="en-US" sz="2370" b="1" dirty="0">
                <a:solidFill>
                  <a:srgbClr val="FFFFFF"/>
                </a:solidFill>
                <a:latin typeface="Arial" charset="0"/>
                <a:cs typeface="Arial" pitchFamily="34" charset="0"/>
              </a:rPr>
              <a:t>)</a:t>
            </a:r>
          </a:p>
        </p:txBody>
      </p:sp>
      <p:sp>
        <p:nvSpPr>
          <p:cNvPr id="22" name="Rectangle 3"/>
          <p:cNvSpPr>
            <a:spLocks noChangeArrowheads="1"/>
          </p:cNvSpPr>
          <p:nvPr/>
        </p:nvSpPr>
        <p:spPr bwMode="auto">
          <a:xfrm>
            <a:off x="2201333" y="8353778"/>
            <a:ext cx="2483556" cy="821763"/>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err="1">
                <a:solidFill>
                  <a:srgbClr val="FFFFFF"/>
                </a:solidFill>
                <a:latin typeface="Arial" charset="0"/>
                <a:cs typeface="Arial" pitchFamily="34" charset="0"/>
              </a:rPr>
              <a:t>eCommerce</a:t>
            </a:r>
            <a:r>
              <a:rPr lang="en-US" sz="2370" b="1" dirty="0">
                <a:solidFill>
                  <a:srgbClr val="FFFFFF"/>
                </a:solidFill>
                <a:latin typeface="Arial" charset="0"/>
                <a:cs typeface="Arial" pitchFamily="34" charset="0"/>
              </a:rPr>
              <a:t> </a:t>
            </a:r>
            <a:r>
              <a:rPr lang="en-US" sz="2370" b="1" dirty="0" err="1">
                <a:solidFill>
                  <a:srgbClr val="FFFFFF"/>
                </a:solidFill>
                <a:latin typeface="Arial" charset="0"/>
                <a:cs typeface="Arial" pitchFamily="34" charset="0"/>
              </a:rPr>
              <a:t>DC(s</a:t>
            </a:r>
            <a:r>
              <a:rPr lang="en-US" sz="2370" b="1" dirty="0">
                <a:solidFill>
                  <a:srgbClr val="FFFFFF"/>
                </a:solidFill>
                <a:latin typeface="Arial" charset="0"/>
                <a:cs typeface="Arial" pitchFamily="34" charset="0"/>
              </a:rPr>
              <a:t>)</a:t>
            </a:r>
          </a:p>
        </p:txBody>
      </p:sp>
      <p:cxnSp>
        <p:nvCxnSpPr>
          <p:cNvPr id="26" name="Straight Connector 25"/>
          <p:cNvCxnSpPr/>
          <p:nvPr/>
        </p:nvCxnSpPr>
        <p:spPr bwMode="auto">
          <a:xfrm rot="10800000">
            <a:off x="-169333" y="5080000"/>
            <a:ext cx="14788444" cy="2353"/>
          </a:xfrm>
          <a:prstGeom prst="line">
            <a:avLst/>
          </a:prstGeom>
          <a:noFill/>
          <a:ln w="25400" cap="flat" cmpd="sng" algn="ctr">
            <a:solidFill>
              <a:srgbClr val="FFFF00"/>
            </a:solidFill>
            <a:prstDash val="solid"/>
            <a:round/>
            <a:headEnd type="none" w="med" len="med"/>
            <a:tailEnd type="none" w="med" len="med"/>
          </a:ln>
          <a:effectLst/>
        </p:spPr>
      </p:cxnSp>
      <p:sp>
        <p:nvSpPr>
          <p:cNvPr id="27" name="Rectangle 3"/>
          <p:cNvSpPr>
            <a:spLocks noChangeArrowheads="1"/>
          </p:cNvSpPr>
          <p:nvPr/>
        </p:nvSpPr>
        <p:spPr bwMode="auto">
          <a:xfrm>
            <a:off x="7620000" y="9031112"/>
            <a:ext cx="2822222" cy="821763"/>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Brick and Mortar Stores</a:t>
            </a:r>
          </a:p>
        </p:txBody>
      </p:sp>
      <p:pic>
        <p:nvPicPr>
          <p:cNvPr id="23" name="Picture 22" descr="Catalogs.png"/>
          <p:cNvPicPr>
            <a:picLocks noChangeAspect="1"/>
          </p:cNvPicPr>
          <p:nvPr/>
        </p:nvPicPr>
        <p:blipFill>
          <a:blip r:embed="rId2" cstate="print"/>
          <a:stretch>
            <a:fillRect/>
          </a:stretch>
        </p:blipFill>
        <p:spPr>
          <a:xfrm>
            <a:off x="11232445" y="677333"/>
            <a:ext cx="1919111" cy="1919111"/>
          </a:xfrm>
          <a:prstGeom prst="rect">
            <a:avLst/>
          </a:prstGeom>
        </p:spPr>
      </p:pic>
      <p:pic>
        <p:nvPicPr>
          <p:cNvPr id="24" name="Picture 23" descr="DistributionCenter.png"/>
          <p:cNvPicPr>
            <a:picLocks noChangeAspect="1"/>
          </p:cNvPicPr>
          <p:nvPr/>
        </p:nvPicPr>
        <p:blipFill>
          <a:blip r:embed="rId3" cstate="print"/>
          <a:stretch>
            <a:fillRect/>
          </a:stretch>
        </p:blipFill>
        <p:spPr>
          <a:xfrm>
            <a:off x="1298222" y="5192889"/>
            <a:ext cx="2210741" cy="1326444"/>
          </a:xfrm>
          <a:prstGeom prst="rect">
            <a:avLst/>
          </a:prstGeom>
        </p:spPr>
      </p:pic>
      <p:pic>
        <p:nvPicPr>
          <p:cNvPr id="25" name="Picture 24" descr="DistributionCenter.png"/>
          <p:cNvPicPr>
            <a:picLocks noChangeAspect="1"/>
          </p:cNvPicPr>
          <p:nvPr/>
        </p:nvPicPr>
        <p:blipFill>
          <a:blip r:embed="rId3" cstate="print"/>
          <a:stretch>
            <a:fillRect/>
          </a:stretch>
        </p:blipFill>
        <p:spPr>
          <a:xfrm>
            <a:off x="2248370" y="7140222"/>
            <a:ext cx="2210741" cy="1326444"/>
          </a:xfrm>
          <a:prstGeom prst="rect">
            <a:avLst/>
          </a:prstGeom>
        </p:spPr>
      </p:pic>
      <p:sp>
        <p:nvSpPr>
          <p:cNvPr id="18" name="Rectangle 3"/>
          <p:cNvSpPr>
            <a:spLocks noChangeArrowheads="1"/>
          </p:cNvSpPr>
          <p:nvPr/>
        </p:nvSpPr>
        <p:spPr bwMode="auto">
          <a:xfrm>
            <a:off x="11571111" y="6886222"/>
            <a:ext cx="2483556" cy="457048"/>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370" b="1" dirty="0">
                <a:solidFill>
                  <a:srgbClr val="FFFFFF"/>
                </a:solidFill>
                <a:latin typeface="Arial" charset="0"/>
                <a:cs typeface="Arial" pitchFamily="34" charset="0"/>
              </a:rPr>
              <a:t>Kiosk</a:t>
            </a:r>
          </a:p>
        </p:txBody>
      </p:sp>
      <p:pic>
        <p:nvPicPr>
          <p:cNvPr id="29" name="Picture 28" descr="Kiosk.png"/>
          <p:cNvPicPr>
            <a:picLocks noChangeAspect="1"/>
          </p:cNvPicPr>
          <p:nvPr/>
        </p:nvPicPr>
        <p:blipFill>
          <a:blip r:embed="rId4" cstate="print"/>
          <a:stretch>
            <a:fillRect/>
          </a:stretch>
        </p:blipFill>
        <p:spPr>
          <a:xfrm>
            <a:off x="12286074" y="5297771"/>
            <a:ext cx="1204148" cy="1588452"/>
          </a:xfrm>
          <a:prstGeom prst="rect">
            <a:avLst/>
          </a:prstGeom>
        </p:spPr>
      </p:pic>
      <p:pic>
        <p:nvPicPr>
          <p:cNvPr id="30" name="Picture 29" descr="Laptop.png"/>
          <p:cNvPicPr>
            <a:picLocks noChangeAspect="1"/>
          </p:cNvPicPr>
          <p:nvPr/>
        </p:nvPicPr>
        <p:blipFill>
          <a:blip r:embed="rId5" cstate="print"/>
          <a:stretch>
            <a:fillRect/>
          </a:stretch>
        </p:blipFill>
        <p:spPr>
          <a:xfrm>
            <a:off x="5475111" y="225779"/>
            <a:ext cx="2144889" cy="1367139"/>
          </a:xfrm>
          <a:prstGeom prst="rect">
            <a:avLst/>
          </a:prstGeom>
        </p:spPr>
      </p:pic>
      <p:pic>
        <p:nvPicPr>
          <p:cNvPr id="31" name="Picture 30" descr="Mobile.png"/>
          <p:cNvPicPr>
            <a:picLocks noChangeAspect="1"/>
          </p:cNvPicPr>
          <p:nvPr/>
        </p:nvPicPr>
        <p:blipFill>
          <a:blip r:embed="rId6" cstate="print"/>
          <a:stretch>
            <a:fillRect/>
          </a:stretch>
        </p:blipFill>
        <p:spPr>
          <a:xfrm>
            <a:off x="3686488" y="677333"/>
            <a:ext cx="772624" cy="1354667"/>
          </a:xfrm>
          <a:prstGeom prst="rect">
            <a:avLst/>
          </a:prstGeom>
        </p:spPr>
      </p:pic>
      <p:pic>
        <p:nvPicPr>
          <p:cNvPr id="33" name="Picture 32" descr="OpenSign.png"/>
          <p:cNvPicPr>
            <a:picLocks noChangeAspect="1"/>
          </p:cNvPicPr>
          <p:nvPr/>
        </p:nvPicPr>
        <p:blipFill>
          <a:blip r:embed="rId7" cstate="print"/>
          <a:stretch>
            <a:fillRect/>
          </a:stretch>
        </p:blipFill>
        <p:spPr>
          <a:xfrm>
            <a:off x="10864678" y="7224889"/>
            <a:ext cx="1835323" cy="1665111"/>
          </a:xfrm>
          <a:prstGeom prst="rect">
            <a:avLst/>
          </a:prstGeom>
        </p:spPr>
      </p:pic>
      <p:pic>
        <p:nvPicPr>
          <p:cNvPr id="34" name="Picture 33" descr="SaleTag.png"/>
          <p:cNvPicPr>
            <a:picLocks noChangeAspect="1"/>
          </p:cNvPicPr>
          <p:nvPr/>
        </p:nvPicPr>
        <p:blipFill>
          <a:blip r:embed="rId8" cstate="print"/>
          <a:stretch>
            <a:fillRect/>
          </a:stretch>
        </p:blipFill>
        <p:spPr>
          <a:xfrm rot="20385857">
            <a:off x="11637110" y="2775332"/>
            <a:ext cx="1919111" cy="1919111"/>
          </a:xfrm>
          <a:prstGeom prst="rect">
            <a:avLst/>
          </a:prstGeom>
        </p:spPr>
      </p:pic>
      <p:pic>
        <p:nvPicPr>
          <p:cNvPr id="35" name="Picture 34" descr="StoreFront.png"/>
          <p:cNvPicPr>
            <a:picLocks noChangeAspect="1"/>
          </p:cNvPicPr>
          <p:nvPr/>
        </p:nvPicPr>
        <p:blipFill>
          <a:blip r:embed="rId9" cstate="print"/>
          <a:stretch>
            <a:fillRect/>
          </a:stretch>
        </p:blipFill>
        <p:spPr>
          <a:xfrm>
            <a:off x="8748889" y="225778"/>
            <a:ext cx="1806222" cy="1354667"/>
          </a:xfrm>
          <a:prstGeom prst="rect">
            <a:avLst/>
          </a:prstGeom>
        </p:spPr>
      </p:pic>
      <p:pic>
        <p:nvPicPr>
          <p:cNvPr id="36" name="Picture 35" descr="StoreFront.png"/>
          <p:cNvPicPr>
            <a:picLocks noChangeAspect="1"/>
          </p:cNvPicPr>
          <p:nvPr/>
        </p:nvPicPr>
        <p:blipFill>
          <a:blip r:embed="rId9" cstate="print"/>
          <a:stretch>
            <a:fillRect/>
          </a:stretch>
        </p:blipFill>
        <p:spPr>
          <a:xfrm>
            <a:off x="8184445" y="7676444"/>
            <a:ext cx="1806222" cy="1354667"/>
          </a:xfrm>
          <a:prstGeom prst="rect">
            <a:avLst/>
          </a:prstGeom>
        </p:spPr>
      </p:pic>
      <p:pic>
        <p:nvPicPr>
          <p:cNvPr id="37" name="Picture 36" descr="Telephone.png"/>
          <p:cNvPicPr>
            <a:picLocks noChangeAspect="1"/>
          </p:cNvPicPr>
          <p:nvPr/>
        </p:nvPicPr>
        <p:blipFill>
          <a:blip r:embed="rId10" cstate="print"/>
          <a:stretch>
            <a:fillRect/>
          </a:stretch>
        </p:blipFill>
        <p:spPr>
          <a:xfrm>
            <a:off x="1411111" y="2743994"/>
            <a:ext cx="1806222" cy="1354667"/>
          </a:xfrm>
          <a:prstGeom prst="rect">
            <a:avLst/>
          </a:prstGeom>
        </p:spPr>
      </p:pic>
      <p:pic>
        <p:nvPicPr>
          <p:cNvPr id="38" name="Picture 37" descr="ShoppingBags.png"/>
          <p:cNvPicPr>
            <a:picLocks noChangeAspect="1"/>
          </p:cNvPicPr>
          <p:nvPr/>
        </p:nvPicPr>
        <p:blipFill>
          <a:blip r:embed="rId11" cstate="print"/>
          <a:stretch>
            <a:fillRect/>
          </a:stretch>
        </p:blipFill>
        <p:spPr>
          <a:xfrm>
            <a:off x="4910667" y="7789333"/>
            <a:ext cx="1856604" cy="1485283"/>
          </a:xfrm>
          <a:prstGeom prst="rect">
            <a:avLst/>
          </a:prstGeom>
        </p:spPr>
      </p:pic>
      <p:pic>
        <p:nvPicPr>
          <p:cNvPr id="39" name="Picture 38" descr="Customer.png"/>
          <p:cNvPicPr>
            <a:picLocks noChangeAspect="1"/>
          </p:cNvPicPr>
          <p:nvPr/>
        </p:nvPicPr>
        <p:blipFill>
          <a:blip r:embed="rId12" cstate="print"/>
          <a:stretch>
            <a:fillRect/>
          </a:stretch>
        </p:blipFill>
        <p:spPr>
          <a:xfrm>
            <a:off x="6716889" y="4176889"/>
            <a:ext cx="1919111" cy="1281007"/>
          </a:xfrm>
          <a:prstGeom prst="rect">
            <a:avLst/>
          </a:prstGeom>
        </p:spPr>
      </p:pic>
    </p:spTree>
    <p:extLst>
      <p:ext uri="{BB962C8B-B14F-4D97-AF65-F5344CB8AC3E}">
        <p14:creationId xmlns:p14="http://schemas.microsoft.com/office/powerpoint/2010/main" val="2319552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2083"/>
                                        </p:tgtEl>
                                        <p:attrNameLst>
                                          <p:attrName>style.visibility</p:attrName>
                                        </p:attrNameLst>
                                      </p:cBhvr>
                                      <p:to>
                                        <p:strVal val="visible"/>
                                      </p:to>
                                    </p:set>
                                    <p:anim calcmode="lin" valueType="num">
                                      <p:cBhvr additive="base">
                                        <p:cTn id="7" dur="500" fill="hold"/>
                                        <p:tgtEl>
                                          <p:spTgt spid="302083"/>
                                        </p:tgtEl>
                                        <p:attrNameLst>
                                          <p:attrName>ppt_x</p:attrName>
                                        </p:attrNameLst>
                                      </p:cBhvr>
                                      <p:tavLst>
                                        <p:tav tm="0">
                                          <p:val>
                                            <p:strVal val="0-#ppt_w/2"/>
                                          </p:val>
                                        </p:tav>
                                        <p:tav tm="100000">
                                          <p:val>
                                            <p:strVal val="#ppt_x"/>
                                          </p:val>
                                        </p:tav>
                                      </p:tavLst>
                                    </p:anim>
                                    <p:anim calcmode="lin" valueType="num">
                                      <p:cBhvr additive="base">
                                        <p:cTn id="8" dur="500" fill="hold"/>
                                        <p:tgtEl>
                                          <p:spTgt spid="30208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0-#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0-#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0-#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0-#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0-#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fill="hold"/>
                                        <p:tgtEl>
                                          <p:spTgt spid="27"/>
                                        </p:tgtEl>
                                        <p:attrNameLst>
                                          <p:attrName>ppt_x</p:attrName>
                                        </p:attrNameLst>
                                      </p:cBhvr>
                                      <p:tavLst>
                                        <p:tav tm="0">
                                          <p:val>
                                            <p:strVal val="0-#ppt_w/2"/>
                                          </p:val>
                                        </p:tav>
                                        <p:tav tm="100000">
                                          <p:val>
                                            <p:strVal val="#ppt_x"/>
                                          </p:val>
                                        </p:tav>
                                      </p:tavLst>
                                    </p:anim>
                                    <p:anim calcmode="lin" valueType="num">
                                      <p:cBhvr additive="base">
                                        <p:cTn id="63" dur="500" fill="hold"/>
                                        <p:tgtEl>
                                          <p:spTgt spid="27"/>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0-#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0-#ppt_w/2"/>
                                          </p:val>
                                        </p:tav>
                                        <p:tav tm="100000">
                                          <p:val>
                                            <p:strVal val="#ppt_x"/>
                                          </p:val>
                                        </p:tav>
                                      </p:tavLst>
                                    </p:anim>
                                    <p:anim calcmode="lin" valueType="num">
                                      <p:cBhvr additive="base">
                                        <p:cTn id="73" dur="500" fill="hold"/>
                                        <p:tgtEl>
                                          <p:spTgt spid="22"/>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0-#ppt_w/2"/>
                                          </p:val>
                                        </p:tav>
                                        <p:tav tm="100000">
                                          <p:val>
                                            <p:strVal val="#ppt_x"/>
                                          </p:val>
                                        </p:tav>
                                      </p:tavLst>
                                    </p:anim>
                                    <p:anim calcmode="lin" valueType="num">
                                      <p:cBhvr additive="base">
                                        <p:cTn id="7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3" grpId="0"/>
      <p:bldP spid="5" grpId="0"/>
      <p:bldP spid="6" grpId="0"/>
      <p:bldP spid="12" grpId="0"/>
      <p:bldP spid="13" grpId="0"/>
      <p:bldP spid="14" grpId="0"/>
      <p:bldP spid="15" grpId="0"/>
      <p:bldP spid="16" grpId="0"/>
      <p:bldP spid="17" grpId="0"/>
      <p:bldP spid="19" grpId="0"/>
      <p:bldP spid="20" grpId="0"/>
      <p:bldP spid="21" grpId="0"/>
      <p:bldP spid="22" grpId="0"/>
      <p:bldP spid="2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0"/>
          <p:cNvSpPr>
            <a:spLocks noGrp="1"/>
          </p:cNvSpPr>
          <p:nvPr>
            <p:ph type="title"/>
          </p:nvPr>
        </p:nvSpPr>
        <p:spPr>
          <a:xfrm>
            <a:off x="1143000" y="507492"/>
            <a:ext cx="12954000" cy="1693333"/>
          </a:xfrm>
        </p:spPr>
        <p:txBody>
          <a:bodyPr/>
          <a:lstStyle/>
          <a:p>
            <a:r>
              <a:rPr lang="en-US" altLang="en-US" b="1" i="1" dirty="0">
                <a:solidFill>
                  <a:srgbClr val="FFFF00"/>
                </a:solidFill>
                <a:latin typeface="Arial" panose="020B0604020202020204" pitchFamily="34" charset="0"/>
                <a:cs typeface="Arial" panose="020B0604020202020204" pitchFamily="34" charset="0"/>
              </a:rPr>
              <a:t>A Professional Association </a:t>
            </a:r>
            <a:br>
              <a:rPr lang="en-US" altLang="en-US" b="1" i="1" dirty="0">
                <a:solidFill>
                  <a:srgbClr val="FFFF00"/>
                </a:solidFill>
                <a:latin typeface="Arial" panose="020B0604020202020204" pitchFamily="34" charset="0"/>
                <a:cs typeface="Arial" panose="020B0604020202020204" pitchFamily="34" charset="0"/>
              </a:rPr>
            </a:br>
            <a:r>
              <a:rPr lang="en-US" altLang="en-US" b="1" i="1" dirty="0">
                <a:solidFill>
                  <a:srgbClr val="FFFF00"/>
                </a:solidFill>
                <a:latin typeface="Arial" panose="020B0604020202020204" pitchFamily="34" charset="0"/>
                <a:cs typeface="Arial" panose="020B0604020202020204" pitchFamily="34" charset="0"/>
              </a:rPr>
              <a:t>Evolution and Relevancy</a:t>
            </a:r>
          </a:p>
        </p:txBody>
      </p:sp>
      <p:sp>
        <p:nvSpPr>
          <p:cNvPr id="4" name="TextBox 3"/>
          <p:cNvSpPr txBox="1">
            <a:spLocks noChangeArrowheads="1"/>
          </p:cNvSpPr>
          <p:nvPr/>
        </p:nvSpPr>
        <p:spPr bwMode="auto">
          <a:xfrm>
            <a:off x="911049" y="6482569"/>
            <a:ext cx="2935111" cy="109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59595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400">
                <a:solidFill>
                  <a:srgbClr val="59595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6519" b="1" i="1" dirty="0">
                <a:solidFill>
                  <a:schemeClr val="bg1"/>
                </a:solidFill>
              </a:rPr>
              <a:t>1963</a:t>
            </a:r>
            <a:r>
              <a:rPr lang="en-US" altLang="en-US" sz="6519" b="1" i="1" dirty="0">
                <a:solidFill>
                  <a:srgbClr val="002C5D"/>
                </a:solidFill>
              </a:rPr>
              <a:t> </a:t>
            </a:r>
          </a:p>
        </p:txBody>
      </p:sp>
      <p:sp>
        <p:nvSpPr>
          <p:cNvPr id="5" name="TextBox 4"/>
          <p:cNvSpPr txBox="1">
            <a:spLocks noChangeArrowheads="1"/>
          </p:cNvSpPr>
          <p:nvPr/>
        </p:nvSpPr>
        <p:spPr bwMode="auto">
          <a:xfrm>
            <a:off x="4753412" y="5272265"/>
            <a:ext cx="2935111" cy="109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59595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400">
                <a:solidFill>
                  <a:srgbClr val="59595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6519" b="1" i="1" dirty="0">
                <a:solidFill>
                  <a:schemeClr val="bg1"/>
                </a:solidFill>
              </a:rPr>
              <a:t>1985</a:t>
            </a:r>
            <a:r>
              <a:rPr lang="en-US" altLang="en-US" sz="6519" b="1" i="1" dirty="0">
                <a:solidFill>
                  <a:srgbClr val="002C5D"/>
                </a:solidFill>
              </a:rPr>
              <a:t> </a:t>
            </a:r>
          </a:p>
        </p:txBody>
      </p:sp>
      <p:sp>
        <p:nvSpPr>
          <p:cNvPr id="6" name="TextBox 5"/>
          <p:cNvSpPr txBox="1">
            <a:spLocks noChangeArrowheads="1"/>
          </p:cNvSpPr>
          <p:nvPr/>
        </p:nvSpPr>
        <p:spPr bwMode="auto">
          <a:xfrm>
            <a:off x="7909898" y="3907015"/>
            <a:ext cx="2935111" cy="109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595959"/>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400">
                <a:solidFill>
                  <a:srgbClr val="595959"/>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Font typeface="Arial" panose="020B0604020202020204" pitchFamily="34" charset="0"/>
              <a:buChar char="•"/>
              <a:defRPr sz="2000">
                <a:solidFill>
                  <a:srgbClr val="595959"/>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595959"/>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6519" b="1" i="1" dirty="0">
                <a:solidFill>
                  <a:schemeClr val="bg1"/>
                </a:solidFill>
              </a:rPr>
              <a:t>2004 </a:t>
            </a:r>
          </a:p>
        </p:txBody>
      </p:sp>
      <p:sp>
        <p:nvSpPr>
          <p:cNvPr id="7" name="Content Placeholder 1"/>
          <p:cNvSpPr txBox="1">
            <a:spLocks/>
          </p:cNvSpPr>
          <p:nvPr/>
        </p:nvSpPr>
        <p:spPr bwMode="auto">
          <a:xfrm>
            <a:off x="635224" y="8508988"/>
            <a:ext cx="4896544" cy="1467556"/>
          </a:xfrm>
          <a:prstGeom prst="rect">
            <a:avLst/>
          </a:prstGeom>
          <a:noFill/>
          <a:ln w="9525">
            <a:noFill/>
            <a:miter lim="800000"/>
            <a:headEnd/>
            <a:tailEnd/>
          </a:ln>
        </p:spPr>
        <p:txBody>
          <a:bodyPr/>
          <a:lstStyle/>
          <a:p>
            <a:pPr marL="0" lvl="1">
              <a:spcBef>
                <a:spcPts val="3945"/>
              </a:spcBef>
              <a:defRPr/>
            </a:pPr>
            <a:r>
              <a:rPr lang="en-US" sz="2963" i="1" dirty="0">
                <a:solidFill>
                  <a:schemeClr val="tx1">
                    <a:lumMod val="50000"/>
                    <a:lumOff val="50000"/>
                  </a:schemeClr>
                </a:solidFill>
                <a:latin typeface="Arial"/>
                <a:ea typeface="ＭＳ Ｐゴシック" charset="0"/>
                <a:cs typeface="Arial"/>
              </a:rPr>
              <a:t>National Council of </a:t>
            </a:r>
            <a:r>
              <a:rPr lang="en-US" sz="2963" i="1" u="sng" dirty="0">
                <a:solidFill>
                  <a:schemeClr val="tx1">
                    <a:lumMod val="50000"/>
                    <a:lumOff val="50000"/>
                  </a:schemeClr>
                </a:solidFill>
                <a:latin typeface="Arial"/>
                <a:ea typeface="ＭＳ Ｐゴシック" charset="0"/>
                <a:cs typeface="Arial"/>
              </a:rPr>
              <a:t>Physical Distribution </a:t>
            </a:r>
            <a:r>
              <a:rPr lang="en-US" sz="2963" i="1" dirty="0">
                <a:solidFill>
                  <a:schemeClr val="tx1">
                    <a:lumMod val="50000"/>
                    <a:lumOff val="50000"/>
                  </a:schemeClr>
                </a:solidFill>
                <a:latin typeface="Arial"/>
                <a:ea typeface="ＭＳ Ｐゴシック" charset="0"/>
                <a:cs typeface="Arial"/>
              </a:rPr>
              <a:t>Management </a:t>
            </a:r>
          </a:p>
          <a:p>
            <a:pPr>
              <a:spcBef>
                <a:spcPts val="3945"/>
              </a:spcBef>
              <a:defRPr/>
            </a:pPr>
            <a:endParaRPr lang="en-US" sz="2963" i="1" dirty="0">
              <a:solidFill>
                <a:schemeClr val="tx1">
                  <a:lumMod val="50000"/>
                  <a:lumOff val="50000"/>
                </a:schemeClr>
              </a:solidFill>
              <a:latin typeface="Arial"/>
              <a:ea typeface="ＭＳ Ｐゴシック" charset="0"/>
              <a:cs typeface="Arial"/>
            </a:endParaRPr>
          </a:p>
        </p:txBody>
      </p:sp>
      <p:sp>
        <p:nvSpPr>
          <p:cNvPr id="8" name="Content Placeholder 1"/>
          <p:cNvSpPr txBox="1">
            <a:spLocks/>
          </p:cNvSpPr>
          <p:nvPr/>
        </p:nvSpPr>
        <p:spPr bwMode="auto">
          <a:xfrm>
            <a:off x="5191175" y="7307441"/>
            <a:ext cx="3436937" cy="1048923"/>
          </a:xfrm>
          <a:prstGeom prst="rect">
            <a:avLst/>
          </a:prstGeom>
          <a:noFill/>
          <a:ln w="9525">
            <a:noFill/>
            <a:miter lim="800000"/>
            <a:headEnd/>
            <a:tailEnd/>
          </a:ln>
        </p:spPr>
        <p:txBody>
          <a:bodyPr/>
          <a:lstStyle/>
          <a:p>
            <a:pPr marL="0" lvl="1">
              <a:spcBef>
                <a:spcPts val="3945"/>
              </a:spcBef>
              <a:defRPr/>
            </a:pPr>
            <a:r>
              <a:rPr lang="en-US" sz="2963" i="1" dirty="0">
                <a:solidFill>
                  <a:schemeClr val="tx1">
                    <a:lumMod val="50000"/>
                    <a:lumOff val="50000"/>
                  </a:schemeClr>
                </a:solidFill>
                <a:latin typeface="Arial"/>
                <a:ea typeface="ＭＳ Ｐゴシック" charset="0"/>
                <a:cs typeface="Arial"/>
              </a:rPr>
              <a:t>Council of </a:t>
            </a:r>
            <a:r>
              <a:rPr lang="en-US" sz="2963" i="1" u="sng" dirty="0">
                <a:solidFill>
                  <a:schemeClr val="tx1">
                    <a:lumMod val="50000"/>
                    <a:lumOff val="50000"/>
                  </a:schemeClr>
                </a:solidFill>
                <a:latin typeface="Arial"/>
                <a:ea typeface="ＭＳ Ｐゴシック" charset="0"/>
                <a:cs typeface="Arial"/>
              </a:rPr>
              <a:t>Logistics Management</a:t>
            </a:r>
          </a:p>
          <a:p>
            <a:pPr algn="ctr">
              <a:spcBef>
                <a:spcPts val="3945"/>
              </a:spcBef>
              <a:defRPr/>
            </a:pPr>
            <a:endParaRPr lang="en-US" sz="2963" i="1" dirty="0">
              <a:solidFill>
                <a:schemeClr val="tx1">
                  <a:lumMod val="50000"/>
                  <a:lumOff val="50000"/>
                </a:schemeClr>
              </a:solidFill>
              <a:latin typeface="Arial"/>
              <a:ea typeface="ＭＳ Ｐゴシック" charset="0"/>
              <a:cs typeface="Arial"/>
            </a:endParaRPr>
          </a:p>
          <a:p>
            <a:pPr>
              <a:spcBef>
                <a:spcPts val="3945"/>
              </a:spcBef>
              <a:defRPr/>
            </a:pPr>
            <a:endParaRPr lang="en-US" sz="2963" i="1" dirty="0">
              <a:solidFill>
                <a:schemeClr val="tx1">
                  <a:lumMod val="50000"/>
                  <a:lumOff val="50000"/>
                </a:schemeClr>
              </a:solidFill>
              <a:latin typeface="Arial"/>
              <a:ea typeface="ＭＳ Ｐゴシック" charset="0"/>
              <a:cs typeface="Arial"/>
            </a:endParaRPr>
          </a:p>
        </p:txBody>
      </p:sp>
      <p:pic>
        <p:nvPicPr>
          <p:cNvPr id="10" name="Picture 3" descr="NCPDM 2"/>
          <p:cNvPicPr>
            <a:picLocks noChangeAspect="1" noChangeArrowheads="1"/>
          </p:cNvPicPr>
          <p:nvPr/>
        </p:nvPicPr>
        <p:blipFill>
          <a:blip r:embed="rId2">
            <a:extLst>
              <a:ext uri="{28A0092B-C50C-407E-A947-70E740481C1C}">
                <a14:useLocalDpi xmlns:a14="http://schemas.microsoft.com/office/drawing/2010/main" val="0"/>
              </a:ext>
            </a:extLst>
          </a:blip>
          <a:srcRect l="2222" t="31296" r="5278" b="37500"/>
          <a:stretch>
            <a:fillRect/>
          </a:stretch>
        </p:blipFill>
        <p:spPr bwMode="ltGray">
          <a:xfrm>
            <a:off x="1185333" y="7489163"/>
            <a:ext cx="3003316" cy="759649"/>
          </a:xfrm>
          <a:prstGeom prst="rect">
            <a:avLst/>
          </a:prstGeom>
          <a:noFill/>
          <a:ln>
            <a:noFill/>
          </a:ln>
          <a:effectLst>
            <a:glow rad="127000">
              <a:schemeClr val="bg1"/>
            </a:glow>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LM-Full-Name-Logo-CYMK.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8412" y="6410561"/>
            <a:ext cx="2370667" cy="620889"/>
          </a:xfrm>
          <a:prstGeom prst="rect">
            <a:avLst/>
          </a:prstGeom>
          <a:noFill/>
          <a:ln>
            <a:noFill/>
          </a:ln>
          <a:effectLst>
            <a:glow rad="127000">
              <a:schemeClr val="bg1"/>
            </a:glow>
            <a:outerShdw blurRad="50800" dist="50800" dir="5400000" algn="ctr" rotWithShape="0">
              <a:srgbClr val="EAEAE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1"/>
          <p:cNvSpPr txBox="1">
            <a:spLocks/>
          </p:cNvSpPr>
          <p:nvPr/>
        </p:nvSpPr>
        <p:spPr bwMode="auto">
          <a:xfrm>
            <a:off x="8986700" y="6598724"/>
            <a:ext cx="5474060" cy="1201796"/>
          </a:xfrm>
          <a:prstGeom prst="rect">
            <a:avLst/>
          </a:prstGeom>
          <a:noFill/>
          <a:ln w="9525">
            <a:noFill/>
            <a:miter lim="800000"/>
            <a:headEnd/>
            <a:tailEnd/>
          </a:ln>
        </p:spPr>
        <p:txBody>
          <a:bodyPr/>
          <a:lstStyle/>
          <a:p>
            <a:pPr marL="0" lvl="1">
              <a:spcBef>
                <a:spcPts val="3945"/>
              </a:spcBef>
              <a:defRPr/>
            </a:pPr>
            <a:r>
              <a:rPr lang="en-US" sz="2963" i="1" dirty="0">
                <a:solidFill>
                  <a:schemeClr val="tx1">
                    <a:lumMod val="50000"/>
                    <a:lumOff val="50000"/>
                  </a:schemeClr>
                </a:solidFill>
                <a:latin typeface="Arial"/>
                <a:ea typeface="ＭＳ Ｐゴシック" charset="0"/>
                <a:cs typeface="Arial"/>
              </a:rPr>
              <a:t>Council of </a:t>
            </a:r>
            <a:r>
              <a:rPr lang="en-US" sz="2963" i="1" u="sng" dirty="0">
                <a:solidFill>
                  <a:schemeClr val="tx1">
                    <a:lumMod val="50000"/>
                    <a:lumOff val="50000"/>
                  </a:schemeClr>
                </a:solidFill>
                <a:latin typeface="Arial"/>
                <a:ea typeface="ＭＳ Ｐゴシック" charset="0"/>
                <a:cs typeface="Arial"/>
              </a:rPr>
              <a:t>Supply Chain Management</a:t>
            </a:r>
            <a:r>
              <a:rPr lang="en-US" sz="2963" i="1" dirty="0">
                <a:solidFill>
                  <a:schemeClr val="tx1">
                    <a:lumMod val="50000"/>
                    <a:lumOff val="50000"/>
                  </a:schemeClr>
                </a:solidFill>
                <a:latin typeface="Arial"/>
                <a:ea typeface="ＭＳ Ｐゴシック" charset="0"/>
                <a:cs typeface="Arial"/>
              </a:rPr>
              <a:t> Professionals</a:t>
            </a:r>
          </a:p>
          <a:p>
            <a:pPr algn="ctr">
              <a:spcBef>
                <a:spcPts val="3945"/>
              </a:spcBef>
              <a:defRPr/>
            </a:pPr>
            <a:endParaRPr lang="en-US" sz="2963" i="1" dirty="0">
              <a:solidFill>
                <a:schemeClr val="tx1">
                  <a:lumMod val="50000"/>
                  <a:lumOff val="50000"/>
                </a:schemeClr>
              </a:solidFill>
              <a:latin typeface="Arial"/>
              <a:ea typeface="ＭＳ Ｐゴシック" charset="0"/>
              <a:cs typeface="Arial"/>
            </a:endParaRPr>
          </a:p>
          <a:p>
            <a:pPr>
              <a:spcBef>
                <a:spcPts val="3945"/>
              </a:spcBef>
              <a:defRPr/>
            </a:pPr>
            <a:endParaRPr lang="en-US" sz="2963" i="1" dirty="0">
              <a:solidFill>
                <a:schemeClr val="tx1">
                  <a:lumMod val="50000"/>
                  <a:lumOff val="50000"/>
                </a:schemeClr>
              </a:solidFill>
              <a:latin typeface="Arial"/>
              <a:ea typeface="ＭＳ Ｐゴシック" charset="0"/>
              <a:cs typeface="Arial"/>
            </a:endParaRPr>
          </a:p>
        </p:txBody>
      </p:sp>
      <p:cxnSp>
        <p:nvCxnSpPr>
          <p:cNvPr id="3" name="Straight Arrow Connector 2"/>
          <p:cNvCxnSpPr/>
          <p:nvPr/>
        </p:nvCxnSpPr>
        <p:spPr>
          <a:xfrm flipV="1">
            <a:off x="815244" y="2689565"/>
            <a:ext cx="9077501" cy="4010615"/>
          </a:xfrm>
          <a:prstGeom prst="straightConnector1">
            <a:avLst/>
          </a:prstGeom>
          <a:ln w="92075">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20160483">
            <a:off x="1232552" y="3460389"/>
            <a:ext cx="8805333" cy="913007"/>
          </a:xfrm>
          <a:prstGeom prst="rect">
            <a:avLst/>
          </a:prstGeom>
          <a:noFill/>
        </p:spPr>
        <p:txBody>
          <a:bodyPr wrap="square" rtlCol="0">
            <a:spAutoFit/>
          </a:bodyPr>
          <a:lstStyle/>
          <a:p>
            <a:r>
              <a:rPr lang="en-US" sz="5333" dirty="0"/>
              <a:t>SCOPE, SCALE, IMPACT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58871" y="4903611"/>
            <a:ext cx="3612444" cy="1585148"/>
          </a:xfrm>
          <a:prstGeom prst="rect">
            <a:avLst/>
          </a:prstGeom>
          <a:noFill/>
          <a:ln>
            <a:noFill/>
          </a:ln>
          <a:effectLst>
            <a:glow rad="127000">
              <a:schemeClr val="bg1"/>
            </a:glow>
            <a:outerShdw blurRad="50800" dist="50800" dir="54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37802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300" fill="hold">
                                          <p:stCondLst>
                                            <p:cond delay="0"/>
                                          </p:stCondLst>
                                        </p:cTn>
                                        <p:tgtEl>
                                          <p:spTgt spid="4"/>
                                        </p:tgtEl>
                                        <p:attrNameLst>
                                          <p:attrName>ppt_x</p:attrName>
                                        </p:attrNameLst>
                                      </p:cBhvr>
                                    </p:anim>
                                    <p:anim from="0" to="-1.0" calcmode="lin" valueType="num">
                                      <p:cBhvr>
                                        <p:cTn id="8" dur="100" decel="50000" autoRev="1" fill="hold">
                                          <p:stCondLst>
                                            <p:cond delay="300"/>
                                          </p:stCondLst>
                                        </p:cTn>
                                        <p:tgtEl>
                                          <p:spTgt spid="4"/>
                                        </p:tgtEl>
                                        <p:attrNameLst>
                                          <p:attrName>xshear</p:attrName>
                                        </p:attrNameLst>
                                      </p:cBhvr>
                                    </p:anim>
                                    <p:animScale>
                                      <p:cBhvr>
                                        <p:cTn id="9" dur="100" decel="100000" autoRev="1" fill="hold">
                                          <p:stCondLst>
                                            <p:cond delay="300"/>
                                          </p:stCondLst>
                                        </p:cTn>
                                        <p:tgtEl>
                                          <p:spTgt spid="4"/>
                                        </p:tgtEl>
                                      </p:cBhvr>
                                      <p:from x="100000" y="100000"/>
                                      <p:to x="80000" y="100000"/>
                                    </p:animScale>
                                    <p:anim by="(#ppt_h/3+#ppt_w*0.1)" calcmode="lin" valueType="num">
                                      <p:cBhvr additive="sum">
                                        <p:cTn id="10" dur="100" decel="100000" autoRev="1" fill="hold">
                                          <p:stCondLst>
                                            <p:cond delay="300"/>
                                          </p:stCondLst>
                                        </p:cTn>
                                        <p:tgtEl>
                                          <p:spTgt spid="4"/>
                                        </p:tgtEl>
                                        <p:attrNameLst>
                                          <p:attrName>ppt_x</p:attrName>
                                        </p:attrNameLst>
                                      </p:cBhvr>
                                    </p:anim>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4"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from="(-#ppt_w/2)" to="(#ppt_x)" calcmode="lin" valueType="num">
                                      <p:cBhvr>
                                        <p:cTn id="22" dur="300" fill="hold">
                                          <p:stCondLst>
                                            <p:cond delay="0"/>
                                          </p:stCondLst>
                                        </p:cTn>
                                        <p:tgtEl>
                                          <p:spTgt spid="5"/>
                                        </p:tgtEl>
                                        <p:attrNameLst>
                                          <p:attrName>ppt_x</p:attrName>
                                        </p:attrNameLst>
                                      </p:cBhvr>
                                    </p:anim>
                                    <p:anim from="0" to="-1.0" calcmode="lin" valueType="num">
                                      <p:cBhvr>
                                        <p:cTn id="23" dur="100" decel="50000" autoRev="1" fill="hold">
                                          <p:stCondLst>
                                            <p:cond delay="300"/>
                                          </p:stCondLst>
                                        </p:cTn>
                                        <p:tgtEl>
                                          <p:spTgt spid="5"/>
                                        </p:tgtEl>
                                        <p:attrNameLst>
                                          <p:attrName>xshear</p:attrName>
                                        </p:attrNameLst>
                                      </p:cBhvr>
                                    </p:anim>
                                    <p:animScale>
                                      <p:cBhvr>
                                        <p:cTn id="24" dur="100" decel="100000" autoRev="1" fill="hold">
                                          <p:stCondLst>
                                            <p:cond delay="300"/>
                                          </p:stCondLst>
                                        </p:cTn>
                                        <p:tgtEl>
                                          <p:spTgt spid="5"/>
                                        </p:tgtEl>
                                      </p:cBhvr>
                                      <p:from x="100000" y="100000"/>
                                      <p:to x="80000" y="100000"/>
                                    </p:animScale>
                                    <p:anim by="(#ppt_h/3+#ppt_w*0.1)" calcmode="lin" valueType="num">
                                      <p:cBhvr additive="sum">
                                        <p:cTn id="25" dur="100" decel="100000" autoRev="1" fill="hold">
                                          <p:stCondLst>
                                            <p:cond delay="300"/>
                                          </p:stCondLst>
                                        </p:cTn>
                                        <p:tgtEl>
                                          <p:spTgt spid="5"/>
                                        </p:tgtEl>
                                        <p:attrNameLst>
                                          <p:attrName>ppt_x</p:attrName>
                                        </p:attrNameLst>
                                      </p:cBhvr>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par>
                          <p:cTn id="29" fill="hold" nodeType="afterGroup">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from="(-#ppt_w/2)" to="(#ppt_x)" calcmode="lin" valueType="num">
                                      <p:cBhvr>
                                        <p:cTn id="37" dur="300" fill="hold">
                                          <p:stCondLst>
                                            <p:cond delay="0"/>
                                          </p:stCondLst>
                                        </p:cTn>
                                        <p:tgtEl>
                                          <p:spTgt spid="6"/>
                                        </p:tgtEl>
                                        <p:attrNameLst>
                                          <p:attrName>ppt_x</p:attrName>
                                        </p:attrNameLst>
                                      </p:cBhvr>
                                    </p:anim>
                                    <p:anim from="0" to="-1.0" calcmode="lin" valueType="num">
                                      <p:cBhvr>
                                        <p:cTn id="38" dur="100" decel="50000" autoRev="1" fill="hold">
                                          <p:stCondLst>
                                            <p:cond delay="300"/>
                                          </p:stCondLst>
                                        </p:cTn>
                                        <p:tgtEl>
                                          <p:spTgt spid="6"/>
                                        </p:tgtEl>
                                        <p:attrNameLst>
                                          <p:attrName>xshear</p:attrName>
                                        </p:attrNameLst>
                                      </p:cBhvr>
                                    </p:anim>
                                    <p:animScale>
                                      <p:cBhvr>
                                        <p:cTn id="39" dur="100" decel="100000" autoRev="1" fill="hold">
                                          <p:stCondLst>
                                            <p:cond delay="300"/>
                                          </p:stCondLst>
                                        </p:cTn>
                                        <p:tgtEl>
                                          <p:spTgt spid="6"/>
                                        </p:tgtEl>
                                      </p:cBhvr>
                                      <p:from x="100000" y="100000"/>
                                      <p:to x="80000" y="100000"/>
                                    </p:animScale>
                                    <p:anim by="(#ppt_h/3+#ppt_w*0.1)" calcmode="lin" valueType="num">
                                      <p:cBhvr additive="sum">
                                        <p:cTn id="40" dur="100" decel="100000" autoRev="1" fill="hold">
                                          <p:stCondLst>
                                            <p:cond delay="300"/>
                                          </p:stCondLst>
                                        </p:cTn>
                                        <p:tgtEl>
                                          <p:spTgt spid="6"/>
                                        </p:tgtEl>
                                        <p:attrNameLst>
                                          <p:attrName>ppt_x</p:attrName>
                                        </p:attrNameLst>
                                      </p:cBhvr>
                                    </p:anim>
                                  </p:childTnLst>
                                </p:cTn>
                              </p:par>
                            </p:childTnLst>
                          </p:cTn>
                        </p:par>
                        <p:par>
                          <p:cTn id="41" fill="hold" nodeType="afterGroup">
                            <p:stCondLst>
                              <p:cond delay="500"/>
                            </p:stCondLst>
                            <p:childTnLst>
                              <p:par>
                                <p:cTn id="42" presetID="1"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a:solidFill>
                  <a:srgbClr val="FFFF00"/>
                </a:solidFill>
                <a:latin typeface="Arial"/>
                <a:cs typeface="Arial"/>
              </a:rPr>
              <a:t>eCommerce is an estimated $440 B market, forecasted to grow 12% per year over the next three years</a:t>
            </a:r>
          </a:p>
        </p:txBody>
      </p:sp>
      <p:sp>
        <p:nvSpPr>
          <p:cNvPr id="3" name="Slide Number Placeholder 2"/>
          <p:cNvSpPr>
            <a:spLocks noGrp="1"/>
          </p:cNvSpPr>
          <p:nvPr>
            <p:ph type="sldNum" sz="quarter" idx="10"/>
          </p:nvPr>
        </p:nvSpPr>
        <p:spPr/>
        <p:txBody>
          <a:bodyPr/>
          <a:lstStyle/>
          <a:p>
            <a:endParaRPr lang="en-US" dirty="0">
              <a:solidFill>
                <a:srgbClr val="FFFFFF"/>
              </a:solidFill>
            </a:endParaRPr>
          </a:p>
        </p:txBody>
      </p:sp>
      <p:sp>
        <p:nvSpPr>
          <p:cNvPr id="14" name="Content Placeholder 2"/>
          <p:cNvSpPr txBox="1">
            <a:spLocks/>
          </p:cNvSpPr>
          <p:nvPr/>
        </p:nvSpPr>
        <p:spPr bwMode="auto">
          <a:xfrm>
            <a:off x="8974668" y="2822222"/>
            <a:ext cx="4962407" cy="7337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5467" tIns="67733" rIns="135467" bIns="67733" numCol="1" anchor="t" anchorCtr="0" compatLnSpc="1">
            <a:prstTxWarp prst="textNoShape">
              <a:avLst/>
            </a:prstTxWarp>
          </a:bodyPr>
          <a:lstStyle>
            <a:lvl1pPr marL="273050" indent="-273050" algn="l" rtl="0" fontAlgn="base">
              <a:spcBef>
                <a:spcPct val="20000"/>
              </a:spcBef>
              <a:spcAft>
                <a:spcPct val="0"/>
              </a:spcAft>
              <a:buClr>
                <a:srgbClr val="143F6A"/>
              </a:buClr>
              <a:buSzPct val="85000"/>
              <a:buFont typeface="Wingdings 2" pitchFamily="18" charset="2"/>
              <a:buChar char=""/>
              <a:defRPr sz="1800" kern="1200">
                <a:solidFill>
                  <a:schemeClr val="tx1"/>
                </a:solidFill>
                <a:latin typeface="+mn-lt"/>
                <a:ea typeface="+mn-ea"/>
                <a:cs typeface="+mn-cs"/>
              </a:defRPr>
            </a:lvl1pPr>
            <a:lvl2pPr marL="547688" indent="-273050" algn="l" rtl="0" fontAlgn="base">
              <a:spcBef>
                <a:spcPct val="20000"/>
              </a:spcBef>
              <a:spcAft>
                <a:spcPct val="0"/>
              </a:spcAft>
              <a:buClr>
                <a:srgbClr val="143F6A"/>
              </a:buClr>
              <a:buSzPct val="70000"/>
              <a:buFont typeface="Symbol" pitchFamily="18" charset="2"/>
              <a:buChar char="¾"/>
              <a:defRPr sz="1800" kern="1200">
                <a:solidFill>
                  <a:schemeClr val="tx1"/>
                </a:solidFill>
                <a:latin typeface="+mn-lt"/>
                <a:ea typeface="+mn-ea"/>
                <a:cs typeface="+mn-cs"/>
              </a:defRPr>
            </a:lvl2pPr>
            <a:lvl3pPr marL="822325" indent="-228600" algn="l" rtl="0" fontAlgn="base">
              <a:spcBef>
                <a:spcPct val="20000"/>
              </a:spcBef>
              <a:spcAft>
                <a:spcPct val="0"/>
              </a:spcAft>
              <a:buClr>
                <a:srgbClr val="143F6A"/>
              </a:buClr>
              <a:buSzPct val="75000"/>
              <a:buFont typeface="Courier New" pitchFamily="49" charset="0"/>
              <a:buChar char="o"/>
              <a:defRPr sz="1800" kern="1200">
                <a:solidFill>
                  <a:schemeClr val="tx1"/>
                </a:solidFill>
                <a:latin typeface="+mn-lt"/>
                <a:ea typeface="+mn-ea"/>
                <a:cs typeface="+mn-cs"/>
              </a:defRPr>
            </a:lvl3pPr>
            <a:lvl4pPr marL="1096963" indent="-228600" algn="l" rtl="0" fontAlgn="base">
              <a:spcBef>
                <a:spcPct val="20000"/>
              </a:spcBef>
              <a:spcAft>
                <a:spcPct val="0"/>
              </a:spcAft>
              <a:buClr>
                <a:srgbClr val="4C5A6A"/>
              </a:buClr>
              <a:buSzPct val="70000"/>
              <a:buFont typeface="Wingdings" pitchFamily="2" charset="2"/>
              <a:buChar char="§"/>
              <a:defRPr sz="1800" kern="1200">
                <a:solidFill>
                  <a:schemeClr val="tx1"/>
                </a:solidFill>
                <a:latin typeface="+mn-lt"/>
                <a:ea typeface="+mn-ea"/>
                <a:cs typeface="+mn-cs"/>
              </a:defRPr>
            </a:lvl4pPr>
            <a:lvl5pPr marL="1371600" indent="-228600" algn="l" rtl="0" fontAlgn="base">
              <a:spcBef>
                <a:spcPct val="20000"/>
              </a:spcBef>
              <a:spcAft>
                <a:spcPct val="0"/>
              </a:spcAft>
              <a:buClr>
                <a:srgbClr val="808DA0"/>
              </a:buClr>
              <a:buChar char="•"/>
              <a:defRPr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338671" indent="-338671">
              <a:spcBef>
                <a:spcPts val="1185"/>
              </a:spcBef>
              <a:buClrTx/>
            </a:pPr>
            <a:r>
              <a:rPr lang="en-US" altLang="en-US" sz="2667" dirty="0">
                <a:solidFill>
                  <a:srgbClr val="FFFFFF"/>
                </a:solidFill>
                <a:latin typeface="Arial"/>
                <a:cs typeface="Arial"/>
              </a:rPr>
              <a:t>Estimated 2016 eCommerce sales of $440 B</a:t>
            </a:r>
          </a:p>
          <a:p>
            <a:pPr marL="338671" indent="-338671">
              <a:spcBef>
                <a:spcPts val="1185"/>
              </a:spcBef>
              <a:buClrTx/>
            </a:pPr>
            <a:r>
              <a:rPr lang="en-US" altLang="en-US" sz="2667" dirty="0">
                <a:solidFill>
                  <a:srgbClr val="FFFFFF"/>
                </a:solidFill>
                <a:latin typeface="Arial"/>
                <a:cs typeface="Arial"/>
              </a:rPr>
              <a:t>2012 to 2016 eCommerce sales CAGR of 15%</a:t>
            </a:r>
          </a:p>
          <a:p>
            <a:pPr marL="338671" indent="-338671">
              <a:spcBef>
                <a:spcPts val="1185"/>
              </a:spcBef>
              <a:buClrTx/>
            </a:pPr>
            <a:r>
              <a:rPr lang="en-US" altLang="en-US" sz="2667" dirty="0">
                <a:solidFill>
                  <a:srgbClr val="FFFF00"/>
                </a:solidFill>
                <a:latin typeface="Arial"/>
                <a:cs typeface="Arial"/>
              </a:rPr>
              <a:t>eCommerce sales forecasted to grow by 12% per year 2015 to 2018</a:t>
            </a:r>
          </a:p>
          <a:p>
            <a:pPr marL="338671" indent="-338671">
              <a:spcBef>
                <a:spcPts val="1185"/>
              </a:spcBef>
              <a:buClrTx/>
            </a:pPr>
            <a:r>
              <a:rPr lang="en-US" altLang="en-US" sz="2667" dirty="0">
                <a:solidFill>
                  <a:srgbClr val="FFFF00"/>
                </a:solidFill>
                <a:latin typeface="Arial"/>
                <a:cs typeface="Arial"/>
              </a:rPr>
              <a:t>eCommerce sales accounted for about 7.3% of total 2015 retail sales </a:t>
            </a:r>
          </a:p>
          <a:p>
            <a:pPr marL="745547" lvl="1" indent="-338671">
              <a:spcBef>
                <a:spcPts val="1185"/>
              </a:spcBef>
              <a:buClrTx/>
            </a:pPr>
            <a:r>
              <a:rPr lang="en-US" altLang="en-US" sz="2667" dirty="0">
                <a:solidFill>
                  <a:srgbClr val="FFFFFF"/>
                </a:solidFill>
                <a:latin typeface="Arial"/>
                <a:cs typeface="Arial"/>
              </a:rPr>
              <a:t>9.4% of retail sales excluding autos, fuel</a:t>
            </a:r>
          </a:p>
          <a:p>
            <a:pPr marL="338671" indent="-338671">
              <a:spcBef>
                <a:spcPts val="1185"/>
              </a:spcBef>
              <a:buClrTx/>
            </a:pPr>
            <a:r>
              <a:rPr lang="en-US" altLang="en-US" sz="2667" dirty="0">
                <a:solidFill>
                  <a:srgbClr val="FFFFFF"/>
                </a:solidFill>
                <a:latin typeface="Arial"/>
                <a:cs typeface="Arial"/>
              </a:rPr>
              <a:t>Traditional retailing is still vast majority of market</a:t>
            </a:r>
          </a:p>
          <a:p>
            <a:pPr marL="338671" indent="-338671">
              <a:spcBef>
                <a:spcPts val="1185"/>
              </a:spcBef>
              <a:buClrTx/>
            </a:pPr>
            <a:endParaRPr lang="en-US" altLang="en-US" sz="2667" dirty="0">
              <a:solidFill>
                <a:srgbClr val="FFFFFF"/>
              </a:solidFill>
              <a:latin typeface="Arial"/>
              <a:cs typeface="Arial"/>
            </a:endParaRPr>
          </a:p>
        </p:txBody>
      </p:sp>
      <p:sp>
        <p:nvSpPr>
          <p:cNvPr id="5" name="TextBox 4"/>
          <p:cNvSpPr txBox="1"/>
          <p:nvPr/>
        </p:nvSpPr>
        <p:spPr>
          <a:xfrm>
            <a:off x="1298223" y="8240890"/>
            <a:ext cx="5173211" cy="343171"/>
          </a:xfrm>
          <a:prstGeom prst="rect">
            <a:avLst/>
          </a:prstGeom>
          <a:noFill/>
        </p:spPr>
        <p:txBody>
          <a:bodyPr wrap="none" rtlCol="0">
            <a:spAutoFit/>
          </a:bodyPr>
          <a:lstStyle/>
          <a:p>
            <a:pPr fontAlgn="base">
              <a:spcBef>
                <a:spcPct val="0"/>
              </a:spcBef>
              <a:spcAft>
                <a:spcPct val="0"/>
              </a:spcAft>
            </a:pPr>
            <a:r>
              <a:rPr lang="en-US" sz="1630" i="1" dirty="0">
                <a:solidFill>
                  <a:srgbClr val="FFFFFF"/>
                </a:solidFill>
                <a:latin typeface="Arial"/>
                <a:cs typeface="Arial"/>
              </a:rPr>
              <a:t>Source: Internet Retailer; US Census Bureau; Statista</a:t>
            </a:r>
          </a:p>
        </p:txBody>
      </p:sp>
      <p:graphicFrame>
        <p:nvGraphicFramePr>
          <p:cNvPr id="7" name="Chart 6"/>
          <p:cNvGraphicFramePr/>
          <p:nvPr>
            <p:extLst/>
          </p:nvPr>
        </p:nvGraphicFramePr>
        <p:xfrm>
          <a:off x="1293519" y="2909594"/>
          <a:ext cx="7322560" cy="512205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293519" y="2032001"/>
            <a:ext cx="7322560" cy="650182"/>
          </a:xfrm>
          <a:prstGeom prst="rect">
            <a:avLst/>
          </a:prstGeom>
          <a:noFill/>
          <a:ln w="19050">
            <a:noFill/>
          </a:ln>
          <a:effectLst/>
        </p:spPr>
        <p:txBody>
          <a:bodyPr wrap="none" rtlCol="0" anchor="ctr">
            <a:noAutofit/>
          </a:bodyPr>
          <a:lstStyle/>
          <a:p>
            <a:pPr algn="ctr" fontAlgn="base">
              <a:spcBef>
                <a:spcPct val="0"/>
              </a:spcBef>
              <a:spcAft>
                <a:spcPct val="0"/>
              </a:spcAft>
            </a:pPr>
            <a:r>
              <a:rPr lang="en-US" sz="2370" dirty="0">
                <a:solidFill>
                  <a:srgbClr val="FFFFFF"/>
                </a:solidFill>
                <a:latin typeface="Arial"/>
                <a:cs typeface="Arial"/>
              </a:rPr>
              <a:t>US eCommerce Sales by Year ($B)</a:t>
            </a:r>
          </a:p>
        </p:txBody>
      </p:sp>
      <p:sp>
        <p:nvSpPr>
          <p:cNvPr id="9" name="TextBox 8"/>
          <p:cNvSpPr txBox="1"/>
          <p:nvPr/>
        </p:nvSpPr>
        <p:spPr>
          <a:xfrm>
            <a:off x="1411111" y="9369779"/>
            <a:ext cx="6400278" cy="343171"/>
          </a:xfrm>
          <a:prstGeom prst="rect">
            <a:avLst/>
          </a:prstGeom>
          <a:noFill/>
        </p:spPr>
        <p:txBody>
          <a:bodyPr wrap="none" rtlCol="0">
            <a:spAutoFit/>
          </a:bodyPr>
          <a:lstStyle/>
          <a:p>
            <a:pPr fontAlgn="base">
              <a:spcBef>
                <a:spcPct val="0"/>
              </a:spcBef>
              <a:spcAft>
                <a:spcPct val="0"/>
              </a:spcAft>
            </a:pPr>
            <a:r>
              <a:rPr lang="en-US" sz="1630" i="1" dirty="0">
                <a:solidFill>
                  <a:srgbClr val="FFFFFF"/>
                </a:solidFill>
                <a:latin typeface="Arial"/>
                <a:cs typeface="Arial"/>
              </a:rPr>
              <a:t>Information provided by Transportation and Logistics Advisors, LLC</a:t>
            </a:r>
          </a:p>
        </p:txBody>
      </p:sp>
    </p:spTree>
    <p:extLst>
      <p:ext uri="{BB962C8B-B14F-4D97-AF65-F5344CB8AC3E}">
        <p14:creationId xmlns:p14="http://schemas.microsoft.com/office/powerpoint/2010/main" val="3966592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111" y="225778"/>
            <a:ext cx="11514667" cy="1693333"/>
          </a:xfrm>
        </p:spPr>
        <p:txBody>
          <a:bodyPr/>
          <a:lstStyle/>
          <a:p>
            <a:pPr algn="l"/>
            <a:r>
              <a:rPr lang="en-US" altLang="en-US" sz="3259" b="1" dirty="0">
                <a:solidFill>
                  <a:srgbClr val="FFFF00"/>
                </a:solidFill>
              </a:rPr>
              <a:t>Supply chain costs are an estimated 25% to 30% of the total eCommerce sales</a:t>
            </a:r>
            <a:endParaRPr lang="en-US" sz="3259" b="1" dirty="0">
              <a:solidFill>
                <a:srgbClr val="FFFF00"/>
              </a:solidFill>
            </a:endParaRPr>
          </a:p>
        </p:txBody>
      </p:sp>
      <p:sp>
        <p:nvSpPr>
          <p:cNvPr id="7" name="TextBox 6"/>
          <p:cNvSpPr txBox="1"/>
          <p:nvPr/>
        </p:nvSpPr>
        <p:spPr>
          <a:xfrm>
            <a:off x="1411112" y="8805334"/>
            <a:ext cx="4868514" cy="594009"/>
          </a:xfrm>
          <a:prstGeom prst="rect">
            <a:avLst/>
          </a:prstGeom>
          <a:noFill/>
        </p:spPr>
        <p:txBody>
          <a:bodyPr wrap="square" rtlCol="0">
            <a:spAutoFit/>
          </a:bodyPr>
          <a:lstStyle/>
          <a:p>
            <a:pPr fontAlgn="base">
              <a:spcBef>
                <a:spcPct val="0"/>
              </a:spcBef>
              <a:spcAft>
                <a:spcPct val="0"/>
              </a:spcAft>
            </a:pPr>
            <a:r>
              <a:rPr lang="en-US" sz="1630" i="1" dirty="0">
                <a:solidFill>
                  <a:srgbClr val="FFFFFF"/>
                </a:solidFill>
                <a:latin typeface="Arial"/>
                <a:cs typeface="Arial"/>
              </a:rPr>
              <a:t>Source: US Census Bureau; TandLA experience and model estimates</a:t>
            </a:r>
          </a:p>
        </p:txBody>
      </p:sp>
      <p:sp>
        <p:nvSpPr>
          <p:cNvPr id="9" name="TextBox 8"/>
          <p:cNvSpPr txBox="1"/>
          <p:nvPr/>
        </p:nvSpPr>
        <p:spPr>
          <a:xfrm>
            <a:off x="1293519" y="2224435"/>
            <a:ext cx="5771407" cy="1162233"/>
          </a:xfrm>
          <a:prstGeom prst="rect">
            <a:avLst/>
          </a:prstGeom>
          <a:noFill/>
          <a:ln w="19050">
            <a:noFill/>
          </a:ln>
          <a:effectLst/>
        </p:spPr>
        <p:txBody>
          <a:bodyPr wrap="square" rtlCol="0" anchor="ctr">
            <a:noAutofit/>
          </a:bodyPr>
          <a:lstStyle>
            <a:defPPr>
              <a:defRPr lang="en-US"/>
            </a:defPPr>
            <a:lvl1pPr algn="ctr">
              <a:defRPr sz="1600" b="1">
                <a:solidFill>
                  <a:schemeClr val="bg1"/>
                </a:solidFill>
              </a:defRPr>
            </a:lvl1pPr>
          </a:lstStyle>
          <a:p>
            <a:pPr fontAlgn="base">
              <a:spcBef>
                <a:spcPct val="0"/>
              </a:spcBef>
              <a:spcAft>
                <a:spcPct val="0"/>
              </a:spcAft>
            </a:pPr>
            <a:r>
              <a:rPr lang="en-US" sz="2370" b="0" dirty="0">
                <a:solidFill>
                  <a:srgbClr val="FFFFFF"/>
                </a:solidFill>
                <a:latin typeface="Arial"/>
                <a:cs typeface="Arial"/>
              </a:rPr>
              <a:t>Est. 2016 US eCommerce Sales Cost Buildup Total $440 B</a:t>
            </a:r>
          </a:p>
        </p:txBody>
      </p:sp>
      <p:sp>
        <p:nvSpPr>
          <p:cNvPr id="13" name="Rectangle 12"/>
          <p:cNvSpPr/>
          <p:nvPr/>
        </p:nvSpPr>
        <p:spPr>
          <a:xfrm>
            <a:off x="1293519" y="3233775"/>
            <a:ext cx="5771407" cy="5440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148" b="1" dirty="0">
              <a:solidFill>
                <a:srgbClr val="FFFFFF"/>
              </a:solidFill>
            </a:endParaRPr>
          </a:p>
        </p:txBody>
      </p:sp>
      <p:graphicFrame>
        <p:nvGraphicFramePr>
          <p:cNvPr id="14" name="Chart 13"/>
          <p:cNvGraphicFramePr/>
          <p:nvPr>
            <p:extLst/>
          </p:nvPr>
        </p:nvGraphicFramePr>
        <p:xfrm>
          <a:off x="1171041" y="3408943"/>
          <a:ext cx="5678658" cy="49250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ontent Placeholder 4"/>
          <p:cNvGraphicFramePr>
            <a:graphicFrameLocks/>
          </p:cNvGraphicFramePr>
          <p:nvPr>
            <p:extLst>
              <p:ext uri="{D42A27DB-BD31-4B8C-83A1-F6EECF244321}">
                <p14:modId xmlns:p14="http://schemas.microsoft.com/office/powerpoint/2010/main" val="1273126130"/>
              </p:ext>
            </p:extLst>
          </p:nvPr>
        </p:nvGraphicFramePr>
        <p:xfrm>
          <a:off x="7247158" y="3213570"/>
          <a:ext cx="6889565" cy="4471907"/>
        </p:xfrm>
        <a:graphic>
          <a:graphicData uri="http://schemas.openxmlformats.org/drawingml/2006/table">
            <a:tbl>
              <a:tblPr firstRow="1" bandRow="1">
                <a:effectLst/>
                <a:tableStyleId>{5C22544A-7EE6-4342-B048-85BDC9FD1C3A}</a:tableStyleId>
              </a:tblPr>
              <a:tblGrid>
                <a:gridCol w="3168168">
                  <a:extLst>
                    <a:ext uri="{9D8B030D-6E8A-4147-A177-3AD203B41FA5}">
                      <a16:colId xmlns:a16="http://schemas.microsoft.com/office/drawing/2014/main" xmlns="" val="20000"/>
                    </a:ext>
                  </a:extLst>
                </a:gridCol>
                <a:gridCol w="1838606">
                  <a:extLst>
                    <a:ext uri="{9D8B030D-6E8A-4147-A177-3AD203B41FA5}">
                      <a16:colId xmlns:a16="http://schemas.microsoft.com/office/drawing/2014/main" xmlns="" val="20001"/>
                    </a:ext>
                  </a:extLst>
                </a:gridCol>
                <a:gridCol w="1882791">
                  <a:extLst>
                    <a:ext uri="{9D8B030D-6E8A-4147-A177-3AD203B41FA5}">
                      <a16:colId xmlns:a16="http://schemas.microsoft.com/office/drawing/2014/main" xmlns="" val="20002"/>
                    </a:ext>
                  </a:extLst>
                </a:gridCol>
              </a:tblGrid>
              <a:tr h="857956">
                <a:tc>
                  <a:txBody>
                    <a:bodyPr/>
                    <a:lstStyle/>
                    <a:p>
                      <a:pPr algn="ctr"/>
                      <a:r>
                        <a:rPr lang="en-US" sz="2400" dirty="0">
                          <a:latin typeface="Arial"/>
                          <a:cs typeface="Arial"/>
                        </a:rPr>
                        <a:t>Category</a:t>
                      </a:r>
                    </a:p>
                  </a:txBody>
                  <a:tcPr marL="135467" marR="135467" marT="67733" marB="6773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a:txBody>
                    <a:bodyPr/>
                    <a:lstStyle/>
                    <a:p>
                      <a:pPr algn="ctr"/>
                      <a:r>
                        <a:rPr lang="en-US" sz="2400" dirty="0">
                          <a:latin typeface="Arial"/>
                          <a:cs typeface="Arial"/>
                        </a:rPr>
                        <a:t>% Sales</a:t>
                      </a:r>
                    </a:p>
                  </a:txBody>
                  <a:tcPr marL="135467" marR="135467" marT="67733" marB="6773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tc>
                  <a:txBody>
                    <a:bodyPr/>
                    <a:lstStyle/>
                    <a:p>
                      <a:pPr algn="ctr"/>
                      <a:r>
                        <a:rPr lang="en-US" sz="2400" dirty="0">
                          <a:latin typeface="Arial"/>
                          <a:cs typeface="Arial"/>
                        </a:rPr>
                        <a:t>Spend ($B)</a:t>
                      </a:r>
                    </a:p>
                  </a:txBody>
                  <a:tcPr marL="135467" marR="135467" marT="67733" marB="6773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0000"/>
                    </a:solidFill>
                  </a:tcPr>
                </a:tc>
                <a:extLst>
                  <a:ext uri="{0D108BD9-81ED-4DB2-BD59-A6C34878D82A}">
                    <a16:rowId xmlns:a16="http://schemas.microsoft.com/office/drawing/2014/main" xmlns="" val="10000"/>
                  </a:ext>
                </a:extLst>
              </a:tr>
              <a:tr h="549393">
                <a:tc>
                  <a:txBody>
                    <a:bodyPr/>
                    <a:lstStyle/>
                    <a:p>
                      <a:pPr marL="0" indent="0">
                        <a:buFont typeface="Arial" panose="020B0604020202020204" pitchFamily="34" charset="0"/>
                        <a:buNone/>
                      </a:pPr>
                      <a:r>
                        <a:rPr lang="en-US" sz="2400" dirty="0">
                          <a:latin typeface="Arial"/>
                          <a:cs typeface="Arial"/>
                        </a:rPr>
                        <a:t>Inbound</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4-6%</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$17-$26</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549393">
                <a:tc>
                  <a:txBody>
                    <a:bodyPr/>
                    <a:lstStyle/>
                    <a:p>
                      <a:pPr marL="0" indent="0">
                        <a:buFont typeface="Arial" panose="020B0604020202020204" pitchFamily="34" charset="0"/>
                        <a:buNone/>
                      </a:pPr>
                      <a:r>
                        <a:rPr lang="en-US" sz="2400" dirty="0">
                          <a:latin typeface="Arial"/>
                          <a:cs typeface="Arial"/>
                        </a:rPr>
                        <a:t>Fulfillment</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5%</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$22</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549393">
                <a:tc>
                  <a:txBody>
                    <a:bodyPr/>
                    <a:lstStyle/>
                    <a:p>
                      <a:pPr marL="0" indent="0">
                        <a:buFont typeface="Arial" panose="020B0604020202020204" pitchFamily="34" charset="0"/>
                        <a:buNone/>
                      </a:pPr>
                      <a:r>
                        <a:rPr lang="en-US" sz="2400" dirty="0">
                          <a:latin typeface="Arial"/>
                          <a:cs typeface="Arial"/>
                        </a:rPr>
                        <a:t>Inventory </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6%</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$26</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549393">
                <a:tc>
                  <a:txBody>
                    <a:bodyPr/>
                    <a:lstStyle/>
                    <a:p>
                      <a:pPr marL="0" indent="0">
                        <a:buFont typeface="Arial" panose="020B0604020202020204" pitchFamily="34" charset="0"/>
                        <a:buNone/>
                      </a:pPr>
                      <a:r>
                        <a:rPr lang="en-US" sz="2400" dirty="0">
                          <a:latin typeface="Arial"/>
                          <a:cs typeface="Arial"/>
                        </a:rPr>
                        <a:t>Outbound</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6%-9%</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$26-$40</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549393">
                <a:tc>
                  <a:txBody>
                    <a:bodyPr/>
                    <a:lstStyle/>
                    <a:p>
                      <a:pPr marL="0" indent="0">
                        <a:buFont typeface="Arial" panose="020B0604020202020204" pitchFamily="34" charset="0"/>
                        <a:buNone/>
                      </a:pPr>
                      <a:r>
                        <a:rPr lang="en-US" sz="2400" dirty="0">
                          <a:latin typeface="Arial"/>
                          <a:cs typeface="Arial"/>
                        </a:rPr>
                        <a:t>Returns</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4.5%</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$20</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857956">
                <a:tc>
                  <a:txBody>
                    <a:bodyPr/>
                    <a:lstStyle/>
                    <a:p>
                      <a:pPr marL="0" indent="0">
                        <a:buFont typeface="Arial" panose="020B0604020202020204" pitchFamily="34" charset="0"/>
                        <a:buNone/>
                      </a:pPr>
                      <a:r>
                        <a:rPr lang="en-US" sz="2400" dirty="0">
                          <a:latin typeface="Arial"/>
                          <a:cs typeface="Arial"/>
                        </a:rPr>
                        <a:t>TOTAL</a:t>
                      </a:r>
                      <a:r>
                        <a:rPr lang="en-US" sz="2400" baseline="0" dirty="0">
                          <a:latin typeface="Arial"/>
                          <a:cs typeface="Arial"/>
                        </a:rPr>
                        <a:t> Supply Chain</a:t>
                      </a:r>
                      <a:endParaRPr lang="en-US" sz="2400" dirty="0">
                        <a:latin typeface="Arial"/>
                        <a:cs typeface="Arial"/>
                      </a:endParaRP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25.5% - 30.5%</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US" sz="2400" dirty="0">
                          <a:latin typeface="Arial"/>
                          <a:cs typeface="Arial"/>
                        </a:rPr>
                        <a:t>$112 - $134</a:t>
                      </a:r>
                    </a:p>
                  </a:txBody>
                  <a:tcPr marL="135467" marR="135467" marT="67733" marB="67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bl>
          </a:graphicData>
        </a:graphic>
      </p:graphicFrame>
      <p:sp>
        <p:nvSpPr>
          <p:cNvPr id="16" name="TextBox 15"/>
          <p:cNvSpPr txBox="1"/>
          <p:nvPr/>
        </p:nvSpPr>
        <p:spPr>
          <a:xfrm>
            <a:off x="7247160" y="2370667"/>
            <a:ext cx="6545810" cy="483560"/>
          </a:xfrm>
          <a:prstGeom prst="rect">
            <a:avLst/>
          </a:prstGeom>
          <a:noFill/>
          <a:ln w="19050">
            <a:noFill/>
          </a:ln>
          <a:effectLst/>
        </p:spPr>
        <p:txBody>
          <a:bodyPr wrap="none" rtlCol="0" anchor="ctr">
            <a:noAutofit/>
          </a:bodyPr>
          <a:lstStyle>
            <a:defPPr>
              <a:defRPr lang="en-US"/>
            </a:defPPr>
            <a:lvl1pPr algn="ctr">
              <a:defRPr sz="1600" b="1">
                <a:solidFill>
                  <a:schemeClr val="bg1"/>
                </a:solidFill>
              </a:defRPr>
            </a:lvl1pPr>
          </a:lstStyle>
          <a:p>
            <a:pPr fontAlgn="base">
              <a:spcBef>
                <a:spcPct val="0"/>
              </a:spcBef>
              <a:spcAft>
                <a:spcPct val="0"/>
              </a:spcAft>
            </a:pPr>
            <a:r>
              <a:rPr lang="en-US" sz="2370" b="0" dirty="0">
                <a:solidFill>
                  <a:srgbClr val="FFFFFF"/>
                </a:solidFill>
                <a:latin typeface="Arial"/>
                <a:cs typeface="Arial"/>
              </a:rPr>
              <a:t>Est. eCommerce Supply Chain Cost</a:t>
            </a:r>
          </a:p>
        </p:txBody>
      </p:sp>
      <p:sp>
        <p:nvSpPr>
          <p:cNvPr id="17" name="TextBox 16"/>
          <p:cNvSpPr txBox="1"/>
          <p:nvPr/>
        </p:nvSpPr>
        <p:spPr>
          <a:xfrm>
            <a:off x="1727175" y="4578279"/>
            <a:ext cx="2127505" cy="821763"/>
          </a:xfrm>
          <a:prstGeom prst="rect">
            <a:avLst/>
          </a:prstGeom>
          <a:noFill/>
        </p:spPr>
        <p:txBody>
          <a:bodyPr wrap="none" rtlCol="0">
            <a:spAutoFit/>
          </a:bodyPr>
          <a:lstStyle/>
          <a:p>
            <a:pPr algn="ctr" fontAlgn="base">
              <a:spcBef>
                <a:spcPct val="0"/>
              </a:spcBef>
              <a:spcAft>
                <a:spcPct val="0"/>
              </a:spcAft>
            </a:pPr>
            <a:r>
              <a:rPr lang="en-US" sz="2370" b="1" dirty="0">
                <a:solidFill>
                  <a:srgbClr val="FFFFFF"/>
                </a:solidFill>
                <a:latin typeface="Arial"/>
                <a:cs typeface="Arial"/>
              </a:rPr>
              <a:t>Supply Chain</a:t>
            </a:r>
          </a:p>
          <a:p>
            <a:pPr algn="ctr" fontAlgn="base">
              <a:spcBef>
                <a:spcPct val="0"/>
              </a:spcBef>
              <a:spcAft>
                <a:spcPct val="0"/>
              </a:spcAft>
            </a:pPr>
            <a:r>
              <a:rPr lang="en-US" sz="2370" b="1" dirty="0">
                <a:solidFill>
                  <a:srgbClr val="FFFFFF"/>
                </a:solidFill>
                <a:latin typeface="Arial"/>
                <a:cs typeface="Arial"/>
              </a:rPr>
              <a:t>25%-30%</a:t>
            </a:r>
          </a:p>
        </p:txBody>
      </p:sp>
      <p:sp>
        <p:nvSpPr>
          <p:cNvPr id="18" name="TextBox 17"/>
          <p:cNvSpPr txBox="1"/>
          <p:nvPr/>
        </p:nvSpPr>
        <p:spPr>
          <a:xfrm>
            <a:off x="7168444" y="8015111"/>
            <a:ext cx="6277624" cy="913199"/>
          </a:xfrm>
          <a:prstGeom prst="rect">
            <a:avLst/>
          </a:prstGeom>
          <a:noFill/>
        </p:spPr>
        <p:txBody>
          <a:bodyPr wrap="square" rtlCol="0">
            <a:spAutoFit/>
          </a:bodyPr>
          <a:lstStyle/>
          <a:p>
            <a:pPr marL="423339" indent="-423339" fontAlgn="base">
              <a:spcBef>
                <a:spcPct val="0"/>
              </a:spcBef>
              <a:spcAft>
                <a:spcPct val="0"/>
              </a:spcAft>
              <a:buFont typeface="Arial" panose="020B0604020202020204" pitchFamily="34" charset="0"/>
              <a:buChar char="•"/>
            </a:pPr>
            <a:r>
              <a:rPr lang="en-US" sz="2667" dirty="0">
                <a:solidFill>
                  <a:srgbClr val="FFFF00"/>
                </a:solidFill>
                <a:latin typeface="Arial"/>
                <a:cs typeface="Arial"/>
              </a:rPr>
              <a:t>Assumes a well run supply chain</a:t>
            </a:r>
          </a:p>
          <a:p>
            <a:pPr marL="423339" indent="-423339" fontAlgn="base">
              <a:spcBef>
                <a:spcPct val="0"/>
              </a:spcBef>
              <a:spcAft>
                <a:spcPct val="0"/>
              </a:spcAft>
              <a:buFont typeface="Arial" panose="020B0604020202020204" pitchFamily="34" charset="0"/>
              <a:buChar char="•"/>
            </a:pPr>
            <a:r>
              <a:rPr lang="en-US" sz="2667" dirty="0">
                <a:solidFill>
                  <a:srgbClr val="FFFF00"/>
                </a:solidFill>
                <a:latin typeface="Arial"/>
                <a:cs typeface="Arial"/>
              </a:rPr>
              <a:t>If sub-optimal, costs escalate – fast!</a:t>
            </a:r>
          </a:p>
        </p:txBody>
      </p:sp>
      <p:sp>
        <p:nvSpPr>
          <p:cNvPr id="4" name="Slide Number Placeholder 3"/>
          <p:cNvSpPr>
            <a:spLocks noGrp="1"/>
          </p:cNvSpPr>
          <p:nvPr>
            <p:ph type="sldNum" sz="quarter" idx="10"/>
          </p:nvPr>
        </p:nvSpPr>
        <p:spPr>
          <a:xfrm>
            <a:off x="12925778" y="9482667"/>
            <a:ext cx="1467556" cy="677333"/>
          </a:xfrm>
        </p:spPr>
        <p:txBody>
          <a:bodyPr/>
          <a:lstStyle/>
          <a:p>
            <a:pPr>
              <a:defRPr/>
            </a:pPr>
            <a:endParaRPr lang="en-US" dirty="0">
              <a:solidFill>
                <a:prstClr val="black">
                  <a:tint val="75000"/>
                </a:prstClr>
              </a:solidFill>
            </a:endParaRPr>
          </a:p>
        </p:txBody>
      </p:sp>
    </p:spTree>
    <p:extLst>
      <p:ext uri="{BB962C8B-B14F-4D97-AF65-F5344CB8AC3E}">
        <p14:creationId xmlns:p14="http://schemas.microsoft.com/office/powerpoint/2010/main" val="2482161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749778" y="943821"/>
            <a:ext cx="11627556" cy="2006447"/>
          </a:xfrm>
        </p:spPr>
        <p:txBody>
          <a:bodyPr vert="horz" wrap="square" lIns="0" tIns="0" rIns="0" bIns="0" numCol="1" anchor="ctr" anchorCtr="0" compatLnSpc="1">
            <a:prstTxWarp prst="textNoShape">
              <a:avLst/>
            </a:prstTxWarp>
            <a:spAutoFit/>
          </a:bodyPr>
          <a:lstStyle/>
          <a:p>
            <a:pPr eaLnBrk="1" hangingPunct="1"/>
            <a:r>
              <a:rPr lang="en-US" b="1" i="1" dirty="0">
                <a:solidFill>
                  <a:srgbClr val="FFFF00"/>
                </a:solidFill>
                <a:latin typeface="Arial" pitchFamily="34" charset="0"/>
              </a:rPr>
              <a:t>Black Friday’s $9B Haul Shatters Records</a:t>
            </a:r>
          </a:p>
        </p:txBody>
      </p:sp>
      <p:sp>
        <p:nvSpPr>
          <p:cNvPr id="7" name="Rectangle 3"/>
          <p:cNvSpPr>
            <a:spLocks noGrp="1" noChangeArrowheads="1"/>
          </p:cNvSpPr>
          <p:nvPr>
            <p:ph idx="1"/>
          </p:nvPr>
        </p:nvSpPr>
        <p:spPr>
          <a:xfrm>
            <a:off x="419200" y="3783856"/>
            <a:ext cx="14545616" cy="5727786"/>
          </a:xfrm>
        </p:spPr>
        <p:txBody>
          <a:bodyPr wrap="square">
            <a:spAutoFit/>
          </a:bodyPr>
          <a:lstStyle/>
          <a:p>
            <a:pPr eaLnBrk="1" hangingPunct="1">
              <a:buNone/>
            </a:pPr>
            <a:r>
              <a:rPr lang="en-US" sz="5333" b="1" dirty="0"/>
              <a:t>Sales - $3.34 B, up 21%</a:t>
            </a:r>
          </a:p>
          <a:p>
            <a:pPr eaLnBrk="1" hangingPunct="1">
              <a:buNone/>
            </a:pPr>
            <a:r>
              <a:rPr lang="en-US" sz="5333" b="1" dirty="0"/>
              <a:t>Thanksgiving Day - $1.93B</a:t>
            </a:r>
          </a:p>
          <a:p>
            <a:pPr eaLnBrk="1" hangingPunct="1">
              <a:buNone/>
            </a:pPr>
            <a:r>
              <a:rPr lang="en-US" sz="5333" b="1" dirty="0"/>
              <a:t>Mobile Revenue surpassed $1B for first time</a:t>
            </a:r>
            <a:endParaRPr lang="en-US" sz="5333" dirty="0"/>
          </a:p>
          <a:p>
            <a:pPr eaLnBrk="1" hangingPunct="1">
              <a:buNone/>
            </a:pPr>
            <a:r>
              <a:rPr lang="en-US" sz="5333" b="1" dirty="0"/>
              <a:t>Cyber Monday expected $3.36B, up 9.4%</a:t>
            </a:r>
          </a:p>
          <a:p>
            <a:pPr eaLnBrk="1" hangingPunct="1"/>
            <a:endParaRPr lang="en-US" sz="5333" dirty="0"/>
          </a:p>
          <a:p>
            <a:pPr eaLnBrk="1" hangingPunct="1"/>
            <a:endParaRPr lang="en-US" dirty="0">
              <a:latin typeface="Arial"/>
              <a:cs typeface="Arial"/>
            </a:endParaRPr>
          </a:p>
        </p:txBody>
      </p:sp>
    </p:spTree>
    <p:extLst>
      <p:ext uri="{BB962C8B-B14F-4D97-AF65-F5344CB8AC3E}">
        <p14:creationId xmlns:p14="http://schemas.microsoft.com/office/powerpoint/2010/main" val="3854980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30"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6" name="Picture 5"/>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0" y="1544637"/>
            <a:ext cx="15252192" cy="8615363"/>
          </a:xfrm>
          <a:prstGeom prst="rect">
            <a:avLst/>
          </a:prstGeom>
        </p:spPr>
      </p:pic>
      <p:sp>
        <p:nvSpPr>
          <p:cNvPr id="18" name="Rectangle 17"/>
          <p:cNvSpPr/>
          <p:nvPr/>
        </p:nvSpPr>
        <p:spPr>
          <a:xfrm>
            <a:off x="0" y="1544637"/>
            <a:ext cx="15252192" cy="8615363"/>
          </a:xfrm>
          <a:prstGeom prst="rect">
            <a:avLst/>
          </a:prstGeom>
          <a:gradFill>
            <a:gsLst>
              <a:gs pos="50412">
                <a:srgbClr val="364086">
                  <a:alpha val="81000"/>
                </a:srgbClr>
              </a:gs>
              <a:gs pos="2000">
                <a:srgbClr val="002060">
                  <a:alpha val="88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10" name="Chart 9"/>
          <p:cNvGraphicFramePr/>
          <p:nvPr>
            <p:extLst/>
          </p:nvPr>
        </p:nvGraphicFramePr>
        <p:xfrm>
          <a:off x="767737" y="4395924"/>
          <a:ext cx="7917476" cy="5238384"/>
        </p:xfrm>
        <a:graphic>
          <a:graphicData uri="http://schemas.openxmlformats.org/drawingml/2006/chart">
            <c:chart xmlns:c="http://schemas.openxmlformats.org/drawingml/2006/chart" xmlns:r="http://schemas.openxmlformats.org/officeDocument/2006/relationships" r:id="rId8"/>
          </a:graphicData>
        </a:graphic>
      </p:graphicFrame>
      <p:sp>
        <p:nvSpPr>
          <p:cNvPr id="11" name="Rectangle 10"/>
          <p:cNvSpPr/>
          <p:nvPr/>
        </p:nvSpPr>
        <p:spPr>
          <a:xfrm>
            <a:off x="1571328" y="4557553"/>
            <a:ext cx="2340260" cy="594360"/>
          </a:xfrm>
          <a:prstGeom prst="rect">
            <a:avLst/>
          </a:prstGeom>
          <a:solidFill>
            <a:srgbClr val="EFEEE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13" name="Rectangle 12"/>
          <p:cNvSpPr/>
          <p:nvPr/>
        </p:nvSpPr>
        <p:spPr>
          <a:xfrm>
            <a:off x="1987047" y="4588957"/>
            <a:ext cx="490519" cy="215444"/>
          </a:xfrm>
          <a:prstGeom prst="rect">
            <a:avLst/>
          </a:prstGeom>
        </p:spPr>
        <p:txBody>
          <a:bodyPr wrap="none" lIns="0" tIns="0" rIns="0" bIns="0" anchorCtr="0">
            <a:spAutoFit/>
          </a:bodyPr>
          <a:lstStyle/>
          <a:p>
            <a:r>
              <a:rPr lang="en-US" sz="1400" dirty="0">
                <a:solidFill>
                  <a:prstClr val="white"/>
                </a:solidFill>
                <a:latin typeface="Arial" panose="020B0604020202020204" pitchFamily="34" charset="0"/>
                <a:cs typeface="Arial" panose="020B0604020202020204" pitchFamily="34" charset="0"/>
              </a:rPr>
              <a:t>USPS</a:t>
            </a:r>
          </a:p>
        </p:txBody>
      </p:sp>
      <p:sp>
        <p:nvSpPr>
          <p:cNvPr id="14" name="Rectangle 13"/>
          <p:cNvSpPr/>
          <p:nvPr/>
        </p:nvSpPr>
        <p:spPr>
          <a:xfrm>
            <a:off x="1987047" y="4845111"/>
            <a:ext cx="1800173" cy="215444"/>
          </a:xfrm>
          <a:prstGeom prst="rect">
            <a:avLst/>
          </a:prstGeom>
        </p:spPr>
        <p:txBody>
          <a:bodyPr wrap="none" lIns="0" tIns="0" rIns="0" bIns="0" anchorCtr="0">
            <a:spAutoFit/>
          </a:bodyPr>
          <a:lstStyle/>
          <a:p>
            <a:r>
              <a:rPr lang="en-US" sz="1400" dirty="0">
                <a:solidFill>
                  <a:prstClr val="white"/>
                </a:solidFill>
                <a:latin typeface="Arial" panose="020B0604020202020204" pitchFamily="34" charset="0"/>
                <a:cs typeface="Arial" panose="020B0604020202020204" pitchFamily="34" charset="0"/>
              </a:rPr>
              <a:t>Couriers / Messengers</a:t>
            </a:r>
          </a:p>
        </p:txBody>
      </p:sp>
      <p:sp>
        <p:nvSpPr>
          <p:cNvPr id="19" name="TextBox 18"/>
          <p:cNvSpPr txBox="1"/>
          <p:nvPr/>
        </p:nvSpPr>
        <p:spPr>
          <a:xfrm>
            <a:off x="773480" y="1839640"/>
            <a:ext cx="11591315" cy="923330"/>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Parcel and express: </a:t>
            </a:r>
            <a:r>
              <a:rPr lang="en-US" sz="5400" dirty="0">
                <a:solidFill>
                  <a:prstClr val="white"/>
                </a:solidFill>
                <a:latin typeface="Arial" panose="020B0604020202020204" pitchFamily="34" charset="0"/>
                <a:cs typeface="Arial" panose="020B0604020202020204" pitchFamily="34" charset="0"/>
              </a:rPr>
              <a:t>Fueled by B2C</a:t>
            </a:r>
          </a:p>
        </p:txBody>
      </p:sp>
      <p:sp>
        <p:nvSpPr>
          <p:cNvPr id="22" name="Rectangle 21"/>
          <p:cNvSpPr/>
          <p:nvPr/>
        </p:nvSpPr>
        <p:spPr>
          <a:xfrm>
            <a:off x="779463" y="9855125"/>
            <a:ext cx="7956661" cy="153888"/>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Source: A.T. Kearney analysis</a:t>
            </a:r>
          </a:p>
        </p:txBody>
      </p:sp>
      <p:sp>
        <p:nvSpPr>
          <p:cNvPr id="26" name="Rectangle 25"/>
          <p:cNvSpPr/>
          <p:nvPr/>
        </p:nvSpPr>
        <p:spPr>
          <a:xfrm>
            <a:off x="9092485" y="4450095"/>
            <a:ext cx="5368053" cy="5493385"/>
          </a:xfrm>
          <a:prstGeom prst="rect">
            <a:avLst/>
          </a:prstGeom>
          <a:solidFill>
            <a:srgbClr val="EFEEEC">
              <a:alpha val="80000"/>
            </a:srgbClr>
          </a:solidFill>
        </p:spPr>
        <p:txBody>
          <a:bodyPr wrap="square" lIns="182880" tIns="182880" rIns="18288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Main drivers of growth are e-commerce and omnichannel retail, which challenge operating models in last-mile delivery and reverse logistics</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Challenge: B2C shipments generate lower-than-average revenue and have higher operating costs</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Trend plays to the strengths of USPS, which saw shipping and package volume grow 14% in 2015</a:t>
            </a:r>
          </a:p>
        </p:txBody>
      </p:sp>
      <p:sp>
        <p:nvSpPr>
          <p:cNvPr id="17" name="Rectangle 16"/>
          <p:cNvSpPr/>
          <p:nvPr/>
        </p:nvSpPr>
        <p:spPr>
          <a:xfrm>
            <a:off x="820406" y="3351808"/>
            <a:ext cx="6762877" cy="492443"/>
          </a:xfrm>
          <a:prstGeom prst="rect">
            <a:avLst/>
          </a:prstGeom>
        </p:spPr>
        <p:txBody>
          <a:bodyPr wrap="none" lIns="0" tIns="0" rIns="0" bIns="0" anchorCtr="0">
            <a:spAutoFit/>
          </a:bodyPr>
          <a:lstStyle/>
          <a:p>
            <a:r>
              <a:rPr lang="en-US" sz="3200" b="1" dirty="0">
                <a:solidFill>
                  <a:prstClr val="white"/>
                </a:solidFill>
                <a:latin typeface="Arial" panose="020B0604020202020204" pitchFamily="34" charset="0"/>
                <a:cs typeface="Arial" panose="020B0604020202020204" pitchFamily="34" charset="0"/>
              </a:rPr>
              <a:t>Parcel and Express Transportation</a:t>
            </a:r>
            <a:endParaRPr lang="en-US" sz="3200" dirty="0">
              <a:solidFill>
                <a:prstClr val="white"/>
              </a:solidFill>
              <a:latin typeface="Arial" panose="020B0604020202020204" pitchFamily="34" charset="0"/>
              <a:cs typeface="Arial" panose="020B0604020202020204" pitchFamily="34" charset="0"/>
            </a:endParaRPr>
          </a:p>
        </p:txBody>
      </p:sp>
      <p:sp>
        <p:nvSpPr>
          <p:cNvPr id="21" name="Rectangle 20"/>
          <p:cNvSpPr/>
          <p:nvPr/>
        </p:nvSpPr>
        <p:spPr>
          <a:xfrm>
            <a:off x="837365" y="3774564"/>
            <a:ext cx="1200650" cy="369332"/>
          </a:xfrm>
          <a:prstGeom prst="rect">
            <a:avLst/>
          </a:prstGeom>
        </p:spPr>
        <p:txBody>
          <a:bodyPr wrap="none" lIns="0" tIns="0" rIns="0" bIns="0" anchorCtr="0">
            <a:spAutoFit/>
          </a:bodyPr>
          <a:lstStyle/>
          <a:p>
            <a:r>
              <a:rPr lang="en-US" sz="2400" dirty="0">
                <a:solidFill>
                  <a:prstClr val="white"/>
                </a:solidFill>
                <a:latin typeface="Arial" panose="020B0604020202020204" pitchFamily="34" charset="0"/>
                <a:cs typeface="Arial" panose="020B0604020202020204" pitchFamily="34" charset="0"/>
              </a:rPr>
              <a:t>$ billions</a:t>
            </a:r>
          </a:p>
        </p:txBody>
      </p:sp>
      <p:sp>
        <p:nvSpPr>
          <p:cNvPr id="2" name="Rectangle 1"/>
          <p:cNvSpPr/>
          <p:nvPr/>
        </p:nvSpPr>
        <p:spPr>
          <a:xfrm>
            <a:off x="1643336" y="4630570"/>
            <a:ext cx="232075" cy="189018"/>
          </a:xfrm>
          <a:prstGeom prst="rect">
            <a:avLst/>
          </a:prstGeom>
          <a:solidFill>
            <a:srgbClr val="FFC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1643336" y="4890982"/>
            <a:ext cx="232075" cy="189018"/>
          </a:xfrm>
          <a:prstGeom prst="rect">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 name="Straight Arrow Connector 3"/>
          <p:cNvCxnSpPr/>
          <p:nvPr/>
        </p:nvCxnSpPr>
        <p:spPr>
          <a:xfrm flipV="1">
            <a:off x="1987047" y="4395924"/>
            <a:ext cx="5776969" cy="140415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199620" y="4525024"/>
            <a:ext cx="1595309" cy="400110"/>
          </a:xfrm>
          <a:prstGeom prst="rect">
            <a:avLst/>
          </a:prstGeom>
          <a:noFill/>
        </p:spPr>
        <p:txBody>
          <a:bodyPr wrap="none" rtlCol="0">
            <a:spAutoFit/>
          </a:bodyPr>
          <a:lstStyle/>
          <a:p>
            <a:r>
              <a:rPr lang="en-US" sz="2000" b="1" dirty="0">
                <a:solidFill>
                  <a:prstClr val="white"/>
                </a:solidFill>
                <a:latin typeface="Arial" panose="020B0604020202020204" pitchFamily="34" charset="0"/>
                <a:cs typeface="Arial" panose="020B0604020202020204" pitchFamily="34" charset="0"/>
              </a:rPr>
              <a:t>6.7% CAGR</a:t>
            </a:r>
          </a:p>
        </p:txBody>
      </p:sp>
    </p:spTree>
    <p:extLst>
      <p:ext uri="{BB962C8B-B14F-4D97-AF65-F5344CB8AC3E}">
        <p14:creationId xmlns:p14="http://schemas.microsoft.com/office/powerpoint/2010/main" val="3313111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143000" y="723516"/>
            <a:ext cx="12954000" cy="1693333"/>
          </a:xfrm>
        </p:spPr>
        <p:txBody>
          <a:bodyPr/>
          <a:lstStyle/>
          <a:p>
            <a:r>
              <a:rPr lang="en-US" altLang="en-US" sz="6600" b="1" i="1" dirty="0">
                <a:solidFill>
                  <a:srgbClr val="FFFF00"/>
                </a:solidFill>
                <a:latin typeface="Arial" panose="020B0604020202020204" pitchFamily="34" charset="0"/>
                <a:cs typeface="Arial" panose="020B0604020202020204" pitchFamily="34" charset="0"/>
              </a:rPr>
              <a:t>Commuter Rail</a:t>
            </a: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334" y="2483556"/>
            <a:ext cx="8692444" cy="587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43111" y="8692445"/>
            <a:ext cx="7902222" cy="730649"/>
          </a:xfrm>
          <a:prstGeom prst="rect">
            <a:avLst/>
          </a:prstGeom>
        </p:spPr>
        <p:txBody>
          <a:bodyPr>
            <a:spAutoFit/>
          </a:bodyPr>
          <a:lstStyle/>
          <a:p>
            <a:pPr marL="677342" indent="-677342">
              <a:buFont typeface="Arial" panose="020B0604020202020204" pitchFamily="34" charset="0"/>
              <a:buChar char="•"/>
              <a:defRPr/>
            </a:pPr>
            <a:r>
              <a:rPr lang="en-US" sz="4148" i="1" kern="0" dirty="0">
                <a:solidFill>
                  <a:schemeClr val="tx2"/>
                </a:solidFill>
                <a:latin typeface="Arial"/>
              </a:rPr>
              <a:t>599 million rail miles traveled</a:t>
            </a:r>
            <a:endParaRPr lang="en-US" sz="4148" i="1" kern="0" dirty="0">
              <a:solidFill>
                <a:schemeClr val="tx2"/>
              </a:solidFill>
            </a:endParaRPr>
          </a:p>
        </p:txBody>
      </p:sp>
    </p:spTree>
    <p:extLst>
      <p:ext uri="{BB962C8B-B14F-4D97-AF65-F5344CB8AC3E}">
        <p14:creationId xmlns:p14="http://schemas.microsoft.com/office/powerpoint/2010/main" val="2412575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754"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object 2"/>
          <p:cNvSpPr/>
          <p:nvPr/>
        </p:nvSpPr>
        <p:spPr>
          <a:xfrm>
            <a:off x="0" y="1544637"/>
            <a:ext cx="15252192" cy="8615363"/>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lang="en-US" dirty="0">
              <a:solidFill>
                <a:prstClr val="black"/>
              </a:solidFill>
            </a:endParaRPr>
          </a:p>
        </p:txBody>
      </p:sp>
      <p:sp>
        <p:nvSpPr>
          <p:cNvPr id="16" name="TextBox 15"/>
          <p:cNvSpPr txBox="1"/>
          <p:nvPr/>
        </p:nvSpPr>
        <p:spPr>
          <a:xfrm>
            <a:off x="773480" y="1839640"/>
            <a:ext cx="8871018" cy="923330"/>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Rail: </a:t>
            </a:r>
            <a:r>
              <a:rPr lang="en-US" sz="5400" dirty="0">
                <a:solidFill>
                  <a:prstClr val="white"/>
                </a:solidFill>
                <a:latin typeface="Arial" panose="020B0604020202020204" pitchFamily="34" charset="0"/>
                <a:cs typeface="Arial" panose="020B0604020202020204" pitchFamily="34" charset="0"/>
              </a:rPr>
              <a:t>An end to “black gold”?</a:t>
            </a:r>
          </a:p>
        </p:txBody>
      </p:sp>
      <p:sp>
        <p:nvSpPr>
          <p:cNvPr id="19" name="Rectangle 18"/>
          <p:cNvSpPr/>
          <p:nvPr/>
        </p:nvSpPr>
        <p:spPr>
          <a:xfrm>
            <a:off x="763623" y="4509945"/>
            <a:ext cx="2620910" cy="369332"/>
          </a:xfrm>
          <a:prstGeom prst="rect">
            <a:avLst/>
          </a:prstGeom>
        </p:spPr>
        <p:txBody>
          <a:bodyPr wrap="none" lIns="0" tIns="0" rIns="0" bIns="0" anchorCtr="0">
            <a:spAutoFit/>
          </a:bodyPr>
          <a:lstStyle/>
          <a:p>
            <a:r>
              <a:rPr lang="en-US" sz="2400" dirty="0">
                <a:solidFill>
                  <a:prstClr val="white"/>
                </a:solidFill>
                <a:latin typeface="Arial" panose="020B0604020202020204" pitchFamily="34" charset="0"/>
                <a:cs typeface="Arial" panose="020B0604020202020204" pitchFamily="34" charset="0"/>
              </a:rPr>
              <a:t>Thousand carloads</a:t>
            </a:r>
          </a:p>
        </p:txBody>
      </p:sp>
      <p:graphicFrame>
        <p:nvGraphicFramePr>
          <p:cNvPr id="20" name="Chart 19"/>
          <p:cNvGraphicFramePr/>
          <p:nvPr>
            <p:extLst/>
          </p:nvPr>
        </p:nvGraphicFramePr>
        <p:xfrm>
          <a:off x="767736" y="5123738"/>
          <a:ext cx="9012503" cy="451057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p:cNvSpPr/>
          <p:nvPr/>
        </p:nvSpPr>
        <p:spPr>
          <a:xfrm>
            <a:off x="763623" y="2883756"/>
            <a:ext cx="6460102" cy="861774"/>
          </a:xfrm>
          <a:prstGeom prst="rect">
            <a:avLst/>
          </a:prstGeom>
        </p:spPr>
        <p:txBody>
          <a:bodyPr wrap="none" lIns="0" tIns="0" rIns="0" bIns="0" anchorCtr="0">
            <a:spAutoFit/>
          </a:bodyPr>
          <a:lstStyle/>
          <a:p>
            <a:r>
              <a:rPr lang="en-US" sz="2800" dirty="0">
                <a:solidFill>
                  <a:prstClr val="white"/>
                </a:solidFill>
                <a:latin typeface="Arial" panose="020B0604020202020204" pitchFamily="34" charset="0"/>
                <a:cs typeface="Arial" panose="020B0604020202020204" pitchFamily="34" charset="0"/>
              </a:rPr>
              <a:t>Coal volumes are on a downward trend, </a:t>
            </a:r>
            <a:br>
              <a:rPr lang="en-US" sz="2800" dirty="0">
                <a:solidFill>
                  <a:prstClr val="white"/>
                </a:solidFill>
                <a:latin typeface="Arial" panose="020B0604020202020204" pitchFamily="34" charset="0"/>
                <a:cs typeface="Arial" panose="020B0604020202020204" pitchFamily="34" charset="0"/>
              </a:rPr>
            </a:br>
            <a:r>
              <a:rPr lang="en-US" sz="2800" dirty="0">
                <a:solidFill>
                  <a:prstClr val="white"/>
                </a:solidFill>
                <a:latin typeface="Arial" panose="020B0604020202020204" pitchFamily="34" charset="0"/>
                <a:cs typeface="Arial" panose="020B0604020202020204" pitchFamily="34" charset="0"/>
              </a:rPr>
              <a:t>while intermodal traffic has stalled</a:t>
            </a:r>
          </a:p>
        </p:txBody>
      </p:sp>
      <p:cxnSp>
        <p:nvCxnSpPr>
          <p:cNvPr id="4" name="Straight Arrow Connector 3"/>
          <p:cNvCxnSpPr/>
          <p:nvPr/>
        </p:nvCxnSpPr>
        <p:spPr>
          <a:xfrm flipV="1">
            <a:off x="2348111" y="5249354"/>
            <a:ext cx="5139073" cy="76675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7620000" y="5209294"/>
            <a:ext cx="1361120" cy="285750"/>
          </a:xfrm>
          <a:custGeom>
            <a:avLst/>
            <a:gdLst>
              <a:gd name="connsiteX0" fmla="*/ 0 w 1181100"/>
              <a:gd name="connsiteY0" fmla="*/ 266700 h 285750"/>
              <a:gd name="connsiteX1" fmla="*/ 0 w 1181100"/>
              <a:gd name="connsiteY1" fmla="*/ 0 h 285750"/>
              <a:gd name="connsiteX2" fmla="*/ 1181100 w 1181100"/>
              <a:gd name="connsiteY2" fmla="*/ 0 h 285750"/>
              <a:gd name="connsiteX3" fmla="*/ 1181100 w 118110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1181100" h="285750">
                <a:moveTo>
                  <a:pt x="0" y="266700"/>
                </a:moveTo>
                <a:lnTo>
                  <a:pt x="0" y="0"/>
                </a:lnTo>
                <a:lnTo>
                  <a:pt x="1181100" y="0"/>
                </a:lnTo>
                <a:lnTo>
                  <a:pt x="1181100" y="285750"/>
                </a:lnTo>
              </a:path>
            </a:pathLst>
          </a:custGeom>
          <a:noFill/>
          <a:ln>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8052048" y="4899980"/>
            <a:ext cx="548640"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prstClr val="white"/>
                </a:solidFill>
                <a:latin typeface="Arial" panose="020B0604020202020204" pitchFamily="34" charset="0"/>
                <a:cs typeface="Arial" panose="020B0604020202020204" pitchFamily="34" charset="0"/>
              </a:rPr>
              <a:t>0%</a:t>
            </a:r>
          </a:p>
        </p:txBody>
      </p:sp>
      <p:sp>
        <p:nvSpPr>
          <p:cNvPr id="31" name="Freeform 30"/>
          <p:cNvSpPr/>
          <p:nvPr/>
        </p:nvSpPr>
        <p:spPr>
          <a:xfrm>
            <a:off x="7672330" y="7055579"/>
            <a:ext cx="1308789" cy="475755"/>
          </a:xfrm>
          <a:custGeom>
            <a:avLst/>
            <a:gdLst>
              <a:gd name="connsiteX0" fmla="*/ 0 w 1181100"/>
              <a:gd name="connsiteY0" fmla="*/ 266700 h 285750"/>
              <a:gd name="connsiteX1" fmla="*/ 0 w 1181100"/>
              <a:gd name="connsiteY1" fmla="*/ 0 h 285750"/>
              <a:gd name="connsiteX2" fmla="*/ 1181100 w 1181100"/>
              <a:gd name="connsiteY2" fmla="*/ 0 h 285750"/>
              <a:gd name="connsiteX3" fmla="*/ 1181100 w 1181100"/>
              <a:gd name="connsiteY3" fmla="*/ 285750 h 285750"/>
              <a:gd name="connsiteX0" fmla="*/ 0 w 1181100"/>
              <a:gd name="connsiteY0" fmla="*/ 266700 h 475755"/>
              <a:gd name="connsiteX1" fmla="*/ 0 w 1181100"/>
              <a:gd name="connsiteY1" fmla="*/ 0 h 475755"/>
              <a:gd name="connsiteX2" fmla="*/ 1181100 w 1181100"/>
              <a:gd name="connsiteY2" fmla="*/ 0 h 475755"/>
              <a:gd name="connsiteX3" fmla="*/ 1170384 w 1181100"/>
              <a:gd name="connsiteY3" fmla="*/ 475755 h 475755"/>
            </a:gdLst>
            <a:ahLst/>
            <a:cxnLst>
              <a:cxn ang="0">
                <a:pos x="connsiteX0" y="connsiteY0"/>
              </a:cxn>
              <a:cxn ang="0">
                <a:pos x="connsiteX1" y="connsiteY1"/>
              </a:cxn>
              <a:cxn ang="0">
                <a:pos x="connsiteX2" y="connsiteY2"/>
              </a:cxn>
              <a:cxn ang="0">
                <a:pos x="connsiteX3" y="connsiteY3"/>
              </a:cxn>
            </a:cxnLst>
            <a:rect l="l" t="t" r="r" b="b"/>
            <a:pathLst>
              <a:path w="1181100" h="475755">
                <a:moveTo>
                  <a:pt x="0" y="266700"/>
                </a:moveTo>
                <a:lnTo>
                  <a:pt x="0" y="0"/>
                </a:lnTo>
                <a:lnTo>
                  <a:pt x="1181100" y="0"/>
                </a:lnTo>
                <a:cubicBezTo>
                  <a:pt x="1181100" y="95250"/>
                  <a:pt x="1170384" y="380505"/>
                  <a:pt x="1170384" y="475755"/>
                </a:cubicBezTo>
              </a:path>
            </a:pathLst>
          </a:custGeom>
          <a:noFill/>
          <a:ln>
            <a:solidFill>
              <a:schemeClr val="bg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2" name="Rectangle 31"/>
          <p:cNvSpPr/>
          <p:nvPr/>
        </p:nvSpPr>
        <p:spPr>
          <a:xfrm>
            <a:off x="7934179" y="6736184"/>
            <a:ext cx="693933" cy="243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prstClr val="white"/>
                </a:solidFill>
                <a:latin typeface="Arial" panose="020B0604020202020204" pitchFamily="34" charset="0"/>
                <a:cs typeface="Arial" panose="020B0604020202020204" pitchFamily="34" charset="0"/>
              </a:rPr>
              <a:t>-14%</a:t>
            </a:r>
          </a:p>
        </p:txBody>
      </p:sp>
      <p:sp>
        <p:nvSpPr>
          <p:cNvPr id="33" name="Rectangle 32"/>
          <p:cNvSpPr/>
          <p:nvPr/>
        </p:nvSpPr>
        <p:spPr>
          <a:xfrm>
            <a:off x="4614761" y="5157266"/>
            <a:ext cx="1517356" cy="266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prstClr val="white"/>
                </a:solidFill>
                <a:latin typeface="Arial" panose="020B0604020202020204" pitchFamily="34" charset="0"/>
                <a:cs typeface="Arial" panose="020B0604020202020204" pitchFamily="34" charset="0"/>
              </a:rPr>
              <a:t>+5% CAGR</a:t>
            </a:r>
          </a:p>
        </p:txBody>
      </p:sp>
      <p:cxnSp>
        <p:nvCxnSpPr>
          <p:cNvPr id="34" name="Straight Arrow Connector 33"/>
          <p:cNvCxnSpPr/>
          <p:nvPr/>
        </p:nvCxnSpPr>
        <p:spPr>
          <a:xfrm>
            <a:off x="2367161" y="7024216"/>
            <a:ext cx="5120023" cy="164713"/>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4547217" y="6736184"/>
            <a:ext cx="1704631" cy="290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prstClr val="white"/>
                </a:solidFill>
                <a:latin typeface="Arial" panose="020B0604020202020204" pitchFamily="34" charset="0"/>
                <a:cs typeface="Arial" panose="020B0604020202020204" pitchFamily="34" charset="0"/>
              </a:rPr>
              <a:t>-3% CAGR</a:t>
            </a:r>
          </a:p>
        </p:txBody>
      </p:sp>
      <p:sp>
        <p:nvSpPr>
          <p:cNvPr id="37" name="Rectangle 36"/>
          <p:cNvSpPr/>
          <p:nvPr/>
        </p:nvSpPr>
        <p:spPr>
          <a:xfrm>
            <a:off x="10464316" y="4450095"/>
            <a:ext cx="4251960" cy="5493385"/>
          </a:xfrm>
          <a:prstGeom prst="rect">
            <a:avLst/>
          </a:prstGeom>
          <a:solidFill>
            <a:srgbClr val="EFEEEC">
              <a:alpha val="80000"/>
            </a:srgbClr>
          </a:solidFill>
        </p:spPr>
        <p:txBody>
          <a:bodyPr wrap="square" lIns="182880" tIns="182880" rIns="18288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A steep decline in coal traffic and crude by rail,  macroeconomic weakness, and a pause in the growth of intermodal traffic resulted in an overall rail volume reduction of 2.5% in 2015</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The share of coal-fired electricity generation has fallen from 56% in 2000 to 33% in 2015</a:t>
            </a:r>
          </a:p>
        </p:txBody>
      </p:sp>
      <p:sp>
        <p:nvSpPr>
          <p:cNvPr id="18" name="Rectangle 17"/>
          <p:cNvSpPr/>
          <p:nvPr/>
        </p:nvSpPr>
        <p:spPr>
          <a:xfrm>
            <a:off x="763623" y="4071888"/>
            <a:ext cx="3986669" cy="492443"/>
          </a:xfrm>
          <a:prstGeom prst="rect">
            <a:avLst/>
          </a:prstGeom>
        </p:spPr>
        <p:txBody>
          <a:bodyPr wrap="none" lIns="0" tIns="0" rIns="0" bIns="0" anchorCtr="0">
            <a:spAutoFit/>
          </a:bodyPr>
          <a:lstStyle/>
          <a:p>
            <a:r>
              <a:rPr lang="en-US" sz="3200" b="1" dirty="0">
                <a:solidFill>
                  <a:prstClr val="white"/>
                </a:solidFill>
                <a:latin typeface="Arial" panose="020B0604020202020204" pitchFamily="34" charset="0"/>
                <a:cs typeface="Arial" panose="020B0604020202020204" pitchFamily="34" charset="0"/>
              </a:rPr>
              <a:t>US Class I rail traffic</a:t>
            </a:r>
          </a:p>
        </p:txBody>
      </p:sp>
      <p:sp>
        <p:nvSpPr>
          <p:cNvPr id="40" name="Rectangle 39"/>
          <p:cNvSpPr/>
          <p:nvPr/>
        </p:nvSpPr>
        <p:spPr>
          <a:xfrm>
            <a:off x="6484201" y="4615294"/>
            <a:ext cx="370294" cy="215444"/>
          </a:xfrm>
          <a:prstGeom prst="rect">
            <a:avLst/>
          </a:prstGeom>
        </p:spPr>
        <p:txBody>
          <a:bodyPr wrap="none" lIns="0" tIns="0" rIns="0" bIns="0" anchorCtr="0">
            <a:spAutoFit/>
          </a:bodyPr>
          <a:lstStyle/>
          <a:p>
            <a:r>
              <a:rPr lang="en-US" sz="1400" dirty="0">
                <a:solidFill>
                  <a:prstClr val="white"/>
                </a:solidFill>
                <a:latin typeface="Arial" panose="020B0604020202020204" pitchFamily="34" charset="0"/>
                <a:cs typeface="Arial" panose="020B0604020202020204" pitchFamily="34" charset="0"/>
              </a:rPr>
              <a:t>Coal</a:t>
            </a:r>
          </a:p>
        </p:txBody>
      </p:sp>
      <p:grpSp>
        <p:nvGrpSpPr>
          <p:cNvPr id="10" name="Group 9"/>
          <p:cNvGrpSpPr/>
          <p:nvPr/>
        </p:nvGrpSpPr>
        <p:grpSpPr>
          <a:xfrm>
            <a:off x="5999820" y="4323916"/>
            <a:ext cx="1543324" cy="594360"/>
            <a:chOff x="7019651" y="4467932"/>
            <a:chExt cx="1543324" cy="594360"/>
          </a:xfrm>
        </p:grpSpPr>
        <p:sp>
          <p:nvSpPr>
            <p:cNvPr id="44" name="Rectangle 43"/>
            <p:cNvSpPr/>
            <p:nvPr/>
          </p:nvSpPr>
          <p:spPr>
            <a:xfrm>
              <a:off x="7019651" y="4467932"/>
              <a:ext cx="1543324" cy="594360"/>
            </a:xfrm>
            <a:prstGeom prst="rect">
              <a:avLst/>
            </a:prstGeom>
            <a:solidFill>
              <a:srgbClr val="EFEEE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39" name="Rectangle 38"/>
            <p:cNvSpPr/>
            <p:nvPr/>
          </p:nvSpPr>
          <p:spPr>
            <a:xfrm>
              <a:off x="7487184" y="4527404"/>
              <a:ext cx="844783" cy="215444"/>
            </a:xfrm>
            <a:prstGeom prst="rect">
              <a:avLst/>
            </a:prstGeom>
          </p:spPr>
          <p:txBody>
            <a:bodyPr wrap="none" lIns="0" tIns="0" rIns="0" bIns="0" anchorCtr="0">
              <a:spAutoFit/>
            </a:bodyPr>
            <a:lstStyle/>
            <a:p>
              <a:r>
                <a:rPr lang="en-US" sz="1400" dirty="0">
                  <a:solidFill>
                    <a:prstClr val="white"/>
                  </a:solidFill>
                  <a:latin typeface="Arial" panose="020B0604020202020204" pitchFamily="34" charset="0"/>
                  <a:cs typeface="Arial" panose="020B0604020202020204" pitchFamily="34" charset="0"/>
                </a:rPr>
                <a:t>Intermodal</a:t>
              </a:r>
            </a:p>
          </p:txBody>
        </p:sp>
        <p:cxnSp>
          <p:nvCxnSpPr>
            <p:cNvPr id="41" name="Straight Connector 40"/>
            <p:cNvCxnSpPr/>
            <p:nvPr/>
          </p:nvCxnSpPr>
          <p:spPr>
            <a:xfrm flipH="1" flipV="1">
              <a:off x="7151948" y="4619737"/>
              <a:ext cx="249374" cy="0"/>
            </a:xfrm>
            <a:prstGeom prst="line">
              <a:avLst/>
            </a:prstGeom>
            <a:ln w="38100">
              <a:solidFill>
                <a:srgbClr val="FCA24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7151948" y="4875891"/>
              <a:ext cx="249374" cy="0"/>
            </a:xfrm>
            <a:prstGeom prst="line">
              <a:avLst/>
            </a:prstGeom>
            <a:ln w="38100">
              <a:solidFill>
                <a:srgbClr val="CDD773"/>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779463" y="9858475"/>
            <a:ext cx="7966518" cy="153888"/>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Sources: Association of American Railroads; A.T. Kearney analysis</a:t>
            </a:r>
          </a:p>
        </p:txBody>
      </p:sp>
    </p:spTree>
    <p:extLst>
      <p:ext uri="{BB962C8B-B14F-4D97-AF65-F5344CB8AC3E}">
        <p14:creationId xmlns:p14="http://schemas.microsoft.com/office/powerpoint/2010/main" val="2715539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24000" y="0"/>
            <a:ext cx="12192000" cy="1693333"/>
          </a:xfrm>
        </p:spPr>
        <p:txBody>
          <a:bodyPr/>
          <a:lstStyle/>
          <a:p>
            <a:r>
              <a:rPr lang="en-US" altLang="en-US" sz="7200" b="1" i="1" dirty="0">
                <a:solidFill>
                  <a:srgbClr val="FFFF00"/>
                </a:solidFill>
                <a:latin typeface="Arial" panose="020B0604020202020204" pitchFamily="34" charset="0"/>
                <a:cs typeface="Arial" panose="020B0604020202020204" pitchFamily="34" charset="0"/>
              </a:rPr>
              <a:t>Air…</a:t>
            </a:r>
          </a:p>
        </p:txBody>
      </p:sp>
      <p:pic>
        <p:nvPicPr>
          <p:cNvPr id="4" name="Picture 2" descr="f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445" y="2257778"/>
            <a:ext cx="8805333" cy="587022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668889" y="8659519"/>
            <a:ext cx="7676444" cy="707886"/>
          </a:xfrm>
          <a:prstGeom prst="rect">
            <a:avLst/>
          </a:prstGeom>
        </p:spPr>
        <p:txBody>
          <a:bodyPr>
            <a:spAutoFit/>
          </a:bodyPr>
          <a:lstStyle/>
          <a:p>
            <a:pPr marL="508006" indent="-508006">
              <a:buFont typeface="Arial" panose="020B0604020202020204" pitchFamily="34" charset="0"/>
              <a:buChar char="•"/>
              <a:defRPr/>
            </a:pPr>
            <a:r>
              <a:rPr lang="en-US" sz="4000" i="1" kern="0" dirty="0">
                <a:solidFill>
                  <a:srgbClr val="FFFFFF"/>
                </a:solidFill>
                <a:latin typeface="Arial"/>
              </a:rPr>
              <a:t>5,202 public use airports</a:t>
            </a:r>
            <a:endParaRPr lang="en-US" sz="4000" i="1" kern="0" dirty="0">
              <a:solidFill>
                <a:srgbClr val="FFFFFF"/>
              </a:solidFill>
            </a:endParaRPr>
          </a:p>
        </p:txBody>
      </p:sp>
    </p:spTree>
    <p:extLst>
      <p:ext uri="{BB962C8B-B14F-4D97-AF65-F5344CB8AC3E}">
        <p14:creationId xmlns:p14="http://schemas.microsoft.com/office/powerpoint/2010/main" val="3690572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778"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192" y="1543161"/>
            <a:ext cx="15252192" cy="8615363"/>
          </a:xfrm>
          <a:prstGeom prst="rect">
            <a:avLst/>
          </a:prstGeom>
        </p:spPr>
      </p:pic>
      <p:sp>
        <p:nvSpPr>
          <p:cNvPr id="12" name="Rectangle 11"/>
          <p:cNvSpPr/>
          <p:nvPr/>
        </p:nvSpPr>
        <p:spPr>
          <a:xfrm>
            <a:off x="-12192" y="1543161"/>
            <a:ext cx="15264384" cy="8615363"/>
          </a:xfrm>
          <a:prstGeom prst="rect">
            <a:avLst/>
          </a:prstGeom>
          <a:gradFill>
            <a:gsLst>
              <a:gs pos="100000">
                <a:schemeClr val="tx1">
                  <a:lumMod val="65000"/>
                  <a:lumOff val="35000"/>
                  <a:alpha val="68000"/>
                </a:schemeClr>
              </a:gs>
              <a:gs pos="500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763623" y="3747852"/>
            <a:ext cx="10214271" cy="492443"/>
          </a:xfrm>
          <a:prstGeom prst="rect">
            <a:avLst/>
          </a:prstGeom>
        </p:spPr>
        <p:txBody>
          <a:bodyPr wrap="none" lIns="0" tIns="0" rIns="0" bIns="0" anchorCtr="0">
            <a:spAutoFit/>
          </a:bodyPr>
          <a:lstStyle/>
          <a:p>
            <a:r>
              <a:rPr lang="en-US" sz="3200" b="1" dirty="0">
                <a:solidFill>
                  <a:prstClr val="white"/>
                </a:solidFill>
                <a:latin typeface="Arial" panose="020B0604020202020204" pitchFamily="34" charset="0"/>
                <a:cs typeface="Arial" panose="020B0604020202020204" pitchFamily="34" charset="0"/>
              </a:rPr>
              <a:t>Drewry Air Freight Index –Shanghai to Los Angeles</a:t>
            </a:r>
          </a:p>
        </p:txBody>
      </p:sp>
      <p:sp>
        <p:nvSpPr>
          <p:cNvPr id="7" name="Rectangle 6"/>
          <p:cNvSpPr/>
          <p:nvPr/>
        </p:nvSpPr>
        <p:spPr>
          <a:xfrm>
            <a:off x="763623" y="4251908"/>
            <a:ext cx="1250342" cy="369332"/>
          </a:xfrm>
          <a:prstGeom prst="rect">
            <a:avLst/>
          </a:prstGeom>
        </p:spPr>
        <p:txBody>
          <a:bodyPr wrap="none" lIns="0" tIns="0" rIns="0" bIns="0" anchorCtr="0">
            <a:spAutoFit/>
          </a:bodyPr>
          <a:lstStyle/>
          <a:p>
            <a:r>
              <a:rPr lang="en-US" sz="2400" dirty="0">
                <a:solidFill>
                  <a:prstClr val="white"/>
                </a:solidFill>
                <a:latin typeface="Arial" panose="020B0604020202020204" pitchFamily="34" charset="0"/>
                <a:cs typeface="Arial" panose="020B0604020202020204" pitchFamily="34" charset="0"/>
              </a:rPr>
              <a:t>$ per kilo</a:t>
            </a:r>
          </a:p>
        </p:txBody>
      </p:sp>
      <p:graphicFrame>
        <p:nvGraphicFramePr>
          <p:cNvPr id="8" name="Chart 7"/>
          <p:cNvGraphicFramePr/>
          <p:nvPr>
            <p:extLst/>
          </p:nvPr>
        </p:nvGraphicFramePr>
        <p:xfrm>
          <a:off x="724716" y="4879277"/>
          <a:ext cx="9235543" cy="4521203"/>
        </p:xfrm>
        <a:graphic>
          <a:graphicData uri="http://schemas.openxmlformats.org/drawingml/2006/chart">
            <c:chart xmlns:c="http://schemas.openxmlformats.org/drawingml/2006/chart" xmlns:r="http://schemas.openxmlformats.org/officeDocument/2006/relationships" r:id="rId8"/>
          </a:graphicData>
        </a:graphic>
      </p:graphicFrame>
      <p:sp>
        <p:nvSpPr>
          <p:cNvPr id="13" name="TextBox 12"/>
          <p:cNvSpPr txBox="1"/>
          <p:nvPr/>
        </p:nvSpPr>
        <p:spPr>
          <a:xfrm>
            <a:off x="773480" y="1839640"/>
            <a:ext cx="12623649" cy="923330"/>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Airfreight: </a:t>
            </a:r>
            <a:r>
              <a:rPr lang="en-US" sz="5400" dirty="0">
                <a:solidFill>
                  <a:prstClr val="white"/>
                </a:solidFill>
                <a:latin typeface="Arial" panose="020B0604020202020204" pitchFamily="34" charset="0"/>
                <a:cs typeface="Arial" panose="020B0604020202020204" pitchFamily="34" charset="0"/>
              </a:rPr>
              <a:t>Overcapacity and falling rates</a:t>
            </a:r>
          </a:p>
        </p:txBody>
      </p:sp>
      <p:sp>
        <p:nvSpPr>
          <p:cNvPr id="17" name="Rectangle 16"/>
          <p:cNvSpPr/>
          <p:nvPr/>
        </p:nvSpPr>
        <p:spPr>
          <a:xfrm>
            <a:off x="10572328" y="4448619"/>
            <a:ext cx="4251960" cy="5493385"/>
          </a:xfrm>
          <a:prstGeom prst="rect">
            <a:avLst/>
          </a:prstGeom>
          <a:solidFill>
            <a:srgbClr val="EFEEEC">
              <a:alpha val="80000"/>
            </a:srgbClr>
          </a:solidFill>
        </p:spPr>
        <p:txBody>
          <a:bodyPr wrap="square" lIns="182880" tIns="182880" rIns="18288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Passenger and cargo carriers increased 2015 capacity by 9,000 MT and 4,000 MT respectively—exacerbated by shift to wide-body aircraft</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Drewry Air Freight Index from Shanghai to Los Angeles dropped 41% from 2015 peak</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From January – June 2016 rates increased 22%</a:t>
            </a:r>
          </a:p>
        </p:txBody>
      </p:sp>
      <p:sp>
        <p:nvSpPr>
          <p:cNvPr id="15" name="Rectangle 14"/>
          <p:cNvSpPr/>
          <p:nvPr/>
        </p:nvSpPr>
        <p:spPr>
          <a:xfrm>
            <a:off x="779463" y="9704586"/>
            <a:ext cx="7966518" cy="307777"/>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Note: Index shows average of all-in airfreight buy rates paid by forwarders to airlines for standard deferred airport-to-airport airfreight services.</a:t>
            </a:r>
          </a:p>
          <a:p>
            <a:r>
              <a:rPr lang="en-US" sz="1000" dirty="0">
                <a:solidFill>
                  <a:prstClr val="white"/>
                </a:solidFill>
                <a:latin typeface="Arial" panose="020B0604020202020204" pitchFamily="34" charset="0"/>
                <a:cs typeface="Arial" panose="020B0604020202020204" pitchFamily="34" charset="0"/>
              </a:rPr>
              <a:t>Source: Drewry's Sea &amp; Air Shipper Insight</a:t>
            </a:r>
          </a:p>
        </p:txBody>
      </p:sp>
      <p:cxnSp>
        <p:nvCxnSpPr>
          <p:cNvPr id="19" name="Straight Connector 18"/>
          <p:cNvCxnSpPr/>
          <p:nvPr/>
        </p:nvCxnSpPr>
        <p:spPr>
          <a:xfrm flipH="1">
            <a:off x="1339992" y="5512048"/>
            <a:ext cx="8229600" cy="0"/>
          </a:xfrm>
          <a:prstGeom prst="line">
            <a:avLst/>
          </a:prstGeom>
          <a:ln w="28575">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73827" y="5584056"/>
            <a:ext cx="0" cy="182880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348192" y="5584056"/>
            <a:ext cx="0" cy="128016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397191" y="5902867"/>
            <a:ext cx="1054458" cy="333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-28%</a:t>
            </a:r>
          </a:p>
        </p:txBody>
      </p:sp>
      <p:sp>
        <p:nvSpPr>
          <p:cNvPr id="23" name="Rectangle 22"/>
          <p:cNvSpPr/>
          <p:nvPr/>
        </p:nvSpPr>
        <p:spPr>
          <a:xfrm>
            <a:off x="6143836" y="5584056"/>
            <a:ext cx="1054458" cy="333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 panose="020B0604020202020204" pitchFamily="34" charset="0"/>
                <a:cs typeface="Arial" panose="020B0604020202020204" pitchFamily="34" charset="0"/>
              </a:rPr>
              <a:t>-41%</a:t>
            </a:r>
          </a:p>
        </p:txBody>
      </p:sp>
    </p:spTree>
    <p:extLst>
      <p:ext uri="{BB962C8B-B14F-4D97-AF65-F5344CB8AC3E}">
        <p14:creationId xmlns:p14="http://schemas.microsoft.com/office/powerpoint/2010/main" val="3579382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143000" y="759520"/>
            <a:ext cx="12954000" cy="1693333"/>
          </a:xfrm>
        </p:spPr>
        <p:txBody>
          <a:bodyPr/>
          <a:lstStyle/>
          <a:p>
            <a:r>
              <a:rPr lang="en-US" altLang="en-US" sz="6600" b="1" i="1" dirty="0">
                <a:solidFill>
                  <a:srgbClr val="FFFF00"/>
                </a:solidFill>
                <a:latin typeface="Arial" panose="020B0604020202020204" pitchFamily="34" charset="0"/>
                <a:cs typeface="Arial" panose="020B0604020202020204" pitchFamily="34" charset="0"/>
              </a:rPr>
              <a:t>Water…</a:t>
            </a:r>
          </a:p>
        </p:txBody>
      </p:sp>
      <p:pic>
        <p:nvPicPr>
          <p:cNvPr id="4" name="Picture 8" descr="ship_in_water"/>
          <p:cNvPicPr>
            <a:picLocks noChangeAspect="1" noChangeArrowheads="1"/>
          </p:cNvPicPr>
          <p:nvPr/>
        </p:nvPicPr>
        <p:blipFill>
          <a:blip r:embed="rId3">
            <a:extLst>
              <a:ext uri="{28A0092B-C50C-407E-A947-70E740481C1C}">
                <a14:useLocalDpi xmlns:a14="http://schemas.microsoft.com/office/drawing/2010/main" val="0"/>
              </a:ext>
            </a:extLst>
          </a:blip>
          <a:srcRect l="4762" t="4762" r="11111" b="11111"/>
          <a:stretch>
            <a:fillRect/>
          </a:stretch>
        </p:blipFill>
        <p:spPr bwMode="auto">
          <a:xfrm>
            <a:off x="2878667" y="2370667"/>
            <a:ext cx="9256889" cy="541866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217334" y="8128001"/>
            <a:ext cx="8805333" cy="1323439"/>
          </a:xfrm>
          <a:prstGeom prst="rect">
            <a:avLst/>
          </a:prstGeom>
        </p:spPr>
        <p:txBody>
          <a:bodyPr>
            <a:spAutoFit/>
          </a:bodyPr>
          <a:lstStyle/>
          <a:p>
            <a:pPr marL="508006" indent="-508006">
              <a:buFont typeface="Arial" panose="020B0604020202020204" pitchFamily="34" charset="0"/>
              <a:buChar char="•"/>
              <a:defRPr/>
            </a:pPr>
            <a:r>
              <a:rPr lang="en-US" altLang="en-US" sz="4000" i="1" kern="0" dirty="0">
                <a:solidFill>
                  <a:srgbClr val="FFFFFF"/>
                </a:solidFill>
                <a:latin typeface="Arial" panose="020B0604020202020204" pitchFamily="34" charset="0"/>
                <a:cs typeface="Arial" panose="020B0604020202020204" pitchFamily="34" charset="0"/>
              </a:rPr>
              <a:t>360 commercial sea and river ports</a:t>
            </a:r>
          </a:p>
          <a:p>
            <a:pPr marL="508006" indent="-508006">
              <a:buFont typeface="Arial" panose="020B0604020202020204" pitchFamily="34" charset="0"/>
              <a:buChar char="•"/>
              <a:defRPr/>
            </a:pPr>
            <a:r>
              <a:rPr lang="en-US" altLang="en-US" sz="4000" i="1" kern="0" dirty="0">
                <a:solidFill>
                  <a:srgbClr val="FFFFFF"/>
                </a:solidFill>
                <a:latin typeface="Arial" panose="020B0604020202020204" pitchFamily="34" charset="0"/>
                <a:cs typeface="Arial" panose="020B0604020202020204" pitchFamily="34" charset="0"/>
              </a:rPr>
              <a:t>9,627 miles of inland waterways</a:t>
            </a:r>
          </a:p>
        </p:txBody>
      </p:sp>
    </p:spTree>
    <p:extLst>
      <p:ext uri="{BB962C8B-B14F-4D97-AF65-F5344CB8AC3E}">
        <p14:creationId xmlns:p14="http://schemas.microsoft.com/office/powerpoint/2010/main" val="1991078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24000" y="594699"/>
            <a:ext cx="12869333" cy="759967"/>
          </a:xfrm>
          <a:prstGeom prst="rect">
            <a:avLst/>
          </a:prstGeom>
        </p:spPr>
        <p:txBody>
          <a:bodyPr vert="horz" lIns="135467" tIns="67733" rIns="135467" bIns="67733"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556" dirty="0">
                <a:solidFill>
                  <a:srgbClr val="FFFF00"/>
                </a:solidFill>
                <a:latin typeface="Arial" panose="020B0604020202020204" pitchFamily="34" charset="0"/>
                <a:ea typeface="Segoe UI" panose="020B0502040204020203" pitchFamily="34" charset="0"/>
                <a:cs typeface="Arial" panose="020B0604020202020204" pitchFamily="34" charset="0"/>
              </a:rPr>
              <a:t>Increased Global </a:t>
            </a:r>
            <a:r>
              <a:rPr lang="en-US" sz="3556" b="1" dirty="0">
                <a:solidFill>
                  <a:srgbClr val="FFFF00"/>
                </a:solidFill>
                <a:latin typeface="Arial" panose="020B0604020202020204" pitchFamily="34" charset="0"/>
                <a:ea typeface="Segoe UI" panose="020B0502040204020203" pitchFamily="34" charset="0"/>
                <a:cs typeface="Arial" panose="020B0604020202020204" pitchFamily="34" charset="0"/>
              </a:rPr>
              <a:t>Economic Competition</a:t>
            </a:r>
          </a:p>
        </p:txBody>
      </p:sp>
      <p:pic>
        <p:nvPicPr>
          <p:cNvPr id="5" name="Picture 10" descr="I:\NFSP\Communications\Symbols\glob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5778" y="572436"/>
            <a:ext cx="782231" cy="782231"/>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NFSP_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0420" y="1467556"/>
            <a:ext cx="12844247" cy="7224889"/>
          </a:xfrm>
          <a:prstGeom prst="rect">
            <a:avLst/>
          </a:prstGeom>
        </p:spPr>
      </p:pic>
    </p:spTree>
    <p:extLst>
      <p:ext uri="{BB962C8B-B14F-4D97-AF65-F5344CB8AC3E}">
        <p14:creationId xmlns:p14="http://schemas.microsoft.com/office/powerpoint/2010/main" val="152674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2370666" y="3725537"/>
            <a:ext cx="3280833" cy="1968499"/>
            <a:chOff x="0" y="503634"/>
            <a:chExt cx="2214562" cy="1328737"/>
          </a:xfrm>
          <a:solidFill>
            <a:srgbClr val="0A3769"/>
          </a:solidFill>
        </p:grpSpPr>
        <p:sp>
          <p:nvSpPr>
            <p:cNvPr id="20" name="Rectangle 19"/>
            <p:cNvSpPr/>
            <p:nvPr/>
          </p:nvSpPr>
          <p:spPr>
            <a:xfrm>
              <a:off x="0" y="503634"/>
              <a:ext cx="2214562" cy="1328737"/>
            </a:xfrm>
            <a:prstGeom prst="rect">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21" name="Rectangle 20"/>
            <p:cNvSpPr/>
            <p:nvPr/>
          </p:nvSpPr>
          <p:spPr>
            <a:xfrm>
              <a:off x="0" y="503634"/>
              <a:ext cx="2214562" cy="1328737"/>
            </a:xfrm>
            <a:prstGeom prst="rect">
              <a:avLst/>
            </a:prstGeom>
            <a:grpFill/>
          </p:spPr>
          <p:style>
            <a:lnRef idx="0">
              <a:scrgbClr r="0" g="0" b="0"/>
            </a:lnRef>
            <a:fillRef idx="0">
              <a:scrgbClr r="0" g="0" b="0"/>
            </a:fillRef>
            <a:effectRef idx="0">
              <a:scrgbClr r="0" g="0" b="0"/>
            </a:effectRef>
            <a:fontRef idx="minor">
              <a:schemeClr val="lt1"/>
            </a:fontRef>
          </p:style>
          <p:txBody>
            <a:bodyPr lIns="146756" tIns="146756" rIns="146756" bIns="146756" spcCol="1270" anchor="ctr"/>
            <a:lstStyle/>
            <a:p>
              <a:pPr algn="ctr" defTabSz="1712170">
                <a:lnSpc>
                  <a:spcPct val="90000"/>
                </a:lnSpc>
                <a:spcBef>
                  <a:spcPct val="0"/>
                </a:spcBef>
                <a:spcAft>
                  <a:spcPct val="35000"/>
                </a:spcAft>
                <a:defRPr/>
              </a:pPr>
              <a:r>
                <a:rPr lang="en-US" sz="2963" b="1" dirty="0">
                  <a:solidFill>
                    <a:srgbClr val="FFFFFF"/>
                  </a:solidFill>
                  <a:latin typeface="Arial"/>
                  <a:cs typeface="Arial"/>
                </a:rPr>
                <a:t>EDUCATION</a:t>
              </a:r>
            </a:p>
          </p:txBody>
        </p:sp>
      </p:grpSp>
      <p:grpSp>
        <p:nvGrpSpPr>
          <p:cNvPr id="3" name="Group 6"/>
          <p:cNvGrpSpPr>
            <a:grpSpLocks/>
          </p:cNvGrpSpPr>
          <p:nvPr/>
        </p:nvGrpSpPr>
        <p:grpSpPr bwMode="auto">
          <a:xfrm>
            <a:off x="7728186" y="5992518"/>
            <a:ext cx="3280834" cy="1968501"/>
            <a:chOff x="3616136" y="2034260"/>
            <a:chExt cx="2214562" cy="1328737"/>
          </a:xfrm>
          <a:solidFill>
            <a:srgbClr val="A61C2C"/>
          </a:solidFill>
        </p:grpSpPr>
        <p:sp>
          <p:nvSpPr>
            <p:cNvPr id="18" name="Rectangle 17"/>
            <p:cNvSpPr/>
            <p:nvPr/>
          </p:nvSpPr>
          <p:spPr>
            <a:xfrm>
              <a:off x="3616136" y="2034260"/>
              <a:ext cx="2214562" cy="1328737"/>
            </a:xfrm>
            <a:prstGeom prst="rect">
              <a:avLst/>
            </a:prstGeom>
            <a:grpFill/>
          </p:spPr>
          <p:style>
            <a:lnRef idx="2">
              <a:schemeClr val="lt1">
                <a:hueOff val="0"/>
                <a:satOff val="0"/>
                <a:lumOff val="0"/>
                <a:alphaOff val="0"/>
              </a:schemeClr>
            </a:lnRef>
            <a:fillRef idx="1">
              <a:schemeClr val="accent1">
                <a:shade val="50000"/>
                <a:hueOff val="144575"/>
                <a:satOff val="-3024"/>
                <a:lumOff val="16825"/>
                <a:alphaOff val="0"/>
              </a:schemeClr>
            </a:fillRef>
            <a:effectRef idx="0">
              <a:schemeClr val="accent1">
                <a:shade val="50000"/>
                <a:hueOff val="144575"/>
                <a:satOff val="-3024"/>
                <a:lumOff val="16825"/>
                <a:alphaOff val="0"/>
              </a:schemeClr>
            </a:effectRef>
            <a:fontRef idx="minor">
              <a:schemeClr val="lt1"/>
            </a:fontRef>
          </p:style>
        </p:sp>
        <p:sp>
          <p:nvSpPr>
            <p:cNvPr id="19" name="Rectangle 18"/>
            <p:cNvSpPr/>
            <p:nvPr/>
          </p:nvSpPr>
          <p:spPr>
            <a:xfrm>
              <a:off x="3616136" y="2034260"/>
              <a:ext cx="2214562" cy="1328737"/>
            </a:xfrm>
            <a:prstGeom prst="rect">
              <a:avLst/>
            </a:prstGeom>
            <a:grpFill/>
          </p:spPr>
          <p:style>
            <a:lnRef idx="0">
              <a:scrgbClr r="0" g="0" b="0"/>
            </a:lnRef>
            <a:fillRef idx="0">
              <a:scrgbClr r="0" g="0" b="0"/>
            </a:fillRef>
            <a:effectRef idx="0">
              <a:scrgbClr r="0" g="0" b="0"/>
            </a:effectRef>
            <a:fontRef idx="minor">
              <a:schemeClr val="lt1"/>
            </a:fontRef>
          </p:style>
          <p:txBody>
            <a:bodyPr lIns="146756" tIns="146756" rIns="146756" bIns="146756" spcCol="1270" anchor="ctr"/>
            <a:lstStyle/>
            <a:p>
              <a:pPr algn="ctr" defTabSz="1712170">
                <a:lnSpc>
                  <a:spcPct val="90000"/>
                </a:lnSpc>
                <a:spcBef>
                  <a:spcPct val="0"/>
                </a:spcBef>
                <a:spcAft>
                  <a:spcPct val="35000"/>
                </a:spcAft>
                <a:defRPr/>
              </a:pPr>
              <a:r>
                <a:rPr lang="en-US" sz="2963" b="1" dirty="0">
                  <a:solidFill>
                    <a:srgbClr val="FFFFFF"/>
                  </a:solidFill>
                  <a:latin typeface="Arial"/>
                  <a:cs typeface="Arial"/>
                </a:rPr>
                <a:t>RESEARCH</a:t>
              </a:r>
            </a:p>
          </p:txBody>
        </p:sp>
      </p:grpSp>
      <p:grpSp>
        <p:nvGrpSpPr>
          <p:cNvPr id="4" name="Group 7"/>
          <p:cNvGrpSpPr/>
          <p:nvPr/>
        </p:nvGrpSpPr>
        <p:grpSpPr>
          <a:xfrm>
            <a:off x="9588499" y="3725537"/>
            <a:ext cx="3280833" cy="1968499"/>
            <a:chOff x="4872037" y="503634"/>
            <a:chExt cx="2214562" cy="1328737"/>
          </a:xfrm>
          <a:solidFill>
            <a:srgbClr val="007261"/>
          </a:solidFill>
        </p:grpSpPr>
        <p:sp>
          <p:nvSpPr>
            <p:cNvPr id="16" name="Rectangle 15"/>
            <p:cNvSpPr/>
            <p:nvPr/>
          </p:nvSpPr>
          <p:spPr>
            <a:xfrm>
              <a:off x="4872037" y="503634"/>
              <a:ext cx="2214562" cy="1328737"/>
            </a:xfrm>
            <a:prstGeom prst="rect">
              <a:avLst/>
            </a:prstGeom>
            <a:grpFill/>
          </p:spPr>
          <p:style>
            <a:lnRef idx="2">
              <a:schemeClr val="lt1">
                <a:hueOff val="0"/>
                <a:satOff val="0"/>
                <a:lumOff val="0"/>
                <a:alphaOff val="0"/>
              </a:schemeClr>
            </a:lnRef>
            <a:fillRef idx="1">
              <a:scrgbClr r="0" g="0" b="0"/>
            </a:fillRef>
            <a:effectRef idx="0">
              <a:schemeClr val="accent1">
                <a:shade val="50000"/>
                <a:hueOff val="289150"/>
                <a:satOff val="-6048"/>
                <a:lumOff val="33650"/>
                <a:alphaOff val="0"/>
              </a:schemeClr>
            </a:effectRef>
            <a:fontRef idx="minor">
              <a:schemeClr val="lt1"/>
            </a:fontRef>
          </p:style>
        </p:sp>
        <p:sp>
          <p:nvSpPr>
            <p:cNvPr id="17" name="Rectangle 16"/>
            <p:cNvSpPr/>
            <p:nvPr/>
          </p:nvSpPr>
          <p:spPr>
            <a:xfrm>
              <a:off x="4872037" y="503634"/>
              <a:ext cx="2214562" cy="1328737"/>
            </a:xfrm>
            <a:prstGeom prst="rect">
              <a:avLst/>
            </a:prstGeom>
            <a:solidFill>
              <a:srgbClr val="007260"/>
            </a:solidFill>
          </p:spPr>
          <p:style>
            <a:lnRef idx="0">
              <a:scrgbClr r="0" g="0" b="0"/>
            </a:lnRef>
            <a:fillRef idx="0">
              <a:scrgbClr r="0" g="0" b="0"/>
            </a:fillRef>
            <a:effectRef idx="0">
              <a:scrgbClr r="0" g="0" b="0"/>
            </a:effectRef>
            <a:fontRef idx="minor">
              <a:schemeClr val="lt1"/>
            </a:fontRef>
          </p:style>
          <p:txBody>
            <a:bodyPr lIns="146756" tIns="146756" rIns="146756" bIns="146756" spcCol="1270" anchor="ctr"/>
            <a:lstStyle/>
            <a:p>
              <a:pPr algn="ctr" defTabSz="1712170">
                <a:lnSpc>
                  <a:spcPct val="90000"/>
                </a:lnSpc>
                <a:spcBef>
                  <a:spcPct val="0"/>
                </a:spcBef>
                <a:spcAft>
                  <a:spcPct val="35000"/>
                </a:spcAft>
                <a:defRPr/>
              </a:pPr>
              <a:r>
                <a:rPr lang="en-US" sz="2963" b="1" dirty="0">
                  <a:solidFill>
                    <a:srgbClr val="FFFFFF"/>
                  </a:solidFill>
                  <a:latin typeface="Arial"/>
                  <a:cs typeface="Arial"/>
                </a:rPr>
                <a:t>CONNECTIONS</a:t>
              </a:r>
            </a:p>
          </p:txBody>
        </p:sp>
      </p:grpSp>
      <p:grpSp>
        <p:nvGrpSpPr>
          <p:cNvPr id="5" name="Group 8"/>
          <p:cNvGrpSpPr>
            <a:grpSpLocks/>
          </p:cNvGrpSpPr>
          <p:nvPr/>
        </p:nvGrpSpPr>
        <p:grpSpPr bwMode="auto">
          <a:xfrm>
            <a:off x="4174538" y="6023094"/>
            <a:ext cx="3280833" cy="1968499"/>
            <a:chOff x="1218009" y="2053828"/>
            <a:chExt cx="2214562" cy="1328737"/>
          </a:xfrm>
        </p:grpSpPr>
        <p:sp>
          <p:nvSpPr>
            <p:cNvPr id="13" name="Rectangle 12"/>
            <p:cNvSpPr/>
            <p:nvPr/>
          </p:nvSpPr>
          <p:spPr>
            <a:xfrm>
              <a:off x="1218009" y="2053828"/>
              <a:ext cx="2214562" cy="1328737"/>
            </a:xfrm>
            <a:prstGeom prst="rect">
              <a:avLst/>
            </a:prstGeom>
          </p:spPr>
          <p:style>
            <a:lnRef idx="2">
              <a:schemeClr val="lt1">
                <a:hueOff val="0"/>
                <a:satOff val="0"/>
                <a:lumOff val="0"/>
                <a:alphaOff val="0"/>
              </a:schemeClr>
            </a:lnRef>
            <a:fillRef idx="1">
              <a:schemeClr val="accent1">
                <a:shade val="50000"/>
                <a:hueOff val="289150"/>
                <a:satOff val="-6048"/>
                <a:lumOff val="33650"/>
                <a:alphaOff val="0"/>
              </a:schemeClr>
            </a:fillRef>
            <a:effectRef idx="0">
              <a:schemeClr val="accent1">
                <a:shade val="50000"/>
                <a:hueOff val="289150"/>
                <a:satOff val="-6048"/>
                <a:lumOff val="33650"/>
                <a:alphaOff val="0"/>
              </a:schemeClr>
            </a:effectRef>
            <a:fontRef idx="minor">
              <a:schemeClr val="lt1"/>
            </a:fontRef>
          </p:style>
        </p:sp>
        <p:sp>
          <p:nvSpPr>
            <p:cNvPr id="15" name="Rectangle 14"/>
            <p:cNvSpPr/>
            <p:nvPr/>
          </p:nvSpPr>
          <p:spPr>
            <a:xfrm>
              <a:off x="1218009" y="2053828"/>
              <a:ext cx="2214562" cy="1328737"/>
            </a:xfrm>
            <a:prstGeom prst="rect">
              <a:avLst/>
            </a:prstGeom>
            <a:solidFill>
              <a:srgbClr val="99A72F"/>
            </a:solidFill>
          </p:spPr>
          <p:style>
            <a:lnRef idx="0">
              <a:scrgbClr r="0" g="0" b="0"/>
            </a:lnRef>
            <a:fillRef idx="0">
              <a:scrgbClr r="0" g="0" b="0"/>
            </a:fillRef>
            <a:effectRef idx="0">
              <a:scrgbClr r="0" g="0" b="0"/>
            </a:effectRef>
            <a:fontRef idx="minor">
              <a:schemeClr val="lt1"/>
            </a:fontRef>
          </p:style>
          <p:txBody>
            <a:bodyPr lIns="146756" tIns="146756" rIns="146756" bIns="146756" spcCol="1270" anchor="ctr"/>
            <a:lstStyle/>
            <a:p>
              <a:pPr algn="ctr" defTabSz="1712170">
                <a:lnSpc>
                  <a:spcPct val="90000"/>
                </a:lnSpc>
                <a:spcBef>
                  <a:spcPct val="0"/>
                </a:spcBef>
                <a:spcAft>
                  <a:spcPct val="35000"/>
                </a:spcAft>
                <a:defRPr/>
              </a:pPr>
              <a:r>
                <a:rPr lang="en-US" sz="2963" b="1" dirty="0">
                  <a:solidFill>
                    <a:srgbClr val="FFFFFF"/>
                  </a:solidFill>
                  <a:latin typeface="Arial"/>
                  <a:cs typeface="Arial"/>
                </a:rPr>
                <a:t>NETWORKING</a:t>
              </a:r>
            </a:p>
          </p:txBody>
        </p:sp>
      </p:grpSp>
      <p:grpSp>
        <p:nvGrpSpPr>
          <p:cNvPr id="6" name="Group 9"/>
          <p:cNvGrpSpPr/>
          <p:nvPr/>
        </p:nvGrpSpPr>
        <p:grpSpPr>
          <a:xfrm>
            <a:off x="5983126" y="3725334"/>
            <a:ext cx="3280833" cy="1968499"/>
            <a:chOff x="2438410" y="503497"/>
            <a:chExt cx="2214562" cy="1328737"/>
          </a:xfrm>
          <a:solidFill>
            <a:srgbClr val="006190"/>
          </a:solidFill>
        </p:grpSpPr>
        <p:sp>
          <p:nvSpPr>
            <p:cNvPr id="11" name="Rectangle 10"/>
            <p:cNvSpPr/>
            <p:nvPr/>
          </p:nvSpPr>
          <p:spPr>
            <a:xfrm>
              <a:off x="2438410" y="503497"/>
              <a:ext cx="2214562" cy="1328737"/>
            </a:xfrm>
            <a:prstGeom prst="rect">
              <a:avLst/>
            </a:prstGeom>
            <a:grpFill/>
          </p:spPr>
          <p:style>
            <a:lnRef idx="2">
              <a:schemeClr val="lt1">
                <a:hueOff val="0"/>
                <a:satOff val="0"/>
                <a:lumOff val="0"/>
                <a:alphaOff val="0"/>
              </a:schemeClr>
            </a:lnRef>
            <a:fillRef idx="1">
              <a:schemeClr val="accent1">
                <a:shade val="50000"/>
                <a:hueOff val="144575"/>
                <a:satOff val="-3024"/>
                <a:lumOff val="16825"/>
                <a:alphaOff val="0"/>
              </a:schemeClr>
            </a:fillRef>
            <a:effectRef idx="0">
              <a:schemeClr val="accent1">
                <a:shade val="50000"/>
                <a:hueOff val="144575"/>
                <a:satOff val="-3024"/>
                <a:lumOff val="16825"/>
                <a:alphaOff val="0"/>
              </a:schemeClr>
            </a:effectRef>
            <a:fontRef idx="minor">
              <a:schemeClr val="lt1"/>
            </a:fontRef>
          </p:style>
        </p:sp>
        <p:sp>
          <p:nvSpPr>
            <p:cNvPr id="12" name="Rectangle 11"/>
            <p:cNvSpPr/>
            <p:nvPr/>
          </p:nvSpPr>
          <p:spPr>
            <a:xfrm>
              <a:off x="2438410" y="503497"/>
              <a:ext cx="2214562" cy="1328737"/>
            </a:xfrm>
            <a:prstGeom prst="rect">
              <a:avLst/>
            </a:prstGeom>
            <a:solidFill>
              <a:srgbClr val="006190"/>
            </a:solidFill>
          </p:spPr>
          <p:style>
            <a:lnRef idx="0">
              <a:scrgbClr r="0" g="0" b="0"/>
            </a:lnRef>
            <a:fillRef idx="0">
              <a:scrgbClr r="0" g="0" b="0"/>
            </a:fillRef>
            <a:effectRef idx="0">
              <a:scrgbClr r="0" g="0" b="0"/>
            </a:effectRef>
            <a:fontRef idx="minor">
              <a:schemeClr val="lt1"/>
            </a:fontRef>
          </p:style>
          <p:txBody>
            <a:bodyPr lIns="146756" tIns="146756" rIns="146756" bIns="146756" spcCol="1270" anchor="ctr"/>
            <a:lstStyle/>
            <a:p>
              <a:pPr algn="ctr" defTabSz="1712170">
                <a:lnSpc>
                  <a:spcPct val="90000"/>
                </a:lnSpc>
                <a:spcBef>
                  <a:spcPct val="0"/>
                </a:spcBef>
                <a:spcAft>
                  <a:spcPct val="35000"/>
                </a:spcAft>
                <a:defRPr/>
              </a:pPr>
              <a:r>
                <a:rPr lang="en-US" sz="2963" b="1" dirty="0">
                  <a:solidFill>
                    <a:srgbClr val="FFFFFF"/>
                  </a:solidFill>
                  <a:latin typeface="Arial"/>
                  <a:cs typeface="Arial"/>
                </a:rPr>
                <a:t>CAREER RESOURCES</a:t>
              </a:r>
            </a:p>
          </p:txBody>
        </p:sp>
      </p:grpSp>
      <p:sp>
        <p:nvSpPr>
          <p:cNvPr id="22" name="TextBox 21"/>
          <p:cNvSpPr txBox="1">
            <a:spLocks noChangeArrowheads="1"/>
          </p:cNvSpPr>
          <p:nvPr/>
        </p:nvSpPr>
        <p:spPr bwMode="auto">
          <a:xfrm>
            <a:off x="846667" y="1128889"/>
            <a:ext cx="13546667" cy="1004249"/>
          </a:xfrm>
          <a:prstGeom prst="rect">
            <a:avLst/>
          </a:prstGeom>
          <a:noFill/>
          <a:ln w="9525">
            <a:noFill/>
            <a:miter lim="800000"/>
            <a:headEnd/>
            <a:tailEnd/>
          </a:ln>
        </p:spPr>
        <p:txBody>
          <a:bodyPr>
            <a:spAutoFit/>
          </a:bodyPr>
          <a:lstStyle/>
          <a:p>
            <a:pPr algn="ctr" fontAlgn="base">
              <a:spcBef>
                <a:spcPct val="0"/>
              </a:spcBef>
              <a:spcAft>
                <a:spcPct val="0"/>
              </a:spcAft>
            </a:pPr>
            <a:r>
              <a:rPr lang="en-US" sz="5926" b="1" i="1" dirty="0">
                <a:solidFill>
                  <a:srgbClr val="FFFF00"/>
                </a:solidFill>
                <a:latin typeface="Arial" pitchFamily="34" charset="0"/>
                <a:cs typeface="Arial" pitchFamily="34" charset="0"/>
              </a:rPr>
              <a:t>CSCMP – What You can Experience!</a:t>
            </a:r>
          </a:p>
        </p:txBody>
      </p:sp>
    </p:spTree>
    <p:extLst>
      <p:ext uri="{BB962C8B-B14F-4D97-AF65-F5344CB8AC3E}">
        <p14:creationId xmlns:p14="http://schemas.microsoft.com/office/powerpoint/2010/main" val="332815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par>
                          <p:cTn id="39" fill="hold">
                            <p:stCondLst>
                              <p:cond delay="5000"/>
                            </p:stCondLst>
                            <p:childTnLst>
                              <p:par>
                                <p:cTn id="40" presetID="41" presetClass="entr" presetSubtype="0" fill="hold" grpId="0" nodeType="afterEffect">
                                  <p:stCondLst>
                                    <p:cond delay="0"/>
                                  </p:stCondLst>
                                  <p:iterate type="lt">
                                    <p:tmPct val="10000"/>
                                  </p:iterate>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22"/>
                                        </p:tgtEl>
                                        <p:attrNameLst>
                                          <p:attrName>ppt_y</p:attrName>
                                        </p:attrNameLst>
                                      </p:cBhvr>
                                      <p:tavLst>
                                        <p:tav tm="0">
                                          <p:val>
                                            <p:strVal val="#ppt_y"/>
                                          </p:val>
                                        </p:tav>
                                        <p:tav tm="100000">
                                          <p:val>
                                            <p:strVal val="#ppt_y"/>
                                          </p:val>
                                        </p:tav>
                                      </p:tavLst>
                                    </p:anim>
                                    <p:anim calcmode="lin" valueType="num">
                                      <p:cBhvr>
                                        <p:cTn id="4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802"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8546" name="Picture 114" descr="http://www.acbc.com.au/admin/images/uploads/Copy1Port_of_melbourn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0" y="1544636"/>
            <a:ext cx="15252192" cy="86153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44637"/>
            <a:ext cx="15252192" cy="8615363"/>
          </a:xfrm>
          <a:prstGeom prst="rect">
            <a:avLst/>
          </a:prstGeom>
          <a:gradFill>
            <a:gsLst>
              <a:gs pos="2500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763622" y="2775744"/>
            <a:ext cx="9610820" cy="861774"/>
          </a:xfrm>
          <a:prstGeom prst="rect">
            <a:avLst/>
          </a:prstGeom>
        </p:spPr>
        <p:txBody>
          <a:bodyPr wrap="square" lIns="0" tIns="0" rIns="0" bIns="0" anchorCtr="0">
            <a:spAutoFit/>
          </a:bodyPr>
          <a:lstStyle/>
          <a:p>
            <a:r>
              <a:rPr lang="en-US" sz="2800" dirty="0">
                <a:solidFill>
                  <a:prstClr val="white"/>
                </a:solidFill>
                <a:latin typeface="Arial" panose="020B0604020202020204" pitchFamily="34" charset="0"/>
                <a:cs typeface="Arial" panose="020B0604020202020204" pitchFamily="34" charset="0"/>
              </a:rPr>
              <a:t>West Coast ports dominate US container traffic, although labor issues in 2015 drove some shippers to the East Coast</a:t>
            </a:r>
          </a:p>
        </p:txBody>
      </p:sp>
      <p:sp>
        <p:nvSpPr>
          <p:cNvPr id="8" name="Rectangle 7"/>
          <p:cNvSpPr/>
          <p:nvPr/>
        </p:nvSpPr>
        <p:spPr>
          <a:xfrm>
            <a:off x="763623" y="3999880"/>
            <a:ext cx="7637540" cy="369332"/>
          </a:xfrm>
          <a:prstGeom prst="rect">
            <a:avLst/>
          </a:prstGeom>
        </p:spPr>
        <p:txBody>
          <a:bodyPr wrap="none" lIns="0" tIns="0" rIns="0" bIns="0" anchorCtr="0">
            <a:spAutoFit/>
          </a:bodyPr>
          <a:lstStyle/>
          <a:p>
            <a:r>
              <a:rPr lang="en-US" sz="2400" b="1" dirty="0">
                <a:solidFill>
                  <a:prstClr val="white"/>
                </a:solidFill>
                <a:latin typeface="Arial" panose="020B0604020202020204" pitchFamily="34" charset="0"/>
                <a:cs typeface="Arial" panose="020B0604020202020204" pitchFamily="34" charset="0"/>
              </a:rPr>
              <a:t>Container traffic at major West and East Coast ports</a:t>
            </a:r>
          </a:p>
        </p:txBody>
      </p:sp>
      <p:sp>
        <p:nvSpPr>
          <p:cNvPr id="9" name="Rectangle 8"/>
          <p:cNvSpPr/>
          <p:nvPr/>
        </p:nvSpPr>
        <p:spPr>
          <a:xfrm>
            <a:off x="763623" y="4330892"/>
            <a:ext cx="1314462" cy="307777"/>
          </a:xfrm>
          <a:prstGeom prst="rect">
            <a:avLst/>
          </a:prstGeom>
        </p:spPr>
        <p:txBody>
          <a:bodyPr wrap="none" lIns="0" tIns="0" rIns="0" bIns="0" anchorCtr="0">
            <a:spAutoFit/>
          </a:bodyPr>
          <a:lstStyle/>
          <a:p>
            <a:r>
              <a:rPr lang="en-US" sz="2000" dirty="0">
                <a:solidFill>
                  <a:prstClr val="white"/>
                </a:solidFill>
                <a:latin typeface="Arial" panose="020B0604020202020204" pitchFamily="34" charset="0"/>
                <a:cs typeface="Arial" panose="020B0604020202020204" pitchFamily="34" charset="0"/>
              </a:rPr>
              <a:t>TEU million</a:t>
            </a:r>
          </a:p>
        </p:txBody>
      </p:sp>
      <p:sp>
        <p:nvSpPr>
          <p:cNvPr id="10" name="Rectangle 9"/>
          <p:cNvSpPr/>
          <p:nvPr/>
        </p:nvSpPr>
        <p:spPr>
          <a:xfrm>
            <a:off x="774073" y="4791968"/>
            <a:ext cx="3667207" cy="731520"/>
          </a:xfrm>
          <a:prstGeom prst="rect">
            <a:avLst/>
          </a:prstGeom>
          <a:solidFill>
            <a:srgbClr val="7FA2B8">
              <a:alpha val="85098"/>
            </a:srgbClr>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71120" rIns="71120" bIns="71120" rtlCol="0" anchor="ctr"/>
          <a:lstStyle/>
          <a:p>
            <a:pPr>
              <a:lnSpc>
                <a:spcPct val="90000"/>
              </a:lnSpc>
            </a:pPr>
            <a:r>
              <a:rPr lang="en-US" sz="1600" b="1" dirty="0">
                <a:solidFill>
                  <a:prstClr val="white"/>
                </a:solidFill>
                <a:latin typeface="Arial" panose="020B0604020202020204" pitchFamily="34" charset="0"/>
                <a:cs typeface="Arial" panose="020B0604020202020204" pitchFamily="34" charset="0"/>
              </a:rPr>
              <a:t>West Coast</a:t>
            </a:r>
          </a:p>
          <a:p>
            <a:pPr>
              <a:lnSpc>
                <a:spcPct val="90000"/>
              </a:lnSpc>
            </a:pPr>
            <a:r>
              <a:rPr lang="en-US" sz="1400" dirty="0">
                <a:solidFill>
                  <a:prstClr val="white"/>
                </a:solidFill>
                <a:latin typeface="Arial" panose="020B0604020202020204" pitchFamily="34" charset="0"/>
                <a:cs typeface="Arial" panose="020B0604020202020204" pitchFamily="34" charset="0"/>
              </a:rPr>
              <a:t>Los Angeles, Long Beach, Seattle, Tacoma, Oakland</a:t>
            </a:r>
          </a:p>
        </p:txBody>
      </p:sp>
      <p:sp>
        <p:nvSpPr>
          <p:cNvPr id="11" name="Rectangle 10"/>
          <p:cNvSpPr/>
          <p:nvPr/>
        </p:nvSpPr>
        <p:spPr>
          <a:xfrm>
            <a:off x="774073" y="5523488"/>
            <a:ext cx="3667207" cy="3911297"/>
          </a:xfrm>
          <a:prstGeom prst="rect">
            <a:avLst/>
          </a:prstGeom>
          <a:solidFill>
            <a:srgbClr val="5E726C">
              <a:alpha val="60000"/>
            </a:srgbClr>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71120" rIns="71120" bIns="71120" rtlCol="0" anchor="t"/>
          <a:lstStyle/>
          <a:p>
            <a:pPr marL="109220" indent="-109220">
              <a:lnSpc>
                <a:spcPct val="90000"/>
              </a:lnSpc>
              <a:spcBef>
                <a:spcPts val="900"/>
              </a:spcBef>
              <a:buClr>
                <a:srgbClr val="EEECE1"/>
              </a:buClr>
              <a:buFontTx/>
              <a:buChar char="•"/>
            </a:pPr>
            <a:endParaRPr lang="en-US" sz="14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4592555" y="4791968"/>
            <a:ext cx="3667207" cy="731520"/>
          </a:xfrm>
          <a:prstGeom prst="rect">
            <a:avLst/>
          </a:prstGeom>
          <a:solidFill>
            <a:srgbClr val="7FA2B8">
              <a:alpha val="85098"/>
            </a:srgbClr>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71120" rIns="71120" bIns="71120" rtlCol="0" anchor="ctr"/>
          <a:lstStyle/>
          <a:p>
            <a:pPr>
              <a:lnSpc>
                <a:spcPct val="90000"/>
              </a:lnSpc>
            </a:pPr>
            <a:r>
              <a:rPr lang="en-US" sz="1600" b="1" dirty="0">
                <a:solidFill>
                  <a:prstClr val="white"/>
                </a:solidFill>
                <a:latin typeface="Arial" panose="020B0604020202020204" pitchFamily="34" charset="0"/>
                <a:cs typeface="Arial" panose="020B0604020202020204" pitchFamily="34" charset="0"/>
              </a:rPr>
              <a:t>East Coast</a:t>
            </a:r>
          </a:p>
          <a:p>
            <a:pPr>
              <a:lnSpc>
                <a:spcPct val="90000"/>
              </a:lnSpc>
            </a:pPr>
            <a:r>
              <a:rPr lang="en-US" sz="1400" dirty="0">
                <a:solidFill>
                  <a:prstClr val="white"/>
                </a:solidFill>
                <a:latin typeface="Arial" panose="020B0604020202020204" pitchFamily="34" charset="0"/>
                <a:cs typeface="Arial" panose="020B0604020202020204" pitchFamily="34" charset="0"/>
              </a:rPr>
              <a:t>New York and New Jersey, Virginia, Savannah, Charleston</a:t>
            </a:r>
          </a:p>
        </p:txBody>
      </p:sp>
      <p:sp>
        <p:nvSpPr>
          <p:cNvPr id="13" name="Rectangle 12"/>
          <p:cNvSpPr/>
          <p:nvPr/>
        </p:nvSpPr>
        <p:spPr>
          <a:xfrm>
            <a:off x="4592555" y="5523488"/>
            <a:ext cx="3667207" cy="3911297"/>
          </a:xfrm>
          <a:prstGeom prst="rect">
            <a:avLst/>
          </a:prstGeom>
          <a:solidFill>
            <a:srgbClr val="5E726C">
              <a:alpha val="60000"/>
            </a:srgbClr>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71120" rIns="71120" bIns="71120" rtlCol="0" anchor="t"/>
          <a:lstStyle/>
          <a:p>
            <a:pPr marL="109220" indent="-109220">
              <a:lnSpc>
                <a:spcPct val="90000"/>
              </a:lnSpc>
              <a:spcBef>
                <a:spcPts val="900"/>
              </a:spcBef>
              <a:buClr>
                <a:srgbClr val="EEECE1"/>
              </a:buClr>
              <a:buFontTx/>
              <a:buChar char="•"/>
            </a:pPr>
            <a:endParaRPr lang="en-US" sz="1400" dirty="0">
              <a:solidFill>
                <a:prstClr val="black"/>
              </a:solidFill>
              <a:latin typeface="Arial" panose="020B0604020202020204" pitchFamily="34" charset="0"/>
              <a:cs typeface="Arial" panose="020B0604020202020204" pitchFamily="34" charset="0"/>
            </a:endParaRPr>
          </a:p>
        </p:txBody>
      </p:sp>
      <p:graphicFrame>
        <p:nvGraphicFramePr>
          <p:cNvPr id="16" name="Chart 15"/>
          <p:cNvGraphicFramePr/>
          <p:nvPr>
            <p:extLst/>
          </p:nvPr>
        </p:nvGraphicFramePr>
        <p:xfrm>
          <a:off x="926637" y="6151718"/>
          <a:ext cx="3380996" cy="321551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Chart 17"/>
          <p:cNvGraphicFramePr/>
          <p:nvPr>
            <p:extLst/>
          </p:nvPr>
        </p:nvGraphicFramePr>
        <p:xfrm>
          <a:off x="4728935" y="6166000"/>
          <a:ext cx="3380996" cy="3201229"/>
        </p:xfrm>
        <a:graphic>
          <a:graphicData uri="http://schemas.openxmlformats.org/drawingml/2006/chart">
            <c:chart xmlns:c="http://schemas.openxmlformats.org/drawingml/2006/chart" xmlns:r="http://schemas.openxmlformats.org/officeDocument/2006/relationships" r:id="rId9"/>
          </a:graphicData>
        </a:graphic>
      </p:graphicFrame>
      <p:cxnSp>
        <p:nvCxnSpPr>
          <p:cNvPr id="20" name="Elbow Connector 19"/>
          <p:cNvCxnSpPr/>
          <p:nvPr/>
        </p:nvCxnSpPr>
        <p:spPr>
          <a:xfrm rot="5400000" flipH="1" flipV="1">
            <a:off x="2641599" y="5368187"/>
            <a:ext cx="12701" cy="1582924"/>
          </a:xfrm>
          <a:prstGeom prst="bentConnector3">
            <a:avLst>
              <a:gd name="adj1" fmla="val 1800000"/>
            </a:avLst>
          </a:prstGeom>
          <a:ln>
            <a:solidFill>
              <a:srgbClr val="FCA248"/>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345530" y="5620060"/>
            <a:ext cx="917985" cy="240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prstClr val="white"/>
                </a:solidFill>
                <a:latin typeface="Arial" panose="020B0604020202020204" pitchFamily="34" charset="0"/>
                <a:cs typeface="Arial" panose="020B0604020202020204" pitchFamily="34" charset="0"/>
              </a:rPr>
              <a:t>+1%</a:t>
            </a:r>
          </a:p>
        </p:txBody>
      </p:sp>
      <p:cxnSp>
        <p:nvCxnSpPr>
          <p:cNvPr id="24" name="Elbow Connector 23"/>
          <p:cNvCxnSpPr/>
          <p:nvPr/>
        </p:nvCxnSpPr>
        <p:spPr>
          <a:xfrm rot="5400000" flipH="1" flipV="1">
            <a:off x="6436755" y="5384243"/>
            <a:ext cx="14281" cy="1549232"/>
          </a:xfrm>
          <a:prstGeom prst="bentConnector3">
            <a:avLst>
              <a:gd name="adj1" fmla="val 180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35824" y="5620060"/>
            <a:ext cx="905604" cy="240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a:solidFill>
                  <a:prstClr val="white"/>
                </a:solidFill>
                <a:latin typeface="Arial" panose="020B0604020202020204" pitchFamily="34" charset="0"/>
                <a:cs typeface="Arial" panose="020B0604020202020204" pitchFamily="34" charset="0"/>
              </a:rPr>
              <a:t>+8%</a:t>
            </a:r>
          </a:p>
        </p:txBody>
      </p:sp>
      <p:sp>
        <p:nvSpPr>
          <p:cNvPr id="26" name="TextBox 25"/>
          <p:cNvSpPr txBox="1"/>
          <p:nvPr/>
        </p:nvSpPr>
        <p:spPr>
          <a:xfrm>
            <a:off x="773480" y="1839640"/>
            <a:ext cx="9600962" cy="923330"/>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Water &amp; ports: </a:t>
            </a:r>
            <a:r>
              <a:rPr lang="en-US" sz="5400" dirty="0">
                <a:solidFill>
                  <a:prstClr val="white"/>
                </a:solidFill>
                <a:latin typeface="Arial" panose="020B0604020202020204" pitchFamily="34" charset="0"/>
                <a:cs typeface="Arial" panose="020B0604020202020204" pitchFamily="34" charset="0"/>
              </a:rPr>
              <a:t>A sector in flux</a:t>
            </a:r>
          </a:p>
        </p:txBody>
      </p:sp>
      <p:sp>
        <p:nvSpPr>
          <p:cNvPr id="31" name="Rectangle 30"/>
          <p:cNvSpPr/>
          <p:nvPr/>
        </p:nvSpPr>
        <p:spPr>
          <a:xfrm>
            <a:off x="9092485" y="4450095"/>
            <a:ext cx="5368053" cy="5493385"/>
          </a:xfrm>
          <a:prstGeom prst="rect">
            <a:avLst/>
          </a:prstGeom>
          <a:solidFill>
            <a:srgbClr val="EFEEEC">
              <a:alpha val="80000"/>
            </a:srgbClr>
          </a:solidFill>
        </p:spPr>
        <p:txBody>
          <a:bodyPr wrap="square" lIns="182880" tIns="182880" rIns="18288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Overcapacity in containerized shipping (TEU capacity up 8.5%) creates a favorable rate environment for shippers but drives further consolidation</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Overcapacity is also affecting dry bulk rates, but less so in the case of liquid bulk</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Labor issues at West Coast container ports disrupted service in 2015, drove volumes to other ports, and altered seasonal patterns.</a:t>
            </a:r>
          </a:p>
        </p:txBody>
      </p:sp>
      <p:sp>
        <p:nvSpPr>
          <p:cNvPr id="23" name="Rectangle 22"/>
          <p:cNvSpPr/>
          <p:nvPr/>
        </p:nvSpPr>
        <p:spPr>
          <a:xfrm>
            <a:off x="779463" y="9704586"/>
            <a:ext cx="7966518" cy="307777"/>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Note: TEU is twenty-foot equivalent unit.</a:t>
            </a:r>
          </a:p>
          <a:p>
            <a:r>
              <a:rPr lang="en-US" sz="1000" dirty="0">
                <a:solidFill>
                  <a:prstClr val="white"/>
                </a:solidFill>
                <a:latin typeface="Arial" panose="020B0604020202020204" pitchFamily="34" charset="0"/>
                <a:cs typeface="Arial" panose="020B0604020202020204" pitchFamily="34" charset="0"/>
              </a:rPr>
              <a:t>Sources: port statistics; A.T. Kearney analysis</a:t>
            </a:r>
          </a:p>
        </p:txBody>
      </p:sp>
    </p:spTree>
    <p:extLst>
      <p:ext uri="{BB962C8B-B14F-4D97-AF65-F5344CB8AC3E}">
        <p14:creationId xmlns:p14="http://schemas.microsoft.com/office/powerpoint/2010/main" val="3765440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443593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681"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3" name="Picture 2"/>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0" y="1544637"/>
            <a:ext cx="15252192" cy="8615363"/>
          </a:xfrm>
          <a:prstGeom prst="rect">
            <a:avLst/>
          </a:prstGeom>
        </p:spPr>
      </p:pic>
      <p:sp>
        <p:nvSpPr>
          <p:cNvPr id="19" name="Rectangle 18"/>
          <p:cNvSpPr/>
          <p:nvPr/>
        </p:nvSpPr>
        <p:spPr>
          <a:xfrm>
            <a:off x="0" y="1544637"/>
            <a:ext cx="15252192" cy="8615363"/>
          </a:xfrm>
          <a:prstGeom prst="rect">
            <a:avLst/>
          </a:prstGeom>
          <a:gradFill>
            <a:gsLst>
              <a:gs pos="2500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63623" y="5260678"/>
            <a:ext cx="4113306" cy="307777"/>
          </a:xfrm>
          <a:prstGeom prst="rect">
            <a:avLst/>
          </a:prstGeom>
        </p:spPr>
        <p:txBody>
          <a:bodyPr wrap="none" lIns="0" tIns="0" rIns="0" bIns="0" anchorCtr="0">
            <a:spAutoFit/>
          </a:bodyPr>
          <a:lstStyle/>
          <a:p>
            <a:r>
              <a:rPr lang="en-US" sz="2000" b="1" dirty="0">
                <a:solidFill>
                  <a:schemeClr val="bg1"/>
                </a:solidFill>
                <a:latin typeface="Arial" panose="020B0604020202020204" pitchFamily="34" charset="0"/>
                <a:cs typeface="Arial" panose="020B0604020202020204" pitchFamily="34" charset="0"/>
              </a:rPr>
              <a:t>Global freight forwarding revenue</a:t>
            </a:r>
          </a:p>
        </p:txBody>
      </p:sp>
      <p:sp>
        <p:nvSpPr>
          <p:cNvPr id="11" name="Rectangle 10"/>
          <p:cNvSpPr/>
          <p:nvPr/>
        </p:nvSpPr>
        <p:spPr>
          <a:xfrm>
            <a:off x="763623" y="5591690"/>
            <a:ext cx="782265" cy="276999"/>
          </a:xfrm>
          <a:prstGeom prst="rect">
            <a:avLst/>
          </a:prstGeom>
        </p:spPr>
        <p:txBody>
          <a:bodyPr wrap="none" lIns="0" tIns="0" rIns="0" bIns="0" anchorCtr="0">
            <a:spAutoFit/>
          </a:bodyPr>
          <a:lstStyle/>
          <a:p>
            <a:r>
              <a:rPr lang="en-US" dirty="0">
                <a:solidFill>
                  <a:schemeClr val="bg1"/>
                </a:solidFill>
                <a:latin typeface="Arial" panose="020B0604020202020204" pitchFamily="34" charset="0"/>
                <a:cs typeface="Arial" panose="020B0604020202020204" pitchFamily="34" charset="0"/>
              </a:rPr>
              <a:t>$ billion</a:t>
            </a:r>
          </a:p>
        </p:txBody>
      </p:sp>
      <p:grpSp>
        <p:nvGrpSpPr>
          <p:cNvPr id="2" name="Group 1"/>
          <p:cNvGrpSpPr/>
          <p:nvPr/>
        </p:nvGrpSpPr>
        <p:grpSpPr>
          <a:xfrm>
            <a:off x="733425" y="5832085"/>
            <a:ext cx="7951787" cy="3852892"/>
            <a:chOff x="733425" y="5403436"/>
            <a:chExt cx="7951787" cy="3852892"/>
          </a:xfrm>
        </p:grpSpPr>
        <p:graphicFrame>
          <p:nvGraphicFramePr>
            <p:cNvPr id="8" name="Chart 7"/>
            <p:cNvGraphicFramePr/>
            <p:nvPr>
              <p:extLst>
                <p:ext uri="{D42A27DB-BD31-4B8C-83A1-F6EECF244321}">
                  <p14:modId xmlns:p14="http://schemas.microsoft.com/office/powerpoint/2010/main" val="468688903"/>
                </p:ext>
              </p:extLst>
            </p:nvPr>
          </p:nvGraphicFramePr>
          <p:xfrm>
            <a:off x="733425" y="5512048"/>
            <a:ext cx="7951787" cy="3744280"/>
          </p:xfrm>
          <a:graphic>
            <a:graphicData uri="http://schemas.openxmlformats.org/drawingml/2006/chart">
              <c:chart xmlns:c="http://schemas.openxmlformats.org/drawingml/2006/chart" xmlns:r="http://schemas.openxmlformats.org/officeDocument/2006/relationships" r:id="rId8"/>
            </a:graphicData>
          </a:graphic>
        </p:graphicFrame>
        <p:cxnSp>
          <p:nvCxnSpPr>
            <p:cNvPr id="14" name="Straight Arrow Connector 13"/>
            <p:cNvCxnSpPr/>
            <p:nvPr/>
          </p:nvCxnSpPr>
          <p:spPr>
            <a:xfrm flipV="1">
              <a:off x="1880315" y="5929994"/>
              <a:ext cx="2434510" cy="310569"/>
            </a:xfrm>
            <a:prstGeom prst="straightConnector1">
              <a:avLst/>
            </a:prstGeom>
            <a:ln w="19050">
              <a:solidFill>
                <a:srgbClr val="FCA24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391696" y="5403436"/>
              <a:ext cx="3670479" cy="515155"/>
            </a:xfrm>
            <a:prstGeom prst="straightConnector1">
              <a:avLst/>
            </a:prstGeom>
            <a:ln w="19050">
              <a:solidFill>
                <a:srgbClr val="FCA248"/>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694413" y="5477557"/>
              <a:ext cx="912714" cy="323850"/>
            </a:xfrm>
            <a:prstGeom prst="rect">
              <a:avLst/>
            </a:prstGeom>
            <a:solidFill>
              <a:srgbClr val="FCA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+6%</a:t>
              </a:r>
            </a:p>
          </p:txBody>
        </p:sp>
        <p:sp>
          <p:nvSpPr>
            <p:cNvPr id="18" name="Rectangle 17"/>
            <p:cNvSpPr/>
            <p:nvPr/>
          </p:nvSpPr>
          <p:spPr>
            <a:xfrm>
              <a:off x="2598788" y="5944282"/>
              <a:ext cx="912714" cy="323850"/>
            </a:xfrm>
            <a:prstGeom prst="rect">
              <a:avLst/>
            </a:prstGeom>
            <a:solidFill>
              <a:srgbClr val="FCA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+4%</a:t>
              </a:r>
            </a:p>
          </p:txBody>
        </p:sp>
      </p:grpSp>
      <p:sp>
        <p:nvSpPr>
          <p:cNvPr id="20" name="TextBox 19"/>
          <p:cNvSpPr txBox="1"/>
          <p:nvPr/>
        </p:nvSpPr>
        <p:spPr>
          <a:xfrm>
            <a:off x="773480" y="1839640"/>
            <a:ext cx="10648749" cy="1754326"/>
          </a:xfrm>
          <a:prstGeom prst="rect">
            <a:avLst/>
          </a:prstGeom>
          <a:noFill/>
        </p:spPr>
        <p:txBody>
          <a:bodyPr wrap="none" lIns="0" tIns="0" rIns="0" bIns="0" rtlCol="0" anchorCtr="0">
            <a:spAutoFit/>
          </a:bodyPr>
          <a:lstStyle/>
          <a:p>
            <a:r>
              <a:rPr lang="en-US" sz="6000" dirty="0">
                <a:solidFill>
                  <a:schemeClr val="bg1"/>
                </a:solidFill>
                <a:latin typeface="Arial" panose="020B0604020202020204" pitchFamily="34" charset="0"/>
                <a:cs typeface="Arial" panose="020B0604020202020204" pitchFamily="34" charset="0"/>
              </a:rPr>
              <a:t>International freight forwarders:</a:t>
            </a:r>
            <a:br>
              <a:rPr lang="en-US" sz="6000" dirty="0">
                <a:solidFill>
                  <a:schemeClr val="bg1"/>
                </a:solidFill>
                <a:latin typeface="Arial" panose="020B0604020202020204" pitchFamily="34" charset="0"/>
                <a:cs typeface="Arial" panose="020B0604020202020204" pitchFamily="34" charset="0"/>
              </a:rPr>
            </a:br>
            <a:r>
              <a:rPr lang="en-US" sz="5400" dirty="0">
                <a:solidFill>
                  <a:schemeClr val="bg1"/>
                </a:solidFill>
                <a:latin typeface="Arial" panose="020B0604020202020204" pitchFamily="34" charset="0"/>
                <a:cs typeface="Arial" panose="020B0604020202020204" pitchFamily="34" charset="0"/>
              </a:rPr>
              <a:t>A buyer’s market</a:t>
            </a:r>
          </a:p>
        </p:txBody>
      </p:sp>
      <p:sp>
        <p:nvSpPr>
          <p:cNvPr id="21" name="Rectangle 20"/>
          <p:cNvSpPr/>
          <p:nvPr/>
        </p:nvSpPr>
        <p:spPr>
          <a:xfrm>
            <a:off x="763622" y="4254888"/>
            <a:ext cx="8152521" cy="861774"/>
          </a:xfrm>
          <a:prstGeom prst="rect">
            <a:avLst/>
          </a:prstGeom>
        </p:spPr>
        <p:txBody>
          <a:bodyPr wrap="square" lIns="0" tIns="0" rIns="0" bIns="0" anchorCtr="0">
            <a:spAutoFit/>
          </a:bodyPr>
          <a:lstStyle/>
          <a:p>
            <a:r>
              <a:rPr lang="en-US" sz="2800" dirty="0">
                <a:solidFill>
                  <a:schemeClr val="bg1"/>
                </a:solidFill>
                <a:latin typeface="Arial" panose="020B0604020202020204" pitchFamily="34" charset="0"/>
                <a:cs typeface="Arial" panose="020B0604020202020204" pitchFamily="34" charset="0"/>
              </a:rPr>
              <a:t>The global freight forwarding market is expected to continue to grow steadily</a:t>
            </a:r>
          </a:p>
        </p:txBody>
      </p:sp>
      <p:sp>
        <p:nvSpPr>
          <p:cNvPr id="24" name="Rectangle 23"/>
          <p:cNvSpPr/>
          <p:nvPr/>
        </p:nvSpPr>
        <p:spPr>
          <a:xfrm>
            <a:off x="9092485" y="4450095"/>
            <a:ext cx="5368053" cy="5493385"/>
          </a:xfrm>
          <a:prstGeom prst="rect">
            <a:avLst/>
          </a:prstGeom>
          <a:solidFill>
            <a:srgbClr val="EFEEEC">
              <a:alpha val="80000"/>
            </a:srgbClr>
          </a:solidFill>
        </p:spPr>
        <p:txBody>
          <a:bodyPr wrap="square" lIns="182880" tIns="182880" rIns="18288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dirty="0">
                <a:latin typeface="Arial" panose="020B0604020202020204" pitchFamily="34" charset="0"/>
                <a:cs typeface="Arial" panose="020B0604020202020204" pitchFamily="34" charset="0"/>
              </a:rPr>
              <a:t>Freight forwarders contract as much as 90% of air cargo capacity and 50% of water cargo capacity worldwide</a:t>
            </a:r>
          </a:p>
          <a:p>
            <a:pPr marL="231775" indent="-231775">
              <a:lnSpc>
                <a:spcPct val="90000"/>
              </a:lnSpc>
              <a:spcBef>
                <a:spcPts val="900"/>
              </a:spcBef>
              <a:buClr>
                <a:srgbClr val="9B1717"/>
              </a:buClr>
              <a:buFont typeface="Arial" panose="020B0604020202020204" pitchFamily="34" charset="0"/>
              <a:buChar char="•"/>
            </a:pPr>
            <a:r>
              <a:rPr lang="en-US" sz="2600" dirty="0">
                <a:latin typeface="Arial" panose="020B0604020202020204" pitchFamily="34" charset="0"/>
                <a:cs typeface="Arial" panose="020B0604020202020204" pitchFamily="34" charset="0"/>
              </a:rPr>
              <a:t>Today, 25 global forwarders and thousands of small firms compete to fill excess capacity in air and water</a:t>
            </a:r>
          </a:p>
          <a:p>
            <a:pPr marL="231775" indent="-231775">
              <a:lnSpc>
                <a:spcPct val="90000"/>
              </a:lnSpc>
              <a:spcBef>
                <a:spcPts val="900"/>
              </a:spcBef>
              <a:buClr>
                <a:srgbClr val="9B1717"/>
              </a:buClr>
              <a:buFont typeface="Arial" panose="020B0604020202020204" pitchFamily="34" charset="0"/>
              <a:buChar char="•"/>
            </a:pPr>
            <a:r>
              <a:rPr lang="en-US" sz="2600" dirty="0">
                <a:latin typeface="Arial" panose="020B0604020202020204" pitchFamily="34" charset="0"/>
                <a:cs typeface="Arial" panose="020B0604020202020204" pitchFamily="34" charset="0"/>
              </a:rPr>
              <a:t>Shippers are putting every lane out for bid to multiple suppliers, creating intense price competition</a:t>
            </a:r>
          </a:p>
        </p:txBody>
      </p:sp>
      <p:sp>
        <p:nvSpPr>
          <p:cNvPr id="5" name="TextBox 4"/>
          <p:cNvSpPr txBox="1"/>
          <p:nvPr/>
        </p:nvSpPr>
        <p:spPr>
          <a:xfrm>
            <a:off x="779240" y="9644248"/>
            <a:ext cx="6398260" cy="368300"/>
          </a:xfrm>
          <a:prstGeom prst="rect">
            <a:avLst/>
          </a:prstGeom>
          <a:noFill/>
        </p:spPr>
        <p:txBody>
          <a:bodyPr vert="horz" wrap="square" lIns="0" tIns="0" rIns="0" bIns="0" rtlCol="0" anchor="b" anchorCtr="0">
            <a:noAutofit/>
          </a:bodyPr>
          <a:lstStyle/>
          <a:p>
            <a:pPr marL="137160" indent="-137160">
              <a:lnSpc>
                <a:spcPct val="90000"/>
              </a:lnSpc>
              <a:spcBef>
                <a:spcPct val="0"/>
              </a:spcBef>
            </a:pPr>
            <a:r>
              <a:rPr lang="en-US" sz="1000" dirty="0">
                <a:solidFill>
                  <a:schemeClr val="bg1"/>
                </a:solidFill>
                <a:latin typeface="Arial" panose="020B0604020202020204" pitchFamily="34" charset="0"/>
              </a:rPr>
              <a:t>Sources: </a:t>
            </a:r>
            <a:r>
              <a:rPr lang="en-US" sz="1000" dirty="0">
                <a:solidFill>
                  <a:schemeClr val="bg1"/>
                </a:solidFill>
                <a:latin typeface="Arial" panose="020B0604020202020204" pitchFamily="34" charset="0"/>
                <a:cs typeface="Arial" panose="020B0604020202020204" pitchFamily="34" charset="0"/>
              </a:rPr>
              <a:t>TechNavio Insights: </a:t>
            </a:r>
            <a:r>
              <a:rPr lang="en-US" sz="1000" i="1" dirty="0">
                <a:solidFill>
                  <a:schemeClr val="bg1"/>
                </a:solidFill>
                <a:latin typeface="Arial" panose="020B0604020202020204" pitchFamily="34" charset="0"/>
                <a:cs typeface="Arial" panose="020B0604020202020204" pitchFamily="34" charset="0"/>
              </a:rPr>
              <a:t>Global Freight Forwarding Market 2014-2018; </a:t>
            </a:r>
            <a:r>
              <a:rPr lang="en-US" sz="1000" dirty="0">
                <a:solidFill>
                  <a:schemeClr val="bg1"/>
                </a:solidFill>
                <a:latin typeface="Arial" panose="020B0604020202020204" pitchFamily="34" charset="0"/>
              </a:rPr>
              <a:t>A.T. Kearney analysis</a:t>
            </a:r>
          </a:p>
        </p:txBody>
      </p:sp>
    </p:spTree>
    <p:extLst>
      <p:ext uri="{BB962C8B-B14F-4D97-AF65-F5344CB8AC3E}">
        <p14:creationId xmlns:p14="http://schemas.microsoft.com/office/powerpoint/2010/main" val="780362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826"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 name="Picture 1"/>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0" y="1550988"/>
            <a:ext cx="15252192" cy="8615363"/>
          </a:xfrm>
          <a:prstGeom prst="rect">
            <a:avLst/>
          </a:prstGeom>
        </p:spPr>
      </p:pic>
      <p:sp>
        <p:nvSpPr>
          <p:cNvPr id="17" name="Rectangle 16"/>
          <p:cNvSpPr/>
          <p:nvPr/>
        </p:nvSpPr>
        <p:spPr>
          <a:xfrm>
            <a:off x="0" y="1550988"/>
            <a:ext cx="15252192" cy="8613648"/>
          </a:xfrm>
          <a:prstGeom prst="rect">
            <a:avLst/>
          </a:prstGeom>
          <a:gradFill>
            <a:gsLst>
              <a:gs pos="2500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763622" y="3675844"/>
            <a:ext cx="8764590" cy="430887"/>
          </a:xfrm>
          <a:prstGeom prst="rect">
            <a:avLst/>
          </a:prstGeom>
        </p:spPr>
        <p:txBody>
          <a:bodyPr wrap="square" lIns="0" tIns="0" rIns="0" bIns="0" anchorCtr="0">
            <a:spAutoFit/>
          </a:bodyPr>
          <a:lstStyle/>
          <a:p>
            <a:r>
              <a:rPr lang="en-US" sz="2800" dirty="0">
                <a:solidFill>
                  <a:prstClr val="white"/>
                </a:solidFill>
                <a:latin typeface="Arial" panose="020B0604020202020204" pitchFamily="34" charset="0"/>
                <a:cs typeface="Arial" panose="020B0604020202020204" pitchFamily="34" charset="0"/>
              </a:rPr>
              <a:t>The US 3PL market is experiencing consistent growth</a:t>
            </a:r>
          </a:p>
        </p:txBody>
      </p:sp>
      <p:sp>
        <p:nvSpPr>
          <p:cNvPr id="10" name="Rectangle 9"/>
          <p:cNvSpPr/>
          <p:nvPr/>
        </p:nvSpPr>
        <p:spPr>
          <a:xfrm>
            <a:off x="763623" y="4431928"/>
            <a:ext cx="2729850" cy="430887"/>
          </a:xfrm>
          <a:prstGeom prst="rect">
            <a:avLst/>
          </a:prstGeom>
        </p:spPr>
        <p:txBody>
          <a:bodyPr wrap="none" lIns="0" tIns="0" rIns="0" bIns="0" anchorCtr="0">
            <a:spAutoFit/>
          </a:bodyPr>
          <a:lstStyle/>
          <a:p>
            <a:r>
              <a:rPr lang="en-US" sz="2800" b="1" dirty="0">
                <a:solidFill>
                  <a:prstClr val="white"/>
                </a:solidFill>
                <a:latin typeface="Arial" panose="020B0604020202020204" pitchFamily="34" charset="0"/>
                <a:cs typeface="Arial" panose="020B0604020202020204" pitchFamily="34" charset="0"/>
              </a:rPr>
              <a:t>US 3PL revenue</a:t>
            </a:r>
          </a:p>
        </p:txBody>
      </p:sp>
      <p:sp>
        <p:nvSpPr>
          <p:cNvPr id="11" name="Rectangle 10"/>
          <p:cNvSpPr/>
          <p:nvPr/>
        </p:nvSpPr>
        <p:spPr>
          <a:xfrm>
            <a:off x="763623" y="4935984"/>
            <a:ext cx="1046761" cy="369332"/>
          </a:xfrm>
          <a:prstGeom prst="rect">
            <a:avLst/>
          </a:prstGeom>
        </p:spPr>
        <p:txBody>
          <a:bodyPr wrap="none" lIns="0" tIns="0" rIns="0" bIns="0" anchorCtr="0">
            <a:spAutoFit/>
          </a:bodyPr>
          <a:lstStyle/>
          <a:p>
            <a:r>
              <a:rPr lang="en-US" sz="2400" dirty="0">
                <a:solidFill>
                  <a:prstClr val="white"/>
                </a:solidFill>
                <a:latin typeface="Arial" panose="020B0604020202020204" pitchFamily="34" charset="0"/>
                <a:cs typeface="Arial" panose="020B0604020202020204" pitchFamily="34" charset="0"/>
              </a:rPr>
              <a:t>$ billion</a:t>
            </a:r>
          </a:p>
        </p:txBody>
      </p:sp>
      <p:sp>
        <p:nvSpPr>
          <p:cNvPr id="18" name="TextBox 17"/>
          <p:cNvSpPr txBox="1"/>
          <p:nvPr/>
        </p:nvSpPr>
        <p:spPr>
          <a:xfrm>
            <a:off x="773480" y="1839640"/>
            <a:ext cx="10477227" cy="1754326"/>
          </a:xfrm>
          <a:prstGeom prst="rect">
            <a:avLst/>
          </a:prstGeom>
          <a:noFill/>
        </p:spPr>
        <p:txBody>
          <a:bodyPr wrap="none" lIns="0" tIns="0" rIns="0" bIns="0" rtlCol="0" anchorCtr="0">
            <a:spAutoFit/>
          </a:bodyPr>
          <a:lstStyle/>
          <a:p>
            <a:r>
              <a:rPr lang="en-US" sz="6000" dirty="0">
                <a:solidFill>
                  <a:prstClr val="white"/>
                </a:solidFill>
                <a:latin typeface="Arial" panose="020B0604020202020204" pitchFamily="34" charset="0"/>
                <a:cs typeface="Arial" panose="020B0604020202020204" pitchFamily="34" charset="0"/>
              </a:rPr>
              <a:t>Third-party logistics providers: </a:t>
            </a:r>
            <a:br>
              <a:rPr lang="en-US" sz="6000" dirty="0">
                <a:solidFill>
                  <a:prstClr val="white"/>
                </a:solidFill>
                <a:latin typeface="Arial" panose="020B0604020202020204" pitchFamily="34" charset="0"/>
                <a:cs typeface="Arial" panose="020B0604020202020204" pitchFamily="34" charset="0"/>
              </a:rPr>
            </a:br>
            <a:r>
              <a:rPr lang="en-US" sz="5400" dirty="0">
                <a:solidFill>
                  <a:prstClr val="white"/>
                </a:solidFill>
                <a:latin typeface="Arial" panose="020B0604020202020204" pitchFamily="34" charset="0"/>
                <a:cs typeface="Arial" panose="020B0604020202020204" pitchFamily="34" charset="0"/>
              </a:rPr>
              <a:t>Driven by technology</a:t>
            </a:r>
          </a:p>
        </p:txBody>
      </p:sp>
      <p:sp>
        <p:nvSpPr>
          <p:cNvPr id="14" name="Rectangle 13"/>
          <p:cNvSpPr/>
          <p:nvPr/>
        </p:nvSpPr>
        <p:spPr>
          <a:xfrm>
            <a:off x="9528212" y="4456446"/>
            <a:ext cx="4932326" cy="5493385"/>
          </a:xfrm>
          <a:prstGeom prst="rect">
            <a:avLst/>
          </a:prstGeom>
          <a:solidFill>
            <a:srgbClr val="EFEEEC">
              <a:alpha val="80000"/>
            </a:srgbClr>
          </a:solidFill>
        </p:spPr>
        <p:txBody>
          <a:bodyPr wrap="square" lIns="182880" tIns="182880" rIns="18288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Approximately 11% of US logistics spend in 2015 was outsourced to 3PLs</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The US 3PL market has grown by roughly 7% annually since 2009</a:t>
            </a:r>
          </a:p>
          <a:p>
            <a:pPr marL="231775" indent="-231775">
              <a:lnSpc>
                <a:spcPct val="90000"/>
              </a:lnSpc>
              <a:spcBef>
                <a:spcPts val="900"/>
              </a:spcBef>
              <a:buClr>
                <a:srgbClr val="9B1717"/>
              </a:buClr>
              <a:buFont typeface="Arial" panose="020B0604020202020204" pitchFamily="34" charset="0"/>
              <a:buChar char="•"/>
            </a:pPr>
            <a:r>
              <a:rPr lang="en-US" sz="2600" dirty="0">
                <a:solidFill>
                  <a:prstClr val="black"/>
                </a:solidFill>
                <a:latin typeface="Arial" panose="020B0604020202020204" pitchFamily="34" charset="0"/>
                <a:cs typeface="Arial" panose="020B0604020202020204" pitchFamily="34" charset="0"/>
              </a:rPr>
              <a:t>Technology will continue to play a significant role with two trends: (1) the concept of a lead logistics provider enabled by a “control tower,” and (2) a cloud-based transportation management system</a:t>
            </a:r>
          </a:p>
        </p:txBody>
      </p:sp>
      <p:graphicFrame>
        <p:nvGraphicFramePr>
          <p:cNvPr id="24" name="Chart 23"/>
          <p:cNvGraphicFramePr/>
          <p:nvPr>
            <p:extLst/>
          </p:nvPr>
        </p:nvGraphicFramePr>
        <p:xfrm>
          <a:off x="733426" y="5440040"/>
          <a:ext cx="8506754" cy="4251288"/>
        </p:xfrm>
        <a:graphic>
          <a:graphicData uri="http://schemas.openxmlformats.org/drawingml/2006/chart">
            <c:chart xmlns:c="http://schemas.openxmlformats.org/drawingml/2006/chart" xmlns:r="http://schemas.openxmlformats.org/officeDocument/2006/relationships" r:id="rId8"/>
          </a:graphicData>
        </a:graphic>
      </p:graphicFrame>
      <p:cxnSp>
        <p:nvCxnSpPr>
          <p:cNvPr id="25" name="Straight Arrow Connector 24"/>
          <p:cNvCxnSpPr/>
          <p:nvPr/>
        </p:nvCxnSpPr>
        <p:spPr>
          <a:xfrm flipV="1">
            <a:off x="1880315" y="5501691"/>
            <a:ext cx="6334771" cy="813833"/>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543703" y="5404036"/>
            <a:ext cx="912714"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Arial" panose="020B0604020202020204" pitchFamily="34" charset="0"/>
                <a:cs typeface="Arial" panose="020B0604020202020204" pitchFamily="34" charset="0"/>
              </a:rPr>
              <a:t>+6.8%</a:t>
            </a:r>
          </a:p>
        </p:txBody>
      </p:sp>
      <p:sp>
        <p:nvSpPr>
          <p:cNvPr id="16" name="Rectangle 15"/>
          <p:cNvSpPr/>
          <p:nvPr/>
        </p:nvSpPr>
        <p:spPr>
          <a:xfrm>
            <a:off x="779463" y="9704586"/>
            <a:ext cx="7966518" cy="307777"/>
          </a:xfrm>
          <a:prstGeom prst="rect">
            <a:avLst/>
          </a:prstGeom>
        </p:spPr>
        <p:txBody>
          <a:bodyPr wrap="square" lIns="0" tIns="0" rIns="0" bIns="0" anchorCtr="0">
            <a:spAutoFit/>
          </a:bodyPr>
          <a:lstStyle/>
          <a:p>
            <a:r>
              <a:rPr lang="en-US" sz="1000" dirty="0">
                <a:solidFill>
                  <a:prstClr val="white"/>
                </a:solidFill>
                <a:latin typeface="Arial" panose="020B0604020202020204" pitchFamily="34" charset="0"/>
                <a:cs typeface="Arial" panose="020B0604020202020204" pitchFamily="34" charset="0"/>
              </a:rPr>
              <a:t>Note: 3PL is third-party logistics provider.</a:t>
            </a:r>
          </a:p>
          <a:p>
            <a:r>
              <a:rPr lang="en-US" sz="1000" dirty="0">
                <a:solidFill>
                  <a:prstClr val="white"/>
                </a:solidFill>
                <a:latin typeface="Arial" panose="020B0604020202020204" pitchFamily="34" charset="0"/>
                <a:cs typeface="Arial" panose="020B0604020202020204" pitchFamily="34" charset="0"/>
              </a:rPr>
              <a:t>Source:  Armstrong &amp; Associates</a:t>
            </a:r>
          </a:p>
        </p:txBody>
      </p:sp>
    </p:spTree>
    <p:extLst>
      <p:ext uri="{BB962C8B-B14F-4D97-AF65-F5344CB8AC3E}">
        <p14:creationId xmlns:p14="http://schemas.microsoft.com/office/powerpoint/2010/main" val="873460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extLst>
              <p:ext uri="{D42A27DB-BD31-4B8C-83A1-F6EECF244321}">
                <p14:modId xmlns:p14="http://schemas.microsoft.com/office/powerpoint/2010/main" val="19533379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695"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 name="Picture 1"/>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0" y="1544637"/>
            <a:ext cx="15252192" cy="8615363"/>
          </a:xfrm>
          <a:prstGeom prst="rect">
            <a:avLst/>
          </a:prstGeom>
        </p:spPr>
      </p:pic>
      <p:sp>
        <p:nvSpPr>
          <p:cNvPr id="25" name="Rectangle 24"/>
          <p:cNvSpPr/>
          <p:nvPr/>
        </p:nvSpPr>
        <p:spPr>
          <a:xfrm>
            <a:off x="0" y="1544637"/>
            <a:ext cx="15252192" cy="8615363"/>
          </a:xfrm>
          <a:prstGeom prst="rect">
            <a:avLst/>
          </a:prstGeom>
          <a:gradFill>
            <a:gsLst>
              <a:gs pos="2500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63622" y="4140361"/>
            <a:ext cx="8152521" cy="430887"/>
          </a:xfrm>
          <a:prstGeom prst="rect">
            <a:avLst/>
          </a:prstGeom>
        </p:spPr>
        <p:txBody>
          <a:bodyPr wrap="square" lIns="0" tIns="0" rIns="0" bIns="0" anchorCtr="0">
            <a:spAutoFit/>
          </a:bodyPr>
          <a:lstStyle/>
          <a:p>
            <a:r>
              <a:rPr lang="en-US" sz="2800" b="1" dirty="0">
                <a:solidFill>
                  <a:schemeClr val="bg1"/>
                </a:solidFill>
                <a:latin typeface="Arial" panose="020B0604020202020204" pitchFamily="34" charset="0"/>
                <a:cs typeface="Arial" panose="020B0604020202020204" pitchFamily="34" charset="0"/>
              </a:rPr>
              <a:t>Logistics industry disruptors</a:t>
            </a:r>
          </a:p>
        </p:txBody>
      </p:sp>
      <p:sp>
        <p:nvSpPr>
          <p:cNvPr id="17" name="Freeform 16"/>
          <p:cNvSpPr/>
          <p:nvPr/>
        </p:nvSpPr>
        <p:spPr>
          <a:xfrm>
            <a:off x="3518133" y="4787355"/>
            <a:ext cx="1313583" cy="2580674"/>
          </a:xfrm>
          <a:custGeom>
            <a:avLst/>
            <a:gdLst>
              <a:gd name="connsiteX0" fmla="*/ 0 w 1371600"/>
              <a:gd name="connsiteY0" fmla="*/ 0 h 2641600"/>
              <a:gd name="connsiteX1" fmla="*/ 1371600 w 1371600"/>
              <a:gd name="connsiteY1" fmla="*/ 1714500 h 2641600"/>
              <a:gd name="connsiteX2" fmla="*/ 596900 w 1371600"/>
              <a:gd name="connsiteY2" fmla="*/ 2641600 h 2641600"/>
              <a:gd name="connsiteX3" fmla="*/ 12700 w 1371600"/>
              <a:gd name="connsiteY3" fmla="*/ 2260600 h 2641600"/>
              <a:gd name="connsiteX4" fmla="*/ 0 w 1371600"/>
              <a:gd name="connsiteY4" fmla="*/ 0 h 2641600"/>
              <a:gd name="connsiteX0" fmla="*/ 0 w 1320800"/>
              <a:gd name="connsiteY0" fmla="*/ 0 h 2641600"/>
              <a:gd name="connsiteX1" fmla="*/ 1320800 w 1320800"/>
              <a:gd name="connsiteY1" fmla="*/ 1752600 h 2641600"/>
              <a:gd name="connsiteX2" fmla="*/ 596900 w 1320800"/>
              <a:gd name="connsiteY2" fmla="*/ 2641600 h 2641600"/>
              <a:gd name="connsiteX3" fmla="*/ 12700 w 1320800"/>
              <a:gd name="connsiteY3" fmla="*/ 2260600 h 2641600"/>
              <a:gd name="connsiteX4" fmla="*/ 0 w 1320800"/>
              <a:gd name="connsiteY4" fmla="*/ 0 h 2641600"/>
              <a:gd name="connsiteX0" fmla="*/ 0 w 1320800"/>
              <a:gd name="connsiteY0" fmla="*/ 0 h 2527300"/>
              <a:gd name="connsiteX1" fmla="*/ 1320800 w 1320800"/>
              <a:gd name="connsiteY1" fmla="*/ 1752600 h 2527300"/>
              <a:gd name="connsiteX2" fmla="*/ 660400 w 1320800"/>
              <a:gd name="connsiteY2" fmla="*/ 2527300 h 2527300"/>
              <a:gd name="connsiteX3" fmla="*/ 12700 w 1320800"/>
              <a:gd name="connsiteY3" fmla="*/ 2260600 h 2527300"/>
              <a:gd name="connsiteX4" fmla="*/ 0 w 1320800"/>
              <a:gd name="connsiteY4" fmla="*/ 0 h 2527300"/>
              <a:gd name="connsiteX0" fmla="*/ 0 w 1374140"/>
              <a:gd name="connsiteY0" fmla="*/ 0 h 2527300"/>
              <a:gd name="connsiteX1" fmla="*/ 1374140 w 1374140"/>
              <a:gd name="connsiteY1" fmla="*/ 1958404 h 2527300"/>
              <a:gd name="connsiteX2" fmla="*/ 660400 w 1374140"/>
              <a:gd name="connsiteY2" fmla="*/ 2527300 h 2527300"/>
              <a:gd name="connsiteX3" fmla="*/ 12700 w 1374140"/>
              <a:gd name="connsiteY3" fmla="*/ 2260600 h 2527300"/>
              <a:gd name="connsiteX4" fmla="*/ 0 w 1374140"/>
              <a:gd name="connsiteY4" fmla="*/ 0 h 2527300"/>
              <a:gd name="connsiteX0" fmla="*/ 0 w 1374140"/>
              <a:gd name="connsiteY0" fmla="*/ 0 h 2527300"/>
              <a:gd name="connsiteX1" fmla="*/ 1374140 w 1374140"/>
              <a:gd name="connsiteY1" fmla="*/ 1958404 h 2527300"/>
              <a:gd name="connsiteX2" fmla="*/ 660400 w 1374140"/>
              <a:gd name="connsiteY2" fmla="*/ 2527300 h 2527300"/>
              <a:gd name="connsiteX3" fmla="*/ 20320 w 1374140"/>
              <a:gd name="connsiteY3" fmla="*/ 2202975 h 2527300"/>
              <a:gd name="connsiteX4" fmla="*/ 0 w 1374140"/>
              <a:gd name="connsiteY4" fmla="*/ 0 h 2527300"/>
              <a:gd name="connsiteX0" fmla="*/ 78256 w 1353971"/>
              <a:gd name="connsiteY0" fmla="*/ 0 h 2489569"/>
              <a:gd name="connsiteX1" fmla="*/ 1353971 w 1353971"/>
              <a:gd name="connsiteY1" fmla="*/ 1920673 h 2489569"/>
              <a:gd name="connsiteX2" fmla="*/ 640231 w 1353971"/>
              <a:gd name="connsiteY2" fmla="*/ 2489569 h 2489569"/>
              <a:gd name="connsiteX3" fmla="*/ 151 w 1353971"/>
              <a:gd name="connsiteY3" fmla="*/ 2165244 h 2489569"/>
              <a:gd name="connsiteX4" fmla="*/ 78256 w 1353971"/>
              <a:gd name="connsiteY4" fmla="*/ 0 h 2489569"/>
              <a:gd name="connsiteX0" fmla="*/ 2943 w 1278658"/>
              <a:gd name="connsiteY0" fmla="*/ 0 h 2489569"/>
              <a:gd name="connsiteX1" fmla="*/ 1278658 w 1278658"/>
              <a:gd name="connsiteY1" fmla="*/ 1920673 h 2489569"/>
              <a:gd name="connsiteX2" fmla="*/ 564918 w 1278658"/>
              <a:gd name="connsiteY2" fmla="*/ 2489569 h 2489569"/>
              <a:gd name="connsiteX3" fmla="*/ 1038 w 1278658"/>
              <a:gd name="connsiteY3" fmla="*/ 2261285 h 2489569"/>
              <a:gd name="connsiteX4" fmla="*/ 2943 w 1278658"/>
              <a:gd name="connsiteY4" fmla="*/ 0 h 2489569"/>
              <a:gd name="connsiteX0" fmla="*/ 2943 w 1313583"/>
              <a:gd name="connsiteY0" fmla="*/ 0 h 2489569"/>
              <a:gd name="connsiteX1" fmla="*/ 1313583 w 1313583"/>
              <a:gd name="connsiteY1" fmla="*/ 1961834 h 2489569"/>
              <a:gd name="connsiteX2" fmla="*/ 564918 w 1313583"/>
              <a:gd name="connsiteY2" fmla="*/ 2489569 h 2489569"/>
              <a:gd name="connsiteX3" fmla="*/ 1038 w 1313583"/>
              <a:gd name="connsiteY3" fmla="*/ 2261285 h 2489569"/>
              <a:gd name="connsiteX4" fmla="*/ 2943 w 1313583"/>
              <a:gd name="connsiteY4" fmla="*/ 0 h 2489569"/>
              <a:gd name="connsiteX0" fmla="*/ 2943 w 1313583"/>
              <a:gd name="connsiteY0" fmla="*/ 0 h 2787984"/>
              <a:gd name="connsiteX1" fmla="*/ 1313583 w 1313583"/>
              <a:gd name="connsiteY1" fmla="*/ 1961834 h 2787984"/>
              <a:gd name="connsiteX2" fmla="*/ 593493 w 1313583"/>
              <a:gd name="connsiteY2" fmla="*/ 2787984 h 2787984"/>
              <a:gd name="connsiteX3" fmla="*/ 1038 w 1313583"/>
              <a:gd name="connsiteY3" fmla="*/ 2261285 h 2787984"/>
              <a:gd name="connsiteX4" fmla="*/ 2943 w 1313583"/>
              <a:gd name="connsiteY4" fmla="*/ 0 h 278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583" h="2787984">
                <a:moveTo>
                  <a:pt x="2943" y="0"/>
                </a:moveTo>
                <a:lnTo>
                  <a:pt x="1313583" y="1961834"/>
                </a:lnTo>
                <a:lnTo>
                  <a:pt x="593493" y="2787984"/>
                </a:lnTo>
                <a:lnTo>
                  <a:pt x="1038" y="2261285"/>
                </a:lnTo>
                <a:cubicBezTo>
                  <a:pt x="-3195" y="1507752"/>
                  <a:pt x="7176" y="753533"/>
                  <a:pt x="2943" y="0"/>
                </a:cubicBezTo>
                <a:close/>
              </a:path>
            </a:pathLst>
          </a:custGeom>
          <a:solidFill>
            <a:srgbClr val="FCA24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Freeform 17"/>
          <p:cNvSpPr/>
          <p:nvPr/>
        </p:nvSpPr>
        <p:spPr>
          <a:xfrm flipH="1">
            <a:off x="4712388" y="4787354"/>
            <a:ext cx="1322705" cy="2607842"/>
          </a:xfrm>
          <a:custGeom>
            <a:avLst/>
            <a:gdLst>
              <a:gd name="connsiteX0" fmla="*/ 0 w 1371600"/>
              <a:gd name="connsiteY0" fmla="*/ 0 h 2641600"/>
              <a:gd name="connsiteX1" fmla="*/ 1371600 w 1371600"/>
              <a:gd name="connsiteY1" fmla="*/ 1714500 h 2641600"/>
              <a:gd name="connsiteX2" fmla="*/ 596900 w 1371600"/>
              <a:gd name="connsiteY2" fmla="*/ 2641600 h 2641600"/>
              <a:gd name="connsiteX3" fmla="*/ 12700 w 1371600"/>
              <a:gd name="connsiteY3" fmla="*/ 2260600 h 2641600"/>
              <a:gd name="connsiteX4" fmla="*/ 0 w 1371600"/>
              <a:gd name="connsiteY4" fmla="*/ 0 h 2641600"/>
              <a:gd name="connsiteX0" fmla="*/ 0 w 1371600"/>
              <a:gd name="connsiteY0" fmla="*/ 0 h 2590800"/>
              <a:gd name="connsiteX1" fmla="*/ 1371600 w 1371600"/>
              <a:gd name="connsiteY1" fmla="*/ 1714500 h 2590800"/>
              <a:gd name="connsiteX2" fmla="*/ 660400 w 1371600"/>
              <a:gd name="connsiteY2" fmla="*/ 2590800 h 2590800"/>
              <a:gd name="connsiteX3" fmla="*/ 12700 w 1371600"/>
              <a:gd name="connsiteY3" fmla="*/ 2260600 h 2590800"/>
              <a:gd name="connsiteX4" fmla="*/ 0 w 1371600"/>
              <a:gd name="connsiteY4" fmla="*/ 0 h 2590800"/>
              <a:gd name="connsiteX0" fmla="*/ 0 w 1325880"/>
              <a:gd name="connsiteY0" fmla="*/ 0 h 2590800"/>
              <a:gd name="connsiteX1" fmla="*/ 1325880 w 1325880"/>
              <a:gd name="connsiteY1" fmla="*/ 1944999 h 2590800"/>
              <a:gd name="connsiteX2" fmla="*/ 660400 w 1325880"/>
              <a:gd name="connsiteY2" fmla="*/ 2590800 h 2590800"/>
              <a:gd name="connsiteX3" fmla="*/ 12700 w 1325880"/>
              <a:gd name="connsiteY3" fmla="*/ 2260600 h 2590800"/>
              <a:gd name="connsiteX4" fmla="*/ 0 w 1325880"/>
              <a:gd name="connsiteY4" fmla="*/ 0 h 2590800"/>
              <a:gd name="connsiteX0" fmla="*/ 0 w 1325880"/>
              <a:gd name="connsiteY0" fmla="*/ 0 h 2590800"/>
              <a:gd name="connsiteX1" fmla="*/ 1325880 w 1325880"/>
              <a:gd name="connsiteY1" fmla="*/ 1944999 h 2590800"/>
              <a:gd name="connsiteX2" fmla="*/ 660400 w 1325880"/>
              <a:gd name="connsiteY2" fmla="*/ 2590800 h 2590800"/>
              <a:gd name="connsiteX3" fmla="*/ 5080 w 1325880"/>
              <a:gd name="connsiteY3" fmla="*/ 2211207 h 2590800"/>
              <a:gd name="connsiteX4" fmla="*/ 0 w 1325880"/>
              <a:gd name="connsiteY4" fmla="*/ 0 h 2590800"/>
              <a:gd name="connsiteX0" fmla="*/ 0 w 1325880"/>
              <a:gd name="connsiteY0" fmla="*/ 0 h 2590800"/>
              <a:gd name="connsiteX1" fmla="*/ 1325880 w 1325880"/>
              <a:gd name="connsiteY1" fmla="*/ 1944999 h 2590800"/>
              <a:gd name="connsiteX2" fmla="*/ 660400 w 1325880"/>
              <a:gd name="connsiteY2" fmla="*/ 2590800 h 2590800"/>
              <a:gd name="connsiteX3" fmla="*/ 5080 w 1325880"/>
              <a:gd name="connsiteY3" fmla="*/ 2303818 h 2590800"/>
              <a:gd name="connsiteX4" fmla="*/ 0 w 1325880"/>
              <a:gd name="connsiteY4" fmla="*/ 0 h 2590800"/>
              <a:gd name="connsiteX0" fmla="*/ 0 w 1325880"/>
              <a:gd name="connsiteY0" fmla="*/ 0 h 2854914"/>
              <a:gd name="connsiteX1" fmla="*/ 1325880 w 1325880"/>
              <a:gd name="connsiteY1" fmla="*/ 1944999 h 2854914"/>
              <a:gd name="connsiteX2" fmla="*/ 654050 w 1325880"/>
              <a:gd name="connsiteY2" fmla="*/ 2854914 h 2854914"/>
              <a:gd name="connsiteX3" fmla="*/ 5080 w 1325880"/>
              <a:gd name="connsiteY3" fmla="*/ 2303818 h 2854914"/>
              <a:gd name="connsiteX4" fmla="*/ 0 w 1325880"/>
              <a:gd name="connsiteY4" fmla="*/ 0 h 2854914"/>
              <a:gd name="connsiteX0" fmla="*/ 0 w 1325880"/>
              <a:gd name="connsiteY0" fmla="*/ 0 h 2854914"/>
              <a:gd name="connsiteX1" fmla="*/ 1325880 w 1325880"/>
              <a:gd name="connsiteY1" fmla="*/ 1944999 h 2854914"/>
              <a:gd name="connsiteX2" fmla="*/ 654050 w 1325880"/>
              <a:gd name="connsiteY2" fmla="*/ 2854914 h 2854914"/>
              <a:gd name="connsiteX3" fmla="*/ 5080 w 1325880"/>
              <a:gd name="connsiteY3" fmla="*/ 2303818 h 2854914"/>
              <a:gd name="connsiteX4" fmla="*/ 0 w 1325880"/>
              <a:gd name="connsiteY4" fmla="*/ 0 h 2854914"/>
              <a:gd name="connsiteX0" fmla="*/ 0 w 1325880"/>
              <a:gd name="connsiteY0" fmla="*/ 0 h 2855065"/>
              <a:gd name="connsiteX1" fmla="*/ 1325880 w 1325880"/>
              <a:gd name="connsiteY1" fmla="*/ 1944999 h 2855065"/>
              <a:gd name="connsiteX2" fmla="*/ 654050 w 1325880"/>
              <a:gd name="connsiteY2" fmla="*/ 2854914 h 2855065"/>
              <a:gd name="connsiteX3" fmla="*/ 5080 w 1325880"/>
              <a:gd name="connsiteY3" fmla="*/ 2303818 h 2855065"/>
              <a:gd name="connsiteX4" fmla="*/ 0 w 1325880"/>
              <a:gd name="connsiteY4" fmla="*/ 0 h 2855065"/>
              <a:gd name="connsiteX0" fmla="*/ 77622 w 1320952"/>
              <a:gd name="connsiteY0" fmla="*/ 0 h 2683562"/>
              <a:gd name="connsiteX1" fmla="*/ 1320952 w 1320952"/>
              <a:gd name="connsiteY1" fmla="*/ 1773496 h 2683562"/>
              <a:gd name="connsiteX2" fmla="*/ 649122 w 1320952"/>
              <a:gd name="connsiteY2" fmla="*/ 2683411 h 2683562"/>
              <a:gd name="connsiteX3" fmla="*/ 152 w 1320952"/>
              <a:gd name="connsiteY3" fmla="*/ 2132315 h 2683562"/>
              <a:gd name="connsiteX4" fmla="*/ 77622 w 1320952"/>
              <a:gd name="connsiteY4" fmla="*/ 0 h 2683562"/>
              <a:gd name="connsiteX0" fmla="*/ 0 w 1322705"/>
              <a:gd name="connsiteY0" fmla="*/ 0 h 2817334"/>
              <a:gd name="connsiteX1" fmla="*/ 1322705 w 1322705"/>
              <a:gd name="connsiteY1" fmla="*/ 1907268 h 2817334"/>
              <a:gd name="connsiteX2" fmla="*/ 650875 w 1322705"/>
              <a:gd name="connsiteY2" fmla="*/ 2817183 h 2817334"/>
              <a:gd name="connsiteX3" fmla="*/ 1905 w 1322705"/>
              <a:gd name="connsiteY3" fmla="*/ 2266087 h 2817334"/>
              <a:gd name="connsiteX4" fmla="*/ 0 w 1322705"/>
              <a:gd name="connsiteY4" fmla="*/ 0 h 281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705" h="2817334">
                <a:moveTo>
                  <a:pt x="0" y="0"/>
                </a:moveTo>
                <a:lnTo>
                  <a:pt x="1322705" y="1907268"/>
                </a:lnTo>
                <a:lnTo>
                  <a:pt x="650875" y="2817183"/>
                </a:lnTo>
                <a:cubicBezTo>
                  <a:pt x="657860" y="2827855"/>
                  <a:pt x="-8255" y="2272566"/>
                  <a:pt x="1905" y="2266087"/>
                </a:cubicBezTo>
                <a:cubicBezTo>
                  <a:pt x="-2328" y="1512554"/>
                  <a:pt x="4233" y="753533"/>
                  <a:pt x="0" y="0"/>
                </a:cubicBezTo>
                <a:close/>
              </a:path>
            </a:pathLst>
          </a:custGeom>
          <a:solidFill>
            <a:srgbClr val="FCA24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1" name="Freeform 20"/>
          <p:cNvSpPr/>
          <p:nvPr/>
        </p:nvSpPr>
        <p:spPr>
          <a:xfrm flipH="1" flipV="1">
            <a:off x="4704767" y="7257141"/>
            <a:ext cx="1330325" cy="2273028"/>
          </a:xfrm>
          <a:custGeom>
            <a:avLst/>
            <a:gdLst>
              <a:gd name="connsiteX0" fmla="*/ 0 w 1371600"/>
              <a:gd name="connsiteY0" fmla="*/ 0 h 2641600"/>
              <a:gd name="connsiteX1" fmla="*/ 1371600 w 1371600"/>
              <a:gd name="connsiteY1" fmla="*/ 1714500 h 2641600"/>
              <a:gd name="connsiteX2" fmla="*/ 596900 w 1371600"/>
              <a:gd name="connsiteY2" fmla="*/ 2641600 h 2641600"/>
              <a:gd name="connsiteX3" fmla="*/ 12700 w 1371600"/>
              <a:gd name="connsiteY3" fmla="*/ 2260600 h 2641600"/>
              <a:gd name="connsiteX4" fmla="*/ 0 w 1371600"/>
              <a:gd name="connsiteY4" fmla="*/ 0 h 2641600"/>
              <a:gd name="connsiteX0" fmla="*/ 0 w 1371600"/>
              <a:gd name="connsiteY0" fmla="*/ 0 h 2444750"/>
              <a:gd name="connsiteX1" fmla="*/ 1371600 w 1371600"/>
              <a:gd name="connsiteY1" fmla="*/ 1714500 h 2444750"/>
              <a:gd name="connsiteX2" fmla="*/ 762000 w 1371600"/>
              <a:gd name="connsiteY2" fmla="*/ 2444750 h 2444750"/>
              <a:gd name="connsiteX3" fmla="*/ 12700 w 1371600"/>
              <a:gd name="connsiteY3" fmla="*/ 2260600 h 2444750"/>
              <a:gd name="connsiteX4" fmla="*/ 0 w 1371600"/>
              <a:gd name="connsiteY4" fmla="*/ 0 h 2444750"/>
              <a:gd name="connsiteX0" fmla="*/ 0 w 1371600"/>
              <a:gd name="connsiteY0" fmla="*/ 0 h 2444750"/>
              <a:gd name="connsiteX1" fmla="*/ 1371600 w 1371600"/>
              <a:gd name="connsiteY1" fmla="*/ 1714500 h 2444750"/>
              <a:gd name="connsiteX2" fmla="*/ 762000 w 1371600"/>
              <a:gd name="connsiteY2" fmla="*/ 2444750 h 2444750"/>
              <a:gd name="connsiteX3" fmla="*/ 5080 w 1371600"/>
              <a:gd name="connsiteY3" fmla="*/ 2252120 h 2444750"/>
              <a:gd name="connsiteX4" fmla="*/ 0 w 1371600"/>
              <a:gd name="connsiteY4" fmla="*/ 0 h 2444750"/>
              <a:gd name="connsiteX0" fmla="*/ 0 w 1368425"/>
              <a:gd name="connsiteY0" fmla="*/ 0 h 2529550"/>
              <a:gd name="connsiteX1" fmla="*/ 1368425 w 1368425"/>
              <a:gd name="connsiteY1" fmla="*/ 1799300 h 2529550"/>
              <a:gd name="connsiteX2" fmla="*/ 758825 w 1368425"/>
              <a:gd name="connsiteY2" fmla="*/ 2529550 h 2529550"/>
              <a:gd name="connsiteX3" fmla="*/ 1905 w 1368425"/>
              <a:gd name="connsiteY3" fmla="*/ 2336920 h 2529550"/>
              <a:gd name="connsiteX4" fmla="*/ 0 w 1368425"/>
              <a:gd name="connsiteY4" fmla="*/ 0 h 2529550"/>
              <a:gd name="connsiteX0" fmla="*/ 0 w 1330325"/>
              <a:gd name="connsiteY0" fmla="*/ 0 h 2529550"/>
              <a:gd name="connsiteX1" fmla="*/ 1330325 w 1330325"/>
              <a:gd name="connsiteY1" fmla="*/ 1753367 h 2529550"/>
              <a:gd name="connsiteX2" fmla="*/ 758825 w 1330325"/>
              <a:gd name="connsiteY2" fmla="*/ 2529550 h 2529550"/>
              <a:gd name="connsiteX3" fmla="*/ 1905 w 1330325"/>
              <a:gd name="connsiteY3" fmla="*/ 2336920 h 2529550"/>
              <a:gd name="connsiteX4" fmla="*/ 0 w 1330325"/>
              <a:gd name="connsiteY4" fmla="*/ 0 h 252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325" h="2529550">
                <a:moveTo>
                  <a:pt x="0" y="0"/>
                </a:moveTo>
                <a:lnTo>
                  <a:pt x="1330325" y="1753367"/>
                </a:lnTo>
                <a:lnTo>
                  <a:pt x="758825" y="2529550"/>
                </a:lnTo>
                <a:lnTo>
                  <a:pt x="1905" y="2336920"/>
                </a:lnTo>
                <a:cubicBezTo>
                  <a:pt x="-2328" y="1583387"/>
                  <a:pt x="4233" y="753533"/>
                  <a:pt x="0" y="0"/>
                </a:cubicBezTo>
                <a:close/>
              </a:path>
            </a:pathLst>
          </a:custGeom>
          <a:solidFill>
            <a:srgbClr val="FCA24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Freeform 21"/>
          <p:cNvSpPr/>
          <p:nvPr/>
        </p:nvSpPr>
        <p:spPr>
          <a:xfrm flipV="1">
            <a:off x="3517230" y="7217199"/>
            <a:ext cx="1324646" cy="2318050"/>
          </a:xfrm>
          <a:custGeom>
            <a:avLst/>
            <a:gdLst>
              <a:gd name="connsiteX0" fmla="*/ 0 w 1371600"/>
              <a:gd name="connsiteY0" fmla="*/ 0 h 2641600"/>
              <a:gd name="connsiteX1" fmla="*/ 1371600 w 1371600"/>
              <a:gd name="connsiteY1" fmla="*/ 1714500 h 2641600"/>
              <a:gd name="connsiteX2" fmla="*/ 596900 w 1371600"/>
              <a:gd name="connsiteY2" fmla="*/ 2641600 h 2641600"/>
              <a:gd name="connsiteX3" fmla="*/ 12700 w 1371600"/>
              <a:gd name="connsiteY3" fmla="*/ 2260600 h 2641600"/>
              <a:gd name="connsiteX4" fmla="*/ 0 w 1371600"/>
              <a:gd name="connsiteY4" fmla="*/ 0 h 2641600"/>
              <a:gd name="connsiteX0" fmla="*/ 0 w 1327150"/>
              <a:gd name="connsiteY0" fmla="*/ 0 h 2641600"/>
              <a:gd name="connsiteX1" fmla="*/ 1327150 w 1327150"/>
              <a:gd name="connsiteY1" fmla="*/ 1727200 h 2641600"/>
              <a:gd name="connsiteX2" fmla="*/ 596900 w 1327150"/>
              <a:gd name="connsiteY2" fmla="*/ 2641600 h 2641600"/>
              <a:gd name="connsiteX3" fmla="*/ 12700 w 1327150"/>
              <a:gd name="connsiteY3" fmla="*/ 2260600 h 2641600"/>
              <a:gd name="connsiteX4" fmla="*/ 0 w 1327150"/>
              <a:gd name="connsiteY4" fmla="*/ 0 h 2641600"/>
              <a:gd name="connsiteX0" fmla="*/ 0 w 1327150"/>
              <a:gd name="connsiteY0" fmla="*/ 0 h 2489200"/>
              <a:gd name="connsiteX1" fmla="*/ 1327150 w 1327150"/>
              <a:gd name="connsiteY1" fmla="*/ 1727200 h 2489200"/>
              <a:gd name="connsiteX2" fmla="*/ 692150 w 1327150"/>
              <a:gd name="connsiteY2" fmla="*/ 2489200 h 2489200"/>
              <a:gd name="connsiteX3" fmla="*/ 12700 w 1327150"/>
              <a:gd name="connsiteY3" fmla="*/ 2260600 h 2489200"/>
              <a:gd name="connsiteX4" fmla="*/ 0 w 1327150"/>
              <a:gd name="connsiteY4" fmla="*/ 0 h 2489200"/>
              <a:gd name="connsiteX0" fmla="*/ 78890 w 1314600"/>
              <a:gd name="connsiteY0" fmla="*/ 0 h 2565520"/>
              <a:gd name="connsiteX1" fmla="*/ 1314600 w 1314600"/>
              <a:gd name="connsiteY1" fmla="*/ 1803520 h 2565520"/>
              <a:gd name="connsiteX2" fmla="*/ 679600 w 1314600"/>
              <a:gd name="connsiteY2" fmla="*/ 2565520 h 2565520"/>
              <a:gd name="connsiteX3" fmla="*/ 150 w 1314600"/>
              <a:gd name="connsiteY3" fmla="*/ 2336920 h 2565520"/>
              <a:gd name="connsiteX4" fmla="*/ 78890 w 1314600"/>
              <a:gd name="connsiteY4" fmla="*/ 0 h 2565520"/>
              <a:gd name="connsiteX0" fmla="*/ 91571 w 1314581"/>
              <a:gd name="connsiteY0" fmla="*/ 0 h 2579653"/>
              <a:gd name="connsiteX1" fmla="*/ 1314581 w 1314581"/>
              <a:gd name="connsiteY1" fmla="*/ 1817653 h 2579653"/>
              <a:gd name="connsiteX2" fmla="*/ 679581 w 1314581"/>
              <a:gd name="connsiteY2" fmla="*/ 2579653 h 2579653"/>
              <a:gd name="connsiteX3" fmla="*/ 131 w 1314581"/>
              <a:gd name="connsiteY3" fmla="*/ 2351053 h 2579653"/>
              <a:gd name="connsiteX4" fmla="*/ 91571 w 1314581"/>
              <a:gd name="connsiteY4" fmla="*/ 0 h 2579653"/>
              <a:gd name="connsiteX0" fmla="*/ 9561 w 1232571"/>
              <a:gd name="connsiteY0" fmla="*/ 0 h 2579653"/>
              <a:gd name="connsiteX1" fmla="*/ 1232571 w 1232571"/>
              <a:gd name="connsiteY1" fmla="*/ 1817653 h 2579653"/>
              <a:gd name="connsiteX2" fmla="*/ 597571 w 1232571"/>
              <a:gd name="connsiteY2" fmla="*/ 2579653 h 2579653"/>
              <a:gd name="connsiteX3" fmla="*/ 671 w 1232571"/>
              <a:gd name="connsiteY3" fmla="*/ 2354586 h 2579653"/>
              <a:gd name="connsiteX4" fmla="*/ 9561 w 1232571"/>
              <a:gd name="connsiteY4" fmla="*/ 0 h 2579653"/>
              <a:gd name="connsiteX0" fmla="*/ 9561 w 1324646"/>
              <a:gd name="connsiteY0" fmla="*/ 0 h 2579653"/>
              <a:gd name="connsiteX1" fmla="*/ 1324646 w 1324646"/>
              <a:gd name="connsiteY1" fmla="*/ 1764654 h 2579653"/>
              <a:gd name="connsiteX2" fmla="*/ 597571 w 1324646"/>
              <a:gd name="connsiteY2" fmla="*/ 2579653 h 2579653"/>
              <a:gd name="connsiteX3" fmla="*/ 671 w 1324646"/>
              <a:gd name="connsiteY3" fmla="*/ 2354586 h 2579653"/>
              <a:gd name="connsiteX4" fmla="*/ 9561 w 1324646"/>
              <a:gd name="connsiteY4" fmla="*/ 0 h 2579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646" h="2579653">
                <a:moveTo>
                  <a:pt x="9561" y="0"/>
                </a:moveTo>
                <a:lnTo>
                  <a:pt x="1324646" y="1764654"/>
                </a:lnTo>
                <a:lnTo>
                  <a:pt x="597571" y="2579653"/>
                </a:lnTo>
                <a:lnTo>
                  <a:pt x="671" y="2354586"/>
                </a:lnTo>
                <a:cubicBezTo>
                  <a:pt x="-3562" y="1601053"/>
                  <a:pt x="13794" y="753533"/>
                  <a:pt x="9561" y="0"/>
                </a:cubicBezTo>
                <a:close/>
              </a:path>
            </a:pathLst>
          </a:custGeom>
          <a:solidFill>
            <a:srgbClr val="FCA24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6" name="Oval 15"/>
          <p:cNvSpPr/>
          <p:nvPr/>
        </p:nvSpPr>
        <p:spPr>
          <a:xfrm>
            <a:off x="3965284" y="6485767"/>
            <a:ext cx="1537199" cy="1537199"/>
          </a:xfrm>
          <a:prstGeom prst="ellipse">
            <a:avLst/>
          </a:prstGeom>
          <a:solidFill>
            <a:srgbClr val="FCA24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b="1" dirty="0">
                <a:solidFill>
                  <a:schemeClr val="tx1"/>
                </a:solidFill>
                <a:latin typeface="Arial" panose="020B0604020202020204" pitchFamily="34" charset="0"/>
                <a:cs typeface="Arial" panose="020B0604020202020204" pitchFamily="34" charset="0"/>
              </a:rPr>
              <a:t>Logistics</a:t>
            </a:r>
          </a:p>
          <a:p>
            <a:pPr algn="ctr"/>
            <a:r>
              <a:rPr lang="en-US" sz="2000" b="1" dirty="0">
                <a:solidFill>
                  <a:schemeClr val="tx1"/>
                </a:solidFill>
                <a:latin typeface="Arial" panose="020B0604020202020204" pitchFamily="34" charset="0"/>
                <a:cs typeface="Arial" panose="020B0604020202020204" pitchFamily="34" charset="0"/>
              </a:rPr>
              <a:t>industry</a:t>
            </a:r>
          </a:p>
        </p:txBody>
      </p:sp>
      <p:grpSp>
        <p:nvGrpSpPr>
          <p:cNvPr id="4" name="Group 3"/>
          <p:cNvGrpSpPr/>
          <p:nvPr/>
        </p:nvGrpSpPr>
        <p:grpSpPr>
          <a:xfrm>
            <a:off x="782555" y="4786853"/>
            <a:ext cx="2743200" cy="2104573"/>
            <a:chOff x="782555" y="3242216"/>
            <a:chExt cx="2743200" cy="2104573"/>
          </a:xfrm>
        </p:grpSpPr>
        <p:sp>
          <p:nvSpPr>
            <p:cNvPr id="8" name="Rectangle 7"/>
            <p:cNvSpPr/>
            <p:nvPr/>
          </p:nvSpPr>
          <p:spPr>
            <a:xfrm>
              <a:off x="782555" y="3242216"/>
              <a:ext cx="2743200" cy="457200"/>
            </a:xfrm>
            <a:prstGeom prst="rect">
              <a:avLst/>
            </a:prstGeom>
            <a:solidFill>
              <a:srgbClr val="7FA2B8"/>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71120" rIns="71120" bIns="71120" rtlCol="0" anchor="ctr"/>
            <a:lstStyle/>
            <a:p>
              <a:pPr>
                <a:lnSpc>
                  <a:spcPct val="90000"/>
                </a:lnSpc>
              </a:pPr>
              <a:r>
                <a:rPr lang="en-US" sz="1600" b="1" dirty="0">
                  <a:solidFill>
                    <a:schemeClr val="bg1"/>
                  </a:solidFill>
                  <a:latin typeface="Arial" panose="020B0604020202020204" pitchFamily="34" charset="0"/>
                  <a:cs typeface="Arial" panose="020B0604020202020204" pitchFamily="34" charset="0"/>
                </a:rPr>
                <a:t>Technology adoption</a:t>
              </a:r>
              <a:endParaRPr lang="en-US" sz="14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782555" y="3700869"/>
              <a:ext cx="2743200" cy="1645920"/>
            </a:xfrm>
            <a:prstGeom prst="rect">
              <a:avLst/>
            </a:prstGeom>
            <a:solidFill>
              <a:srgbClr val="D8E4EB">
                <a:alpha val="85098"/>
              </a:srgbClr>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36576" rIns="18288" bIns="36576" rtlCol="0" anchor="t"/>
            <a:lstStyle/>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Autonomous vehicles, IoT</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Artificial intelligence</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“Uberization”</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3D printing</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Big data</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Alternative fuels</a:t>
              </a:r>
            </a:p>
          </p:txBody>
        </p:sp>
      </p:grpSp>
      <p:grpSp>
        <p:nvGrpSpPr>
          <p:cNvPr id="6" name="Group 5"/>
          <p:cNvGrpSpPr/>
          <p:nvPr/>
        </p:nvGrpSpPr>
        <p:grpSpPr>
          <a:xfrm>
            <a:off x="6033453" y="4786853"/>
            <a:ext cx="2743200" cy="2104573"/>
            <a:chOff x="6033453" y="3242216"/>
            <a:chExt cx="2743200" cy="2104573"/>
          </a:xfrm>
        </p:grpSpPr>
        <p:sp>
          <p:nvSpPr>
            <p:cNvPr id="10" name="Rectangle 9"/>
            <p:cNvSpPr/>
            <p:nvPr/>
          </p:nvSpPr>
          <p:spPr>
            <a:xfrm>
              <a:off x="6033453" y="3242216"/>
              <a:ext cx="2743200" cy="457200"/>
            </a:xfrm>
            <a:prstGeom prst="rect">
              <a:avLst/>
            </a:prstGeom>
            <a:solidFill>
              <a:srgbClr val="E6A65D"/>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71120" rIns="71120" bIns="71120" rtlCol="0" anchor="ctr"/>
            <a:lstStyle/>
            <a:p>
              <a:pPr>
                <a:lnSpc>
                  <a:spcPct val="90000"/>
                </a:lnSpc>
              </a:pPr>
              <a:r>
                <a:rPr lang="en-US" sz="1600" b="1" dirty="0">
                  <a:solidFill>
                    <a:schemeClr val="tx1"/>
                  </a:solidFill>
                  <a:latin typeface="Arial" panose="020B0604020202020204" pitchFamily="34" charset="0"/>
                  <a:cs typeface="Arial" panose="020B0604020202020204" pitchFamily="34" charset="0"/>
                </a:rPr>
                <a:t>Macroeconomic trends</a:t>
              </a:r>
              <a:endParaRPr lang="en-US" sz="1400" b="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6033453" y="3700869"/>
              <a:ext cx="2743200" cy="1645920"/>
            </a:xfrm>
            <a:prstGeom prst="rect">
              <a:avLst/>
            </a:prstGeom>
            <a:solidFill>
              <a:srgbClr val="D8E4EB">
                <a:alpha val="85098"/>
              </a:srgbClr>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36576" rIns="18288" bIns="36576" rtlCol="0" anchor="t"/>
            <a:lstStyle/>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Globalization</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Volatile commodity prices</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Climate disruption</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Urbanization</a:t>
              </a:r>
            </a:p>
          </p:txBody>
        </p:sp>
      </p:grpSp>
      <p:grpSp>
        <p:nvGrpSpPr>
          <p:cNvPr id="5" name="Group 4"/>
          <p:cNvGrpSpPr/>
          <p:nvPr/>
        </p:nvGrpSpPr>
        <p:grpSpPr>
          <a:xfrm>
            <a:off x="782555" y="7424029"/>
            <a:ext cx="2743200" cy="2110923"/>
            <a:chOff x="782555" y="5879392"/>
            <a:chExt cx="2743200" cy="2110923"/>
          </a:xfrm>
        </p:grpSpPr>
        <p:sp>
          <p:nvSpPr>
            <p:cNvPr id="12" name="Rectangle 11"/>
            <p:cNvSpPr/>
            <p:nvPr/>
          </p:nvSpPr>
          <p:spPr>
            <a:xfrm>
              <a:off x="782555" y="5879392"/>
              <a:ext cx="2743200" cy="457200"/>
            </a:xfrm>
            <a:prstGeom prst="rect">
              <a:avLst/>
            </a:prstGeom>
            <a:solidFill>
              <a:srgbClr val="F2C75C"/>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71120" rIns="71120" bIns="71120" rtlCol="0" anchor="ctr"/>
            <a:lstStyle/>
            <a:p>
              <a:pPr>
                <a:lnSpc>
                  <a:spcPct val="90000"/>
                </a:lnSpc>
              </a:pPr>
              <a:r>
                <a:rPr lang="en-US" sz="1600" b="1" dirty="0">
                  <a:solidFill>
                    <a:schemeClr val="tx1"/>
                  </a:solidFill>
                  <a:latin typeface="Arial" panose="020B0604020202020204" pitchFamily="34" charset="0"/>
                  <a:cs typeface="Arial" panose="020B0604020202020204" pitchFamily="34" charset="0"/>
                </a:rPr>
                <a:t>Consumer requirements</a:t>
              </a:r>
              <a:endParaRPr lang="en-US" sz="1400" b="1"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782555" y="6344395"/>
              <a:ext cx="2743200" cy="1645920"/>
            </a:xfrm>
            <a:prstGeom prst="rect">
              <a:avLst/>
            </a:prstGeom>
            <a:solidFill>
              <a:srgbClr val="D8E4EB">
                <a:alpha val="85098"/>
              </a:srgbClr>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36576" rIns="18288" bIns="36576" rtlCol="0" anchor="t"/>
            <a:lstStyle/>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“Want it now”</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Personalization</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Millennial preferences</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Omnichannel shopping</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Aging consumer needs</a:t>
              </a:r>
            </a:p>
          </p:txBody>
        </p:sp>
      </p:grpSp>
      <p:grpSp>
        <p:nvGrpSpPr>
          <p:cNvPr id="19" name="Group 18"/>
          <p:cNvGrpSpPr/>
          <p:nvPr/>
        </p:nvGrpSpPr>
        <p:grpSpPr>
          <a:xfrm>
            <a:off x="6033453" y="7424029"/>
            <a:ext cx="2743200" cy="2110923"/>
            <a:chOff x="6033453" y="5879392"/>
            <a:chExt cx="2743200" cy="2110923"/>
          </a:xfrm>
        </p:grpSpPr>
        <p:sp>
          <p:nvSpPr>
            <p:cNvPr id="14" name="Rectangle 13"/>
            <p:cNvSpPr/>
            <p:nvPr/>
          </p:nvSpPr>
          <p:spPr>
            <a:xfrm>
              <a:off x="6033453" y="5879392"/>
              <a:ext cx="2743200" cy="457200"/>
            </a:xfrm>
            <a:prstGeom prst="rect">
              <a:avLst/>
            </a:prstGeom>
            <a:solidFill>
              <a:srgbClr val="95A495"/>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71120" rIns="71120" bIns="71120" rtlCol="0" anchor="ctr"/>
            <a:lstStyle/>
            <a:p>
              <a:pPr>
                <a:lnSpc>
                  <a:spcPct val="90000"/>
                </a:lnSpc>
              </a:pPr>
              <a:r>
                <a:rPr lang="en-US" sz="1600" b="1" dirty="0">
                  <a:solidFill>
                    <a:schemeClr val="bg1"/>
                  </a:solidFill>
                  <a:latin typeface="Arial" panose="020B0604020202020204" pitchFamily="34" charset="0"/>
                  <a:cs typeface="Arial" panose="020B0604020202020204" pitchFamily="34" charset="0"/>
                </a:rPr>
                <a:t>Operational constraints</a:t>
              </a:r>
              <a:endParaRPr lang="en-US" sz="14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6033453" y="6344395"/>
              <a:ext cx="2743200" cy="1645920"/>
            </a:xfrm>
            <a:prstGeom prst="rect">
              <a:avLst/>
            </a:prstGeom>
            <a:solidFill>
              <a:srgbClr val="D8E4EB">
                <a:alpha val="85098"/>
              </a:srgbClr>
            </a:solidFill>
            <a:ln w="127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71120" tIns="36576" rIns="18288" bIns="36576" rtlCol="0" anchor="t"/>
            <a:lstStyle/>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Free trade agreements</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Environmental legislation</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Safety requirements</a:t>
              </a:r>
            </a:p>
            <a:p>
              <a:pPr marL="177800" indent="-177800">
                <a:lnSpc>
                  <a:spcPct val="90000"/>
                </a:lnSpc>
                <a:spcBef>
                  <a:spcPts val="200"/>
                </a:spcBef>
                <a:buClr>
                  <a:srgbClr val="9B1717"/>
                </a:buClr>
                <a:buSzPct val="100000"/>
                <a:buFont typeface="Arial"/>
                <a:buChar char="•"/>
              </a:pPr>
              <a:r>
                <a:rPr lang="en-US" sz="1600" dirty="0">
                  <a:solidFill>
                    <a:schemeClr val="tx1"/>
                  </a:solidFill>
                  <a:latin typeface="Arial" panose="020B0604020202020204" pitchFamily="34" charset="0"/>
                  <a:cs typeface="Arial" panose="020B0604020202020204" pitchFamily="34" charset="0"/>
                </a:rPr>
                <a:t>Resource availability</a:t>
              </a:r>
            </a:p>
          </p:txBody>
        </p:sp>
      </p:grpSp>
      <p:sp>
        <p:nvSpPr>
          <p:cNvPr id="26" name="TextBox 25"/>
          <p:cNvSpPr txBox="1"/>
          <p:nvPr/>
        </p:nvSpPr>
        <p:spPr>
          <a:xfrm>
            <a:off x="773480" y="1839640"/>
            <a:ext cx="9020098" cy="1754326"/>
          </a:xfrm>
          <a:prstGeom prst="rect">
            <a:avLst/>
          </a:prstGeom>
          <a:noFill/>
        </p:spPr>
        <p:txBody>
          <a:bodyPr wrap="none" lIns="0" tIns="0" rIns="0" bIns="0" rtlCol="0" anchorCtr="0">
            <a:spAutoFit/>
          </a:bodyPr>
          <a:lstStyle/>
          <a:p>
            <a:r>
              <a:rPr lang="en-US" sz="6000" dirty="0">
                <a:solidFill>
                  <a:schemeClr val="bg1"/>
                </a:solidFill>
                <a:latin typeface="Arial" panose="020B0604020202020204" pitchFamily="34" charset="0"/>
                <a:cs typeface="Arial" panose="020B0604020202020204" pitchFamily="34" charset="0"/>
              </a:rPr>
              <a:t>On the cusp of a new era: </a:t>
            </a:r>
            <a:br>
              <a:rPr lang="en-US" sz="6000" dirty="0">
                <a:solidFill>
                  <a:schemeClr val="bg1"/>
                </a:solidFill>
                <a:latin typeface="Arial" panose="020B0604020202020204" pitchFamily="34" charset="0"/>
                <a:cs typeface="Arial" panose="020B0604020202020204" pitchFamily="34" charset="0"/>
              </a:rPr>
            </a:br>
            <a:r>
              <a:rPr lang="en-US" sz="5400" dirty="0">
                <a:solidFill>
                  <a:schemeClr val="bg1"/>
                </a:solidFill>
                <a:latin typeface="Arial" panose="020B0604020202020204" pitchFamily="34" charset="0"/>
                <a:cs typeface="Arial" panose="020B0604020202020204" pitchFamily="34" charset="0"/>
              </a:rPr>
              <a:t>Industry disruptors</a:t>
            </a:r>
          </a:p>
        </p:txBody>
      </p:sp>
      <p:sp>
        <p:nvSpPr>
          <p:cNvPr id="31" name="Rectangle 30"/>
          <p:cNvSpPr/>
          <p:nvPr/>
        </p:nvSpPr>
        <p:spPr>
          <a:xfrm>
            <a:off x="9092485" y="4450095"/>
            <a:ext cx="5368053" cy="5493385"/>
          </a:xfrm>
          <a:prstGeom prst="rect">
            <a:avLst/>
          </a:prstGeom>
          <a:solidFill>
            <a:srgbClr val="EFEEEC">
              <a:alpha val="80000"/>
            </a:srgbClr>
          </a:solidFill>
        </p:spPr>
        <p:txBody>
          <a:bodyPr wrap="square" lIns="182880" tIns="182880" rIns="18288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b="1" dirty="0">
                <a:latin typeface="Arial" panose="020B0604020202020204" pitchFamily="34" charset="0"/>
                <a:cs typeface="Arial" panose="020B0604020202020204" pitchFamily="34" charset="0"/>
              </a:rPr>
              <a:t>Technology adoption: </a:t>
            </a:r>
            <a:r>
              <a:rPr lang="en-US" sz="2600" dirty="0">
                <a:latin typeface="Arial" panose="020B0604020202020204" pitchFamily="34" charset="0"/>
                <a:cs typeface="Arial" panose="020B0604020202020204" pitchFamily="34" charset="0"/>
              </a:rPr>
              <a:t>the pace and breakthrough nature of technological innovation will heavily impact supply chain assets, processes, and people</a:t>
            </a:r>
          </a:p>
          <a:p>
            <a:pPr marL="231775" indent="-231775">
              <a:lnSpc>
                <a:spcPct val="90000"/>
              </a:lnSpc>
              <a:spcBef>
                <a:spcPts val="900"/>
              </a:spcBef>
              <a:buClr>
                <a:srgbClr val="9B1717"/>
              </a:buClr>
              <a:buFont typeface="Arial" panose="020B0604020202020204" pitchFamily="34" charset="0"/>
              <a:buChar char="•"/>
            </a:pPr>
            <a:r>
              <a:rPr lang="en-US" sz="2600" b="1" dirty="0">
                <a:latin typeface="Arial" panose="020B0604020202020204" pitchFamily="34" charset="0"/>
                <a:cs typeface="Arial" panose="020B0604020202020204" pitchFamily="34" charset="0"/>
              </a:rPr>
              <a:t>Operational constraints:</a:t>
            </a:r>
            <a:r>
              <a:rPr lang="en-US" sz="2600" dirty="0">
                <a:latin typeface="Arial" panose="020B0604020202020204" pitchFamily="34" charset="0"/>
                <a:cs typeface="Arial" panose="020B0604020202020204" pitchFamily="34" charset="0"/>
              </a:rPr>
              <a:t> regulations and resource scarcity will influence the scope, scale, reach, and ability to perform transportation and logistics activities </a:t>
            </a:r>
          </a:p>
        </p:txBody>
      </p:sp>
      <p:sp>
        <p:nvSpPr>
          <p:cNvPr id="27" name="Rectangle 26"/>
          <p:cNvSpPr/>
          <p:nvPr/>
        </p:nvSpPr>
        <p:spPr>
          <a:xfrm>
            <a:off x="782555" y="9704586"/>
            <a:ext cx="7963426" cy="307777"/>
          </a:xfrm>
          <a:prstGeom prst="rect">
            <a:avLst/>
          </a:prstGeom>
        </p:spPr>
        <p:txBody>
          <a:bodyPr wrap="square" lIns="0" tIns="0" rIns="0" bIns="0" anchorCtr="0">
            <a:spAutoFit/>
          </a:bodyPr>
          <a:lstStyle/>
          <a:p>
            <a:r>
              <a:rPr lang="en-US" sz="1000" dirty="0">
                <a:solidFill>
                  <a:schemeClr val="bg1"/>
                </a:solidFill>
                <a:latin typeface="Arial" panose="020B0604020202020204" pitchFamily="34" charset="0"/>
                <a:cs typeface="Arial" panose="020B0604020202020204" pitchFamily="34" charset="0"/>
              </a:rPr>
              <a:t>Note: IoT is the Internet of Things.</a:t>
            </a:r>
          </a:p>
          <a:p>
            <a:r>
              <a:rPr lang="en-US" sz="1000" dirty="0">
                <a:solidFill>
                  <a:schemeClr val="bg1"/>
                </a:solidFill>
                <a:latin typeface="Arial" panose="020B0604020202020204" pitchFamily="34" charset="0"/>
                <a:cs typeface="Arial" panose="020B0604020202020204" pitchFamily="34" charset="0"/>
              </a:rPr>
              <a:t>Sources: CSCMP; A.T. Kearney</a:t>
            </a:r>
          </a:p>
        </p:txBody>
      </p:sp>
    </p:spTree>
    <p:extLst>
      <p:ext uri="{BB962C8B-B14F-4D97-AF65-F5344CB8AC3E}">
        <p14:creationId xmlns:p14="http://schemas.microsoft.com/office/powerpoint/2010/main" val="894430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84562721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725"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51" name="Group 50"/>
          <p:cNvGrpSpPr/>
          <p:nvPr/>
        </p:nvGrpSpPr>
        <p:grpSpPr>
          <a:xfrm>
            <a:off x="0" y="1550988"/>
            <a:ext cx="15252192" cy="8613648"/>
            <a:chOff x="0" y="0"/>
            <a:chExt cx="15252192" cy="8613648"/>
          </a:xfrm>
        </p:grpSpPr>
        <p:pic>
          <p:nvPicPr>
            <p:cNvPr id="52" name="Picture 51"/>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0" y="0"/>
              <a:ext cx="15252192" cy="8613648"/>
            </a:xfrm>
            <a:prstGeom prst="rect">
              <a:avLst/>
            </a:prstGeom>
          </p:spPr>
        </p:pic>
        <p:sp>
          <p:nvSpPr>
            <p:cNvPr id="53" name="Rectangle 52"/>
            <p:cNvSpPr/>
            <p:nvPr/>
          </p:nvSpPr>
          <p:spPr>
            <a:xfrm>
              <a:off x="0" y="0"/>
              <a:ext cx="15252192" cy="8613648"/>
            </a:xfrm>
            <a:prstGeom prst="rect">
              <a:avLst/>
            </a:prstGeom>
            <a:gradFill>
              <a:gsLst>
                <a:gs pos="2500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773480" y="1839640"/>
            <a:ext cx="8806898" cy="1754326"/>
          </a:xfrm>
          <a:prstGeom prst="rect">
            <a:avLst/>
          </a:prstGeom>
          <a:noFill/>
        </p:spPr>
        <p:txBody>
          <a:bodyPr wrap="none" lIns="0" tIns="0" rIns="0" bIns="0" rtlCol="0" anchorCtr="0">
            <a:spAutoFit/>
          </a:bodyPr>
          <a:lstStyle/>
          <a:p>
            <a:r>
              <a:rPr lang="en-US" sz="6000" dirty="0">
                <a:solidFill>
                  <a:schemeClr val="bg1"/>
                </a:solidFill>
                <a:latin typeface="Arial" panose="020B0604020202020204" pitchFamily="34" charset="0"/>
                <a:cs typeface="Arial" panose="020B0604020202020204" pitchFamily="34" charset="0"/>
              </a:rPr>
              <a:t>On the cusp of a new era:</a:t>
            </a:r>
            <a:br>
              <a:rPr lang="en-US" sz="6000" dirty="0">
                <a:solidFill>
                  <a:schemeClr val="bg1"/>
                </a:solidFill>
                <a:latin typeface="Arial" panose="020B0604020202020204" pitchFamily="34" charset="0"/>
                <a:cs typeface="Arial" panose="020B0604020202020204" pitchFamily="34" charset="0"/>
              </a:rPr>
            </a:br>
            <a:r>
              <a:rPr lang="en-US" sz="5400" dirty="0">
                <a:solidFill>
                  <a:schemeClr val="bg1"/>
                </a:solidFill>
                <a:latin typeface="Arial" panose="020B0604020202020204" pitchFamily="34" charset="0"/>
                <a:cs typeface="Arial" panose="020B0604020202020204" pitchFamily="34" charset="0"/>
              </a:rPr>
              <a:t>Potential scenarios</a:t>
            </a:r>
          </a:p>
        </p:txBody>
      </p:sp>
      <p:sp>
        <p:nvSpPr>
          <p:cNvPr id="41" name="Rectangle 40"/>
          <p:cNvSpPr/>
          <p:nvPr/>
        </p:nvSpPr>
        <p:spPr>
          <a:xfrm>
            <a:off x="763622" y="4146712"/>
            <a:ext cx="8152521" cy="430887"/>
          </a:xfrm>
          <a:prstGeom prst="rect">
            <a:avLst/>
          </a:prstGeom>
        </p:spPr>
        <p:txBody>
          <a:bodyPr wrap="square" lIns="0" tIns="0" rIns="0" bIns="0" anchorCtr="0">
            <a:spAutoFit/>
          </a:bodyPr>
          <a:lstStyle/>
          <a:p>
            <a:r>
              <a:rPr lang="en-US" sz="2800" dirty="0">
                <a:solidFill>
                  <a:schemeClr val="bg1"/>
                </a:solidFill>
                <a:latin typeface="Arial" panose="020B0604020202020204" pitchFamily="34" charset="0"/>
                <a:cs typeface="Arial" panose="020B0604020202020204" pitchFamily="34" charset="0"/>
              </a:rPr>
              <a:t>Strategic planning scenarios</a:t>
            </a:r>
          </a:p>
        </p:txBody>
      </p:sp>
      <p:grpSp>
        <p:nvGrpSpPr>
          <p:cNvPr id="2" name="Group 1"/>
          <p:cNvGrpSpPr/>
          <p:nvPr/>
        </p:nvGrpSpPr>
        <p:grpSpPr>
          <a:xfrm>
            <a:off x="715536" y="4673893"/>
            <a:ext cx="7298147" cy="4892562"/>
            <a:chOff x="715536" y="4673893"/>
            <a:chExt cx="7298147" cy="4892562"/>
          </a:xfrm>
        </p:grpSpPr>
        <p:sp>
          <p:nvSpPr>
            <p:cNvPr id="15" name="Rectangle 14"/>
            <p:cNvSpPr/>
            <p:nvPr/>
          </p:nvSpPr>
          <p:spPr>
            <a:xfrm>
              <a:off x="1473555" y="5231448"/>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42" name="Rectangle 41"/>
            <p:cNvSpPr/>
            <p:nvPr/>
          </p:nvSpPr>
          <p:spPr>
            <a:xfrm>
              <a:off x="4186925" y="5231448"/>
              <a:ext cx="2787312" cy="1937405"/>
            </a:xfrm>
            <a:prstGeom prst="rect">
              <a:avLst/>
            </a:prstGeom>
            <a:solidFill>
              <a:schemeClr val="accent1">
                <a:lumMod val="60000"/>
                <a:lumOff val="40000"/>
              </a:schemeClr>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45" name="Rectangle 44"/>
            <p:cNvSpPr/>
            <p:nvPr/>
          </p:nvSpPr>
          <p:spPr>
            <a:xfrm>
              <a:off x="1473555" y="7123891"/>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50" name="Rectangle 49"/>
            <p:cNvSpPr/>
            <p:nvPr/>
          </p:nvSpPr>
          <p:spPr>
            <a:xfrm>
              <a:off x="4186925" y="7123891"/>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20" name="Up-Down Arrow 19"/>
            <p:cNvSpPr/>
            <p:nvPr/>
          </p:nvSpPr>
          <p:spPr>
            <a:xfrm rot="5400000">
              <a:off x="3865771" y="4209636"/>
              <a:ext cx="715531" cy="5874230"/>
            </a:xfrm>
            <a:prstGeom prst="upDownArrow">
              <a:avLst>
                <a:gd name="adj1" fmla="val 64815"/>
                <a:gd name="adj2" fmla="val 26955"/>
              </a:avLst>
            </a:prstGeom>
            <a:solidFill>
              <a:srgbClr val="FBB162"/>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1627850" y="5287311"/>
              <a:ext cx="1251496" cy="276999"/>
            </a:xfrm>
            <a:prstGeom prst="rect">
              <a:avLst/>
            </a:prstGeom>
          </p:spPr>
          <p:txBody>
            <a:bodyPr wrap="none" lIns="0" tIns="0" rIns="0" bIns="0" anchorCtr="0">
              <a:spAutoFit/>
            </a:bodyPr>
            <a:lstStyle/>
            <a:p>
              <a:r>
                <a:rPr lang="en-US" b="1" dirty="0">
                  <a:solidFill>
                    <a:srgbClr val="C25D25"/>
                  </a:solidFill>
                  <a:latin typeface="Arial" panose="020B0604020202020204" pitchFamily="34" charset="0"/>
                  <a:cs typeface="Arial" panose="020B0604020202020204" pitchFamily="34" charset="0"/>
                </a:rPr>
                <a:t>Scenario  3</a:t>
              </a:r>
            </a:p>
          </p:txBody>
        </p:sp>
        <p:sp>
          <p:nvSpPr>
            <p:cNvPr id="25" name="Rectangle 24"/>
            <p:cNvSpPr/>
            <p:nvPr/>
          </p:nvSpPr>
          <p:spPr>
            <a:xfrm>
              <a:off x="1627850" y="8719220"/>
              <a:ext cx="1213024" cy="276999"/>
            </a:xfrm>
            <a:prstGeom prst="rect">
              <a:avLst/>
            </a:prstGeom>
          </p:spPr>
          <p:txBody>
            <a:bodyPr wrap="none" lIns="0" tIns="0" rIns="0" bIns="0" anchorCtr="0">
              <a:spAutoFit/>
            </a:bodyPr>
            <a:lstStyle/>
            <a:p>
              <a:r>
                <a:rPr lang="en-US" b="1" dirty="0">
                  <a:solidFill>
                    <a:srgbClr val="B20734"/>
                  </a:solidFill>
                  <a:latin typeface="Arial" panose="020B0604020202020204" pitchFamily="34" charset="0"/>
                  <a:cs typeface="Arial" panose="020B0604020202020204" pitchFamily="34" charset="0"/>
                </a:rPr>
                <a:t>Scenario 4</a:t>
              </a:r>
            </a:p>
          </p:txBody>
        </p:sp>
        <p:sp>
          <p:nvSpPr>
            <p:cNvPr id="26" name="Rectangle 25"/>
            <p:cNvSpPr/>
            <p:nvPr/>
          </p:nvSpPr>
          <p:spPr>
            <a:xfrm>
              <a:off x="5667885" y="5339368"/>
              <a:ext cx="1231106" cy="276999"/>
            </a:xfrm>
            <a:prstGeom prst="rect">
              <a:avLst/>
            </a:prstGeom>
          </p:spPr>
          <p:txBody>
            <a:bodyPr wrap="none" lIns="0" tIns="0" rIns="0" bIns="0" anchorCtr="0">
              <a:spAutoFit/>
            </a:bodyPr>
            <a:lstStyle/>
            <a:p>
              <a:r>
                <a:rPr lang="en-US" b="1" dirty="0">
                  <a:solidFill>
                    <a:schemeClr val="bg1"/>
                  </a:solidFill>
                  <a:latin typeface="Arial" panose="020B0604020202020204" pitchFamily="34" charset="0"/>
                  <a:cs typeface="Arial" panose="020B0604020202020204" pitchFamily="34" charset="0"/>
                </a:rPr>
                <a:t>Scenario  1</a:t>
              </a:r>
            </a:p>
          </p:txBody>
        </p:sp>
        <p:sp>
          <p:nvSpPr>
            <p:cNvPr id="27" name="Rectangle 26"/>
            <p:cNvSpPr/>
            <p:nvPr/>
          </p:nvSpPr>
          <p:spPr>
            <a:xfrm>
              <a:off x="5674297" y="8719220"/>
              <a:ext cx="1198598" cy="276999"/>
            </a:xfrm>
            <a:prstGeom prst="rect">
              <a:avLst/>
            </a:prstGeom>
          </p:spPr>
          <p:txBody>
            <a:bodyPr wrap="none" lIns="0" tIns="0" rIns="0" bIns="0" anchorCtr="0">
              <a:spAutoFit/>
            </a:bodyPr>
            <a:lstStyle/>
            <a:p>
              <a:r>
                <a:rPr lang="en-US" b="1" dirty="0">
                  <a:solidFill>
                    <a:srgbClr val="2C5772"/>
                  </a:solidFill>
                  <a:latin typeface="Arial" panose="020B0604020202020204" pitchFamily="34" charset="0"/>
                  <a:cs typeface="Arial" panose="020B0604020202020204" pitchFamily="34" charset="0"/>
                </a:rPr>
                <a:t>Scenario 2</a:t>
              </a:r>
            </a:p>
          </p:txBody>
        </p:sp>
        <p:sp>
          <p:nvSpPr>
            <p:cNvPr id="28" name="Rectangle 27"/>
            <p:cNvSpPr/>
            <p:nvPr/>
          </p:nvSpPr>
          <p:spPr>
            <a:xfrm rot="16200000">
              <a:off x="-463422" y="6871209"/>
              <a:ext cx="2911914" cy="553998"/>
            </a:xfrm>
            <a:prstGeom prst="rect">
              <a:avLst/>
            </a:prstGeom>
            <a:noFill/>
          </p:spPr>
          <p:txBody>
            <a:bodyPr wrap="square" lIns="0" tIns="0" rIns="0" bIns="0" anchorCtr="0">
              <a:spAutoFit/>
            </a:bodyP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Slow and incremental</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improvements</a:t>
              </a:r>
            </a:p>
          </p:txBody>
        </p:sp>
        <p:sp>
          <p:nvSpPr>
            <p:cNvPr id="29" name="Rectangle 28"/>
            <p:cNvSpPr/>
            <p:nvPr/>
          </p:nvSpPr>
          <p:spPr>
            <a:xfrm rot="16200000">
              <a:off x="6307272" y="6750319"/>
              <a:ext cx="2581825" cy="830997"/>
            </a:xfrm>
            <a:prstGeom prst="rect">
              <a:avLst/>
            </a:prstGeom>
            <a:noFill/>
          </p:spPr>
          <p:txBody>
            <a:bodyPr wrap="square" lIns="0" tIns="0" rIns="0" bIns="0" anchorCtr="0">
              <a:spAutoFit/>
            </a:bodyP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Major</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breakthroughs</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and high adoption</a:t>
              </a:r>
            </a:p>
          </p:txBody>
        </p:sp>
        <p:sp>
          <p:nvSpPr>
            <p:cNvPr id="31" name="Rectangle 30"/>
            <p:cNvSpPr/>
            <p:nvPr/>
          </p:nvSpPr>
          <p:spPr>
            <a:xfrm>
              <a:off x="1818090" y="5946912"/>
              <a:ext cx="1578958" cy="615553"/>
            </a:xfrm>
            <a:prstGeom prst="rect">
              <a:avLst/>
            </a:prstGeom>
          </p:spPr>
          <p:txBody>
            <a:bodyPr wrap="none" lIns="0" tIns="0" rIns="0" bIns="0" anchorCtr="0">
              <a:spAutoFit/>
            </a:bodyPr>
            <a:lstStyle/>
            <a:p>
              <a:r>
                <a:rPr lang="en-US" sz="2000" b="1" dirty="0">
                  <a:solidFill>
                    <a:srgbClr val="C25D25"/>
                  </a:solidFill>
                  <a:latin typeface="Arial" panose="020B0604020202020204" pitchFamily="34" charset="0"/>
                  <a:cs typeface="Arial" panose="020B0604020202020204" pitchFamily="34" charset="0"/>
                </a:rPr>
                <a:t>Middle of the</a:t>
              </a:r>
              <a:br>
                <a:rPr lang="en-US" sz="2000" b="1" dirty="0">
                  <a:solidFill>
                    <a:srgbClr val="C25D25"/>
                  </a:solidFill>
                  <a:latin typeface="Arial" panose="020B0604020202020204" pitchFamily="34" charset="0"/>
                  <a:cs typeface="Arial" panose="020B0604020202020204" pitchFamily="34" charset="0"/>
                </a:rPr>
              </a:br>
              <a:r>
                <a:rPr lang="en-US" sz="2000" b="1" dirty="0">
                  <a:solidFill>
                    <a:srgbClr val="C25D25"/>
                  </a:solidFill>
                  <a:latin typeface="Arial" panose="020B0604020202020204" pitchFamily="34" charset="0"/>
                  <a:cs typeface="Arial" panose="020B0604020202020204" pitchFamily="34" charset="0"/>
                </a:rPr>
                <a:t>Road</a:t>
              </a:r>
            </a:p>
          </p:txBody>
        </p:sp>
        <p:sp>
          <p:nvSpPr>
            <p:cNvPr id="32" name="Rectangle 31"/>
            <p:cNvSpPr/>
            <p:nvPr/>
          </p:nvSpPr>
          <p:spPr>
            <a:xfrm>
              <a:off x="4693205" y="5946912"/>
              <a:ext cx="1791516" cy="615553"/>
            </a:xfrm>
            <a:prstGeom prst="rect">
              <a:avLst/>
            </a:prstGeom>
          </p:spPr>
          <p:txBody>
            <a:bodyPr wrap="none" lIns="0" tIns="0" rIns="0" bIns="0" anchorCtr="0">
              <a:spAutoFit/>
            </a:bodyPr>
            <a:lstStyle/>
            <a:p>
              <a:r>
                <a:rPr lang="en-US" sz="2000" b="1" dirty="0">
                  <a:solidFill>
                    <a:schemeClr val="bg1"/>
                  </a:solidFill>
                  <a:latin typeface="Arial" panose="020B0604020202020204" pitchFamily="34" charset="0"/>
                  <a:cs typeface="Arial" panose="020B0604020202020204" pitchFamily="34" charset="0"/>
                </a:rPr>
                <a:t>Cruisin' Down </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the Highway</a:t>
              </a:r>
            </a:p>
          </p:txBody>
        </p:sp>
        <p:sp>
          <p:nvSpPr>
            <p:cNvPr id="33" name="Rectangle 32"/>
            <p:cNvSpPr/>
            <p:nvPr/>
          </p:nvSpPr>
          <p:spPr>
            <a:xfrm>
              <a:off x="1818090" y="7780483"/>
              <a:ext cx="1816203" cy="615553"/>
            </a:xfrm>
            <a:prstGeom prst="rect">
              <a:avLst/>
            </a:prstGeom>
          </p:spPr>
          <p:txBody>
            <a:bodyPr wrap="square" lIns="0" tIns="0" rIns="0" bIns="0" anchorCtr="0">
              <a:spAutoFit/>
            </a:bodyPr>
            <a:lstStyle/>
            <a:p>
              <a:r>
                <a:rPr lang="en-US" sz="2000" b="1" dirty="0">
                  <a:solidFill>
                    <a:srgbClr val="B20734"/>
                  </a:solidFill>
                  <a:latin typeface="Arial" panose="020B0604020202020204" pitchFamily="34" charset="0"/>
                  <a:cs typeface="Arial" panose="020B0604020202020204" pitchFamily="34" charset="0"/>
                </a:rPr>
                <a:t>Dead End Street</a:t>
              </a:r>
            </a:p>
          </p:txBody>
        </p:sp>
        <p:sp>
          <p:nvSpPr>
            <p:cNvPr id="34" name="Rectangle 33"/>
            <p:cNvSpPr/>
            <p:nvPr/>
          </p:nvSpPr>
          <p:spPr>
            <a:xfrm>
              <a:off x="4693205" y="7780483"/>
              <a:ext cx="1865895" cy="615553"/>
            </a:xfrm>
            <a:prstGeom prst="rect">
              <a:avLst/>
            </a:prstGeom>
          </p:spPr>
          <p:txBody>
            <a:bodyPr wrap="none" lIns="0" tIns="0" rIns="0" bIns="0" anchorCtr="0">
              <a:spAutoFit/>
            </a:bodyPr>
            <a:lstStyle/>
            <a:p>
              <a:r>
                <a:rPr lang="en-US" sz="2000" b="1" dirty="0">
                  <a:solidFill>
                    <a:srgbClr val="2C5772"/>
                  </a:solidFill>
                  <a:latin typeface="Arial" panose="020B0604020202020204" pitchFamily="34" charset="0"/>
                  <a:cs typeface="Arial" panose="020B0604020202020204" pitchFamily="34" charset="0"/>
                </a:rPr>
                <a:t>Stop Signs and</a:t>
              </a:r>
              <a:br>
                <a:rPr lang="en-US" sz="2000" b="1" dirty="0">
                  <a:solidFill>
                    <a:srgbClr val="2C5772"/>
                  </a:solidFill>
                  <a:latin typeface="Arial" panose="020B0604020202020204" pitchFamily="34" charset="0"/>
                  <a:cs typeface="Arial" panose="020B0604020202020204" pitchFamily="34" charset="0"/>
                </a:rPr>
              </a:br>
              <a:r>
                <a:rPr lang="en-US" sz="2000" b="1" dirty="0">
                  <a:solidFill>
                    <a:srgbClr val="2C5772"/>
                  </a:solidFill>
                  <a:latin typeface="Arial" panose="020B0604020202020204" pitchFamily="34" charset="0"/>
                  <a:cs typeface="Arial" panose="020B0604020202020204" pitchFamily="34" charset="0"/>
                </a:rPr>
                <a:t>Red Lights</a:t>
              </a:r>
            </a:p>
          </p:txBody>
        </p:sp>
        <p:sp>
          <p:nvSpPr>
            <p:cNvPr id="35" name="Rectangle 34"/>
            <p:cNvSpPr/>
            <p:nvPr/>
          </p:nvSpPr>
          <p:spPr>
            <a:xfrm>
              <a:off x="1535038" y="7034981"/>
              <a:ext cx="2398095" cy="249299"/>
            </a:xfrm>
            <a:prstGeom prst="rect">
              <a:avLst/>
            </a:prstGeom>
          </p:spPr>
          <p:txBody>
            <a:bodyPr wrap="square" lIns="0" tIns="0" rIns="0" bIns="0" anchorCtr="0">
              <a:spAutoFit/>
            </a:bodyPr>
            <a:lstStyle/>
            <a:p>
              <a:pPr>
                <a:lnSpc>
                  <a:spcPct val="90000"/>
                </a:lnSpc>
              </a:pPr>
              <a:r>
                <a:rPr lang="en-US" b="1" dirty="0">
                  <a:latin typeface="Arial" panose="020B0604020202020204" pitchFamily="34" charset="0"/>
                  <a:cs typeface="Arial" panose="020B0604020202020204" pitchFamily="34" charset="0"/>
                </a:rPr>
                <a:t>Technology adoption</a:t>
              </a:r>
              <a:endParaRPr lang="en-US" sz="1200" b="1" dirty="0">
                <a:latin typeface="Arial" panose="020B0604020202020204" pitchFamily="34" charset="0"/>
                <a:cs typeface="Arial" panose="020B0604020202020204" pitchFamily="34" charset="0"/>
              </a:endParaRPr>
            </a:p>
          </p:txBody>
        </p:sp>
        <p:sp>
          <p:nvSpPr>
            <p:cNvPr id="19" name="Up-Down Arrow 18"/>
            <p:cNvSpPr/>
            <p:nvPr/>
          </p:nvSpPr>
          <p:spPr>
            <a:xfrm>
              <a:off x="3876187" y="5040948"/>
              <a:ext cx="694699" cy="4211606"/>
            </a:xfrm>
            <a:prstGeom prst="upDownArrow">
              <a:avLst>
                <a:gd name="adj1" fmla="val 64815"/>
                <a:gd name="adj2" fmla="val 26955"/>
              </a:avLst>
            </a:prstGeom>
            <a:solidFill>
              <a:srgbClr val="7FA2B8"/>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anose="020B0604020202020204" pitchFamily="34" charset="0"/>
              </a:endParaRPr>
            </a:p>
          </p:txBody>
        </p:sp>
        <p:sp>
          <p:nvSpPr>
            <p:cNvPr id="37" name="Rectangle 36"/>
            <p:cNvSpPr/>
            <p:nvPr/>
          </p:nvSpPr>
          <p:spPr>
            <a:xfrm rot="16200000">
              <a:off x="2928310" y="6890177"/>
              <a:ext cx="2590453" cy="249299"/>
            </a:xfrm>
            <a:prstGeom prst="rect">
              <a:avLst/>
            </a:prstGeom>
          </p:spPr>
          <p:txBody>
            <a:bodyPr wrap="none" lIns="0" tIns="0" rIns="0" bIns="0" anchorCtr="0">
              <a:spAutoFit/>
            </a:bodyPr>
            <a:lstStyle/>
            <a:p>
              <a:pPr>
                <a:lnSpc>
                  <a:spcPct val="90000"/>
                </a:lnSpc>
              </a:pPr>
              <a:r>
                <a:rPr lang="en-US" b="1" dirty="0">
                  <a:latin typeface="Arial" panose="020B0604020202020204" pitchFamily="34" charset="0"/>
                  <a:cs typeface="Arial" panose="020B0604020202020204" pitchFamily="34" charset="0"/>
                </a:rPr>
                <a:t>Operational constraints</a:t>
              </a:r>
              <a:endParaRPr lang="en-US" sz="1200" b="1" dirty="0">
                <a:latin typeface="Arial" panose="020B0604020202020204" pitchFamily="34" charset="0"/>
                <a:cs typeface="Arial" panose="020B0604020202020204" pitchFamily="34" charset="0"/>
              </a:endParaRPr>
            </a:p>
          </p:txBody>
        </p:sp>
        <p:sp>
          <p:nvSpPr>
            <p:cNvPr id="38" name="Rectangle 37"/>
            <p:cNvSpPr/>
            <p:nvPr/>
          </p:nvSpPr>
          <p:spPr>
            <a:xfrm>
              <a:off x="3039772" y="4673893"/>
              <a:ext cx="2372444" cy="307777"/>
            </a:xfrm>
            <a:prstGeom prst="rect">
              <a:avLst/>
            </a:prstGeom>
            <a:noFill/>
          </p:spPr>
          <p:txBody>
            <a:bodyPr wrap="square" lIns="0" tIns="0" rIns="0" bIns="0" anchorCtr="0">
              <a:spAutoFit/>
            </a:bodyPr>
            <a:lstStyle/>
            <a:p>
              <a:pPr algn="ctr"/>
              <a:r>
                <a:rPr lang="en-US" sz="2000" b="1" dirty="0">
                  <a:solidFill>
                    <a:schemeClr val="bg1"/>
                  </a:solidFill>
                  <a:latin typeface="Arial" panose="020B0604020202020204" pitchFamily="34" charset="0"/>
                  <a:cs typeface="Arial" panose="020B0604020202020204" pitchFamily="34" charset="0"/>
                </a:rPr>
                <a:t>Complete freedom</a:t>
              </a:r>
            </a:p>
          </p:txBody>
        </p:sp>
        <p:sp>
          <p:nvSpPr>
            <p:cNvPr id="39" name="Rectangle 38"/>
            <p:cNvSpPr/>
            <p:nvPr/>
          </p:nvSpPr>
          <p:spPr>
            <a:xfrm>
              <a:off x="2928948" y="9258678"/>
              <a:ext cx="2582758" cy="307777"/>
            </a:xfrm>
            <a:prstGeom prst="rect">
              <a:avLst/>
            </a:prstGeom>
            <a:noFill/>
          </p:spPr>
          <p:txBody>
            <a:bodyPr wrap="square" lIns="0" tIns="0" rIns="0" bIns="0" anchorCtr="0">
              <a:spAutoFit/>
            </a:bodyPr>
            <a:lstStyle/>
            <a:p>
              <a:pPr algn="ctr"/>
              <a:r>
                <a:rPr lang="en-US" sz="2000" b="1" dirty="0">
                  <a:solidFill>
                    <a:schemeClr val="bg1"/>
                  </a:solidFill>
                  <a:latin typeface="Arial" panose="020B0604020202020204" pitchFamily="34" charset="0"/>
                  <a:cs typeface="Arial" panose="020B0604020202020204" pitchFamily="34" charset="0"/>
                </a:rPr>
                <a:t>Complete constraint</a:t>
              </a:r>
            </a:p>
          </p:txBody>
        </p:sp>
        <p:sp>
          <p:nvSpPr>
            <p:cNvPr id="44" name="Rectangle 43"/>
            <p:cNvSpPr/>
            <p:nvPr/>
          </p:nvSpPr>
          <p:spPr>
            <a:xfrm>
              <a:off x="2499987" y="6073165"/>
              <a:ext cx="1686938" cy="166199"/>
            </a:xfrm>
            <a:prstGeom prst="rect">
              <a:avLst/>
            </a:prstGeom>
          </p:spPr>
          <p:txBody>
            <a:bodyPr wrap="square" lIns="0" tIns="0" rIns="0" bIns="0" anchorCtr="0">
              <a:spAutoFit/>
            </a:bodyPr>
            <a:lstStyle/>
            <a:p>
              <a:pPr>
                <a:lnSpc>
                  <a:spcPct val="90000"/>
                </a:lnSpc>
              </a:pPr>
              <a:endParaRPr lang="en-US" sz="1200" b="1" dirty="0">
                <a:solidFill>
                  <a:schemeClr val="bg2">
                    <a:lumMod val="25000"/>
                  </a:schemeClr>
                </a:solidFill>
                <a:latin typeface="Arial" panose="020B0604020202020204" pitchFamily="34" charset="0"/>
                <a:cs typeface="Arial" panose="020B0604020202020204" pitchFamily="34" charset="0"/>
              </a:endParaRPr>
            </a:p>
          </p:txBody>
        </p:sp>
      </p:grpSp>
      <p:sp>
        <p:nvSpPr>
          <p:cNvPr id="49" name="Rectangle 48"/>
          <p:cNvSpPr/>
          <p:nvPr/>
        </p:nvSpPr>
        <p:spPr>
          <a:xfrm>
            <a:off x="9092485" y="4456446"/>
            <a:ext cx="5368053" cy="5493385"/>
          </a:xfrm>
          <a:prstGeom prst="rect">
            <a:avLst/>
          </a:prstGeom>
          <a:solidFill>
            <a:srgbClr val="EFEEEC">
              <a:alpha val="80000"/>
            </a:srgbClr>
          </a:solidFill>
        </p:spPr>
        <p:txBody>
          <a:bodyPr wrap="square" lIns="182880" tIns="182880" rIns="9144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b="1" dirty="0">
                <a:latin typeface="Arial" panose="020B0604020202020204" pitchFamily="34" charset="0"/>
                <a:cs typeface="Arial" panose="020B0604020202020204" pitchFamily="34" charset="0"/>
              </a:rPr>
              <a:t>Scenario 1: Cruisin’ Down the Highway </a:t>
            </a:r>
            <a:r>
              <a:rPr lang="en-US" sz="2600" dirty="0">
                <a:latin typeface="Arial" panose="020B0604020202020204" pitchFamily="34" charset="0"/>
                <a:cs typeface="Arial" panose="020B0604020202020204" pitchFamily="34" charset="0"/>
              </a:rPr>
              <a:t>– The technology market is truly open. Major motor carriers are able to deploy fully autonomous commercial vehicles for cross-country transport, helping to alleviate congestion. Supply chains are fully integrated. Shippers have more choice of supply and can capture value through better pricing and higher service. Regulators understand and trust technology.</a:t>
            </a:r>
          </a:p>
        </p:txBody>
      </p:sp>
      <p:sp>
        <p:nvSpPr>
          <p:cNvPr id="46" name="Rectangle 45"/>
          <p:cNvSpPr/>
          <p:nvPr/>
        </p:nvSpPr>
        <p:spPr>
          <a:xfrm>
            <a:off x="779463" y="9858475"/>
            <a:ext cx="7966518" cy="153888"/>
          </a:xfrm>
          <a:prstGeom prst="rect">
            <a:avLst/>
          </a:prstGeom>
        </p:spPr>
        <p:txBody>
          <a:bodyPr wrap="square" lIns="0" tIns="0" rIns="0" bIns="0" anchorCtr="0">
            <a:spAutoFit/>
          </a:bodyPr>
          <a:lstStyle/>
          <a:p>
            <a:r>
              <a:rPr lang="en-US" sz="1000" dirty="0">
                <a:solidFill>
                  <a:schemeClr val="bg1"/>
                </a:solidFill>
                <a:latin typeface="Arial" panose="020B0604020202020204" pitchFamily="34" charset="0"/>
                <a:cs typeface="Arial" panose="020B0604020202020204" pitchFamily="34" charset="0"/>
              </a:rPr>
              <a:t>Sources CSCMP; A.T. Kearney</a:t>
            </a:r>
          </a:p>
        </p:txBody>
      </p:sp>
    </p:spTree>
    <p:extLst>
      <p:ext uri="{BB962C8B-B14F-4D97-AF65-F5344CB8AC3E}">
        <p14:creationId xmlns:p14="http://schemas.microsoft.com/office/powerpoint/2010/main" val="23869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2525035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201"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2" name="Group 1"/>
          <p:cNvGrpSpPr/>
          <p:nvPr/>
        </p:nvGrpSpPr>
        <p:grpSpPr>
          <a:xfrm>
            <a:off x="0" y="1546352"/>
            <a:ext cx="15252192" cy="8613648"/>
            <a:chOff x="0" y="0"/>
            <a:chExt cx="15252192" cy="8613648"/>
          </a:xfrm>
        </p:grpSpPr>
        <p:pic>
          <p:nvPicPr>
            <p:cNvPr id="42" name="Picture 41"/>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0" y="0"/>
              <a:ext cx="15252192" cy="8613648"/>
            </a:xfrm>
            <a:prstGeom prst="rect">
              <a:avLst/>
            </a:prstGeom>
          </p:spPr>
        </p:pic>
        <p:sp>
          <p:nvSpPr>
            <p:cNvPr id="50" name="Rectangle 49"/>
            <p:cNvSpPr/>
            <p:nvPr/>
          </p:nvSpPr>
          <p:spPr>
            <a:xfrm>
              <a:off x="0" y="0"/>
              <a:ext cx="15252192" cy="8613648"/>
            </a:xfrm>
            <a:prstGeom prst="rect">
              <a:avLst/>
            </a:prstGeom>
            <a:gradFill>
              <a:gsLst>
                <a:gs pos="2500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773480" y="1839640"/>
            <a:ext cx="8806898" cy="1754326"/>
          </a:xfrm>
          <a:prstGeom prst="rect">
            <a:avLst/>
          </a:prstGeom>
          <a:noFill/>
        </p:spPr>
        <p:txBody>
          <a:bodyPr wrap="none" lIns="0" tIns="0" rIns="0" bIns="0" rtlCol="0" anchorCtr="0">
            <a:spAutoFit/>
          </a:bodyPr>
          <a:lstStyle/>
          <a:p>
            <a:r>
              <a:rPr lang="en-US" sz="6000" dirty="0">
                <a:solidFill>
                  <a:schemeClr val="bg1"/>
                </a:solidFill>
                <a:latin typeface="Arial" panose="020B0604020202020204" pitchFamily="34" charset="0"/>
                <a:cs typeface="Arial" panose="020B0604020202020204" pitchFamily="34" charset="0"/>
              </a:rPr>
              <a:t>On the cusp of a new era:</a:t>
            </a:r>
            <a:br>
              <a:rPr lang="en-US" sz="6000" dirty="0">
                <a:solidFill>
                  <a:schemeClr val="bg1"/>
                </a:solidFill>
                <a:latin typeface="Arial" panose="020B0604020202020204" pitchFamily="34" charset="0"/>
                <a:cs typeface="Arial" panose="020B0604020202020204" pitchFamily="34" charset="0"/>
              </a:rPr>
            </a:br>
            <a:r>
              <a:rPr lang="en-US" sz="5400" dirty="0">
                <a:solidFill>
                  <a:schemeClr val="bg1"/>
                </a:solidFill>
                <a:latin typeface="Arial" panose="020B0604020202020204" pitchFamily="34" charset="0"/>
                <a:cs typeface="Arial" panose="020B0604020202020204" pitchFamily="34" charset="0"/>
              </a:rPr>
              <a:t>Potential scenarios</a:t>
            </a:r>
          </a:p>
        </p:txBody>
      </p:sp>
      <p:sp>
        <p:nvSpPr>
          <p:cNvPr id="41" name="Rectangle 40"/>
          <p:cNvSpPr/>
          <p:nvPr/>
        </p:nvSpPr>
        <p:spPr>
          <a:xfrm>
            <a:off x="763622" y="4142076"/>
            <a:ext cx="8152521" cy="430887"/>
          </a:xfrm>
          <a:prstGeom prst="rect">
            <a:avLst/>
          </a:prstGeom>
        </p:spPr>
        <p:txBody>
          <a:bodyPr wrap="square" lIns="0" tIns="0" rIns="0" bIns="0" anchorCtr="0">
            <a:spAutoFit/>
          </a:bodyPr>
          <a:lstStyle/>
          <a:p>
            <a:r>
              <a:rPr lang="en-US" sz="2800" dirty="0">
                <a:solidFill>
                  <a:schemeClr val="bg1"/>
                </a:solidFill>
                <a:latin typeface="Arial" panose="020B0604020202020204" pitchFamily="34" charset="0"/>
                <a:cs typeface="Arial" panose="020B0604020202020204" pitchFamily="34" charset="0"/>
              </a:rPr>
              <a:t>Strategic planning scenarios</a:t>
            </a:r>
          </a:p>
        </p:txBody>
      </p:sp>
      <p:sp>
        <p:nvSpPr>
          <p:cNvPr id="49" name="Rectangle 48"/>
          <p:cNvSpPr/>
          <p:nvPr/>
        </p:nvSpPr>
        <p:spPr>
          <a:xfrm>
            <a:off x="9092485" y="4451810"/>
            <a:ext cx="5368053" cy="5493385"/>
          </a:xfrm>
          <a:prstGeom prst="rect">
            <a:avLst/>
          </a:prstGeom>
          <a:solidFill>
            <a:srgbClr val="EFEEEC">
              <a:alpha val="80000"/>
            </a:srgbClr>
          </a:solidFill>
        </p:spPr>
        <p:txBody>
          <a:bodyPr wrap="square" lIns="182880" tIns="182880" rIns="9144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b="1" dirty="0">
                <a:latin typeface="Arial" panose="020B0604020202020204" pitchFamily="34" charset="0"/>
                <a:cs typeface="Arial" panose="020B0604020202020204" pitchFamily="34" charset="0"/>
              </a:rPr>
              <a:t>Scenario 2: Stop Signs and Red Lights </a:t>
            </a:r>
            <a:r>
              <a:rPr lang="en-US" sz="2600" dirty="0">
                <a:latin typeface="Arial" panose="020B0604020202020204" pitchFamily="34" charset="0"/>
                <a:cs typeface="Arial" panose="020B0604020202020204" pitchFamily="34" charset="0"/>
              </a:rPr>
              <a:t>- Fierce operational constraints, including a devastating driver shortage, high fuel prices, and regulatory barriers to new technologies such as autonomous vehicles and robotics, deeply affect the transportation industry. Due to regulations, only the strongest and most easily adoptable technologies flourish—and only in the hands of those able to invest for the long term.</a:t>
            </a:r>
          </a:p>
        </p:txBody>
      </p:sp>
      <p:grpSp>
        <p:nvGrpSpPr>
          <p:cNvPr id="33" name="Group 32"/>
          <p:cNvGrpSpPr/>
          <p:nvPr/>
        </p:nvGrpSpPr>
        <p:grpSpPr>
          <a:xfrm>
            <a:off x="715536" y="4673893"/>
            <a:ext cx="7298147" cy="4892562"/>
            <a:chOff x="715536" y="3122905"/>
            <a:chExt cx="7298147" cy="4892562"/>
          </a:xfrm>
        </p:grpSpPr>
        <p:sp>
          <p:nvSpPr>
            <p:cNvPr id="37" name="Rectangle 36"/>
            <p:cNvSpPr/>
            <p:nvPr/>
          </p:nvSpPr>
          <p:spPr>
            <a:xfrm>
              <a:off x="1473555" y="3680460"/>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38" name="Rectangle 37"/>
            <p:cNvSpPr/>
            <p:nvPr/>
          </p:nvSpPr>
          <p:spPr>
            <a:xfrm>
              <a:off x="4186925" y="3680460"/>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39" name="Rectangle 38"/>
            <p:cNvSpPr/>
            <p:nvPr/>
          </p:nvSpPr>
          <p:spPr>
            <a:xfrm>
              <a:off x="1473555" y="5572903"/>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44" name="Rectangle 43"/>
            <p:cNvSpPr/>
            <p:nvPr/>
          </p:nvSpPr>
          <p:spPr>
            <a:xfrm>
              <a:off x="4186925" y="5572903"/>
              <a:ext cx="2787312" cy="1937405"/>
            </a:xfrm>
            <a:prstGeom prst="rect">
              <a:avLst/>
            </a:prstGeom>
            <a:solidFill>
              <a:schemeClr val="accent1">
                <a:lumMod val="60000"/>
                <a:lumOff val="40000"/>
              </a:schemeClr>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46" name="Up-Down Arrow 45"/>
            <p:cNvSpPr/>
            <p:nvPr/>
          </p:nvSpPr>
          <p:spPr>
            <a:xfrm rot="5400000">
              <a:off x="3865771" y="2658648"/>
              <a:ext cx="715531" cy="5874230"/>
            </a:xfrm>
            <a:prstGeom prst="upDownArrow">
              <a:avLst>
                <a:gd name="adj1" fmla="val 64815"/>
                <a:gd name="adj2" fmla="val 26955"/>
              </a:avLst>
            </a:prstGeom>
            <a:solidFill>
              <a:srgbClr val="FBB162"/>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tx1"/>
                </a:solidFill>
                <a:latin typeface="Arial" panose="020B0604020202020204" pitchFamily="34" charset="0"/>
                <a:cs typeface="Arial" panose="020B0604020202020204" pitchFamily="34" charset="0"/>
              </a:endParaRPr>
            </a:p>
          </p:txBody>
        </p:sp>
        <p:sp>
          <p:nvSpPr>
            <p:cNvPr id="47" name="Rectangle 46"/>
            <p:cNvSpPr/>
            <p:nvPr/>
          </p:nvSpPr>
          <p:spPr>
            <a:xfrm>
              <a:off x="1627850" y="3736323"/>
              <a:ext cx="1251496" cy="276999"/>
            </a:xfrm>
            <a:prstGeom prst="rect">
              <a:avLst/>
            </a:prstGeom>
          </p:spPr>
          <p:txBody>
            <a:bodyPr wrap="none" lIns="0" tIns="0" rIns="0" bIns="0" anchorCtr="0">
              <a:spAutoFit/>
            </a:bodyPr>
            <a:lstStyle/>
            <a:p>
              <a:r>
                <a:rPr lang="en-US" b="1" dirty="0">
                  <a:solidFill>
                    <a:srgbClr val="C25D25"/>
                  </a:solidFill>
                  <a:latin typeface="Arial" panose="020B0604020202020204" pitchFamily="34" charset="0"/>
                  <a:cs typeface="Arial" panose="020B0604020202020204" pitchFamily="34" charset="0"/>
                </a:rPr>
                <a:t>Scenario  3</a:t>
              </a:r>
            </a:p>
          </p:txBody>
        </p:sp>
        <p:sp>
          <p:nvSpPr>
            <p:cNvPr id="48" name="Rectangle 47"/>
            <p:cNvSpPr/>
            <p:nvPr/>
          </p:nvSpPr>
          <p:spPr>
            <a:xfrm>
              <a:off x="1627850" y="7168232"/>
              <a:ext cx="1213024" cy="276999"/>
            </a:xfrm>
            <a:prstGeom prst="rect">
              <a:avLst/>
            </a:prstGeom>
          </p:spPr>
          <p:txBody>
            <a:bodyPr wrap="none" lIns="0" tIns="0" rIns="0" bIns="0" anchorCtr="0">
              <a:spAutoFit/>
            </a:bodyPr>
            <a:lstStyle/>
            <a:p>
              <a:r>
                <a:rPr lang="en-US" b="1" dirty="0">
                  <a:solidFill>
                    <a:srgbClr val="B20734"/>
                  </a:solidFill>
                  <a:latin typeface="Arial" panose="020B0604020202020204" pitchFamily="34" charset="0"/>
                  <a:cs typeface="Arial" panose="020B0604020202020204" pitchFamily="34" charset="0"/>
                </a:rPr>
                <a:t>Scenario 4</a:t>
              </a:r>
            </a:p>
          </p:txBody>
        </p:sp>
        <p:sp>
          <p:nvSpPr>
            <p:cNvPr id="52" name="Rectangle 51"/>
            <p:cNvSpPr/>
            <p:nvPr/>
          </p:nvSpPr>
          <p:spPr>
            <a:xfrm>
              <a:off x="5667885" y="3788380"/>
              <a:ext cx="1231106" cy="276999"/>
            </a:xfrm>
            <a:prstGeom prst="rect">
              <a:avLst/>
            </a:prstGeom>
          </p:spPr>
          <p:txBody>
            <a:bodyPr wrap="none" lIns="0" tIns="0" rIns="0" bIns="0" anchorCtr="0">
              <a:spAutoFit/>
            </a:bodyPr>
            <a:lstStyle/>
            <a:p>
              <a:r>
                <a:rPr lang="en-US" b="1" dirty="0">
                  <a:solidFill>
                    <a:srgbClr val="7D8F7D"/>
                  </a:solidFill>
                  <a:latin typeface="Arial" panose="020B0604020202020204" pitchFamily="34" charset="0"/>
                  <a:cs typeface="Arial" panose="020B0604020202020204" pitchFamily="34" charset="0"/>
                </a:rPr>
                <a:t>Scenario  1</a:t>
              </a:r>
            </a:p>
          </p:txBody>
        </p:sp>
        <p:sp>
          <p:nvSpPr>
            <p:cNvPr id="69" name="Rectangle 68"/>
            <p:cNvSpPr/>
            <p:nvPr/>
          </p:nvSpPr>
          <p:spPr>
            <a:xfrm>
              <a:off x="5674297" y="7168232"/>
              <a:ext cx="1198598" cy="276999"/>
            </a:xfrm>
            <a:prstGeom prst="rect">
              <a:avLst/>
            </a:prstGeom>
          </p:spPr>
          <p:txBody>
            <a:bodyPr wrap="none" lIns="0" tIns="0" rIns="0" bIns="0" anchorCtr="0">
              <a:spAutoFit/>
            </a:bodyPr>
            <a:lstStyle/>
            <a:p>
              <a:r>
                <a:rPr lang="en-US" b="1" dirty="0">
                  <a:solidFill>
                    <a:schemeClr val="bg1"/>
                  </a:solidFill>
                  <a:latin typeface="Arial" panose="020B0604020202020204" pitchFamily="34" charset="0"/>
                  <a:cs typeface="Arial" panose="020B0604020202020204" pitchFamily="34" charset="0"/>
                </a:rPr>
                <a:t>Scenario 2</a:t>
              </a:r>
            </a:p>
          </p:txBody>
        </p:sp>
        <p:sp>
          <p:nvSpPr>
            <p:cNvPr id="70" name="Rectangle 69"/>
            <p:cNvSpPr/>
            <p:nvPr/>
          </p:nvSpPr>
          <p:spPr>
            <a:xfrm rot="16200000">
              <a:off x="-463422" y="5320221"/>
              <a:ext cx="2911914" cy="553998"/>
            </a:xfrm>
            <a:prstGeom prst="rect">
              <a:avLst/>
            </a:prstGeom>
            <a:noFill/>
          </p:spPr>
          <p:txBody>
            <a:bodyPr wrap="square" lIns="0" tIns="0" rIns="0" bIns="0" anchorCtr="0">
              <a:spAutoFit/>
            </a:bodyP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Slow and incremental</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improvements</a:t>
              </a:r>
            </a:p>
          </p:txBody>
        </p:sp>
        <p:sp>
          <p:nvSpPr>
            <p:cNvPr id="71" name="Rectangle 70"/>
            <p:cNvSpPr/>
            <p:nvPr/>
          </p:nvSpPr>
          <p:spPr>
            <a:xfrm rot="16200000">
              <a:off x="6307272" y="5199331"/>
              <a:ext cx="2581825" cy="830997"/>
            </a:xfrm>
            <a:prstGeom prst="rect">
              <a:avLst/>
            </a:prstGeom>
            <a:noFill/>
          </p:spPr>
          <p:txBody>
            <a:bodyPr wrap="square" lIns="0" tIns="0" rIns="0" bIns="0" anchorCtr="0">
              <a:spAutoFit/>
            </a:bodyP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Major</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breakthroughs</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and high adoption</a:t>
              </a:r>
            </a:p>
          </p:txBody>
        </p:sp>
        <p:sp>
          <p:nvSpPr>
            <p:cNvPr id="72" name="Rectangle 71"/>
            <p:cNvSpPr/>
            <p:nvPr/>
          </p:nvSpPr>
          <p:spPr>
            <a:xfrm>
              <a:off x="1818090" y="4395924"/>
              <a:ext cx="1578958" cy="615553"/>
            </a:xfrm>
            <a:prstGeom prst="rect">
              <a:avLst/>
            </a:prstGeom>
          </p:spPr>
          <p:txBody>
            <a:bodyPr wrap="none" lIns="0" tIns="0" rIns="0" bIns="0" anchorCtr="0">
              <a:spAutoFit/>
            </a:bodyPr>
            <a:lstStyle/>
            <a:p>
              <a:r>
                <a:rPr lang="en-US" sz="2000" b="1" dirty="0">
                  <a:solidFill>
                    <a:srgbClr val="C25D25"/>
                  </a:solidFill>
                  <a:latin typeface="Arial" panose="020B0604020202020204" pitchFamily="34" charset="0"/>
                  <a:cs typeface="Arial" panose="020B0604020202020204" pitchFamily="34" charset="0"/>
                </a:rPr>
                <a:t>Middle of the</a:t>
              </a:r>
              <a:br>
                <a:rPr lang="en-US" sz="2000" b="1" dirty="0">
                  <a:solidFill>
                    <a:srgbClr val="C25D25"/>
                  </a:solidFill>
                  <a:latin typeface="Arial" panose="020B0604020202020204" pitchFamily="34" charset="0"/>
                  <a:cs typeface="Arial" panose="020B0604020202020204" pitchFamily="34" charset="0"/>
                </a:rPr>
              </a:br>
              <a:r>
                <a:rPr lang="en-US" sz="2000" b="1" dirty="0">
                  <a:solidFill>
                    <a:srgbClr val="C25D25"/>
                  </a:solidFill>
                  <a:latin typeface="Arial" panose="020B0604020202020204" pitchFamily="34" charset="0"/>
                  <a:cs typeface="Arial" panose="020B0604020202020204" pitchFamily="34" charset="0"/>
                </a:rPr>
                <a:t>Road</a:t>
              </a:r>
            </a:p>
          </p:txBody>
        </p:sp>
        <p:sp>
          <p:nvSpPr>
            <p:cNvPr id="73" name="Rectangle 72"/>
            <p:cNvSpPr/>
            <p:nvPr/>
          </p:nvSpPr>
          <p:spPr>
            <a:xfrm>
              <a:off x="4693205" y="4395924"/>
              <a:ext cx="1791516" cy="615553"/>
            </a:xfrm>
            <a:prstGeom prst="rect">
              <a:avLst/>
            </a:prstGeom>
          </p:spPr>
          <p:txBody>
            <a:bodyPr wrap="none" lIns="0" tIns="0" rIns="0" bIns="0" anchorCtr="0">
              <a:spAutoFit/>
            </a:bodyPr>
            <a:lstStyle/>
            <a:p>
              <a:r>
                <a:rPr lang="en-US" sz="2000" b="1" dirty="0">
                  <a:solidFill>
                    <a:srgbClr val="7D8F7D"/>
                  </a:solidFill>
                  <a:latin typeface="Arial" panose="020B0604020202020204" pitchFamily="34" charset="0"/>
                  <a:cs typeface="Arial" panose="020B0604020202020204" pitchFamily="34" charset="0"/>
                </a:rPr>
                <a:t>Cruisin' Down </a:t>
              </a:r>
              <a:br>
                <a:rPr lang="en-US" sz="2000" b="1" dirty="0">
                  <a:solidFill>
                    <a:srgbClr val="7D8F7D"/>
                  </a:solidFill>
                  <a:latin typeface="Arial" panose="020B0604020202020204" pitchFamily="34" charset="0"/>
                  <a:cs typeface="Arial" panose="020B0604020202020204" pitchFamily="34" charset="0"/>
                </a:rPr>
              </a:br>
              <a:r>
                <a:rPr lang="en-US" sz="2000" b="1" dirty="0">
                  <a:solidFill>
                    <a:srgbClr val="7D8F7D"/>
                  </a:solidFill>
                  <a:latin typeface="Arial" panose="020B0604020202020204" pitchFamily="34" charset="0"/>
                  <a:cs typeface="Arial" panose="020B0604020202020204" pitchFamily="34" charset="0"/>
                </a:rPr>
                <a:t>the Highway</a:t>
              </a:r>
            </a:p>
          </p:txBody>
        </p:sp>
        <p:sp>
          <p:nvSpPr>
            <p:cNvPr id="74" name="Rectangle 73"/>
            <p:cNvSpPr/>
            <p:nvPr/>
          </p:nvSpPr>
          <p:spPr>
            <a:xfrm>
              <a:off x="1818090" y="6229495"/>
              <a:ext cx="1816203" cy="615553"/>
            </a:xfrm>
            <a:prstGeom prst="rect">
              <a:avLst/>
            </a:prstGeom>
          </p:spPr>
          <p:txBody>
            <a:bodyPr wrap="square" lIns="0" tIns="0" rIns="0" bIns="0" anchorCtr="0">
              <a:spAutoFit/>
            </a:bodyPr>
            <a:lstStyle/>
            <a:p>
              <a:r>
                <a:rPr lang="en-US" sz="2000" b="1" dirty="0">
                  <a:solidFill>
                    <a:srgbClr val="B20734"/>
                  </a:solidFill>
                  <a:latin typeface="Arial" panose="020B0604020202020204" pitchFamily="34" charset="0"/>
                  <a:cs typeface="Arial" panose="020B0604020202020204" pitchFamily="34" charset="0"/>
                </a:rPr>
                <a:t>Dead End Street</a:t>
              </a:r>
            </a:p>
          </p:txBody>
        </p:sp>
        <p:sp>
          <p:nvSpPr>
            <p:cNvPr id="75" name="Rectangle 74"/>
            <p:cNvSpPr/>
            <p:nvPr/>
          </p:nvSpPr>
          <p:spPr>
            <a:xfrm>
              <a:off x="4693205" y="6229495"/>
              <a:ext cx="1865895" cy="615553"/>
            </a:xfrm>
            <a:prstGeom prst="rect">
              <a:avLst/>
            </a:prstGeom>
          </p:spPr>
          <p:txBody>
            <a:bodyPr wrap="none" lIns="0" tIns="0" rIns="0" bIns="0" anchorCtr="0">
              <a:spAutoFit/>
            </a:bodyPr>
            <a:lstStyle/>
            <a:p>
              <a:r>
                <a:rPr lang="en-US" sz="2000" b="1" dirty="0">
                  <a:solidFill>
                    <a:schemeClr val="bg1"/>
                  </a:solidFill>
                  <a:latin typeface="Arial" panose="020B0604020202020204" pitchFamily="34" charset="0"/>
                  <a:cs typeface="Arial" panose="020B0604020202020204" pitchFamily="34" charset="0"/>
                </a:rPr>
                <a:t>Stop Signs and</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Red Lights</a:t>
              </a:r>
            </a:p>
          </p:txBody>
        </p:sp>
        <p:sp>
          <p:nvSpPr>
            <p:cNvPr id="76" name="Rectangle 75"/>
            <p:cNvSpPr/>
            <p:nvPr/>
          </p:nvSpPr>
          <p:spPr>
            <a:xfrm>
              <a:off x="1535038" y="5483993"/>
              <a:ext cx="2398095" cy="249299"/>
            </a:xfrm>
            <a:prstGeom prst="rect">
              <a:avLst/>
            </a:prstGeom>
          </p:spPr>
          <p:txBody>
            <a:bodyPr wrap="square" lIns="0" tIns="0" rIns="0" bIns="0" anchorCtr="0">
              <a:spAutoFit/>
            </a:bodyPr>
            <a:lstStyle/>
            <a:p>
              <a:pPr>
                <a:lnSpc>
                  <a:spcPct val="90000"/>
                </a:lnSpc>
              </a:pPr>
              <a:r>
                <a:rPr lang="en-US" b="1" dirty="0">
                  <a:latin typeface="Arial" panose="020B0604020202020204" pitchFamily="34" charset="0"/>
                  <a:cs typeface="Arial" panose="020B0604020202020204" pitchFamily="34" charset="0"/>
                </a:rPr>
                <a:t>Technology adoption</a:t>
              </a:r>
              <a:endParaRPr lang="en-US" sz="1200" b="1" dirty="0">
                <a:latin typeface="Arial" panose="020B0604020202020204" pitchFamily="34" charset="0"/>
                <a:cs typeface="Arial" panose="020B0604020202020204" pitchFamily="34" charset="0"/>
              </a:endParaRPr>
            </a:p>
          </p:txBody>
        </p:sp>
        <p:sp>
          <p:nvSpPr>
            <p:cNvPr id="77" name="Up-Down Arrow 76"/>
            <p:cNvSpPr/>
            <p:nvPr/>
          </p:nvSpPr>
          <p:spPr>
            <a:xfrm>
              <a:off x="3876187" y="3489960"/>
              <a:ext cx="694699" cy="4211606"/>
            </a:xfrm>
            <a:prstGeom prst="upDownArrow">
              <a:avLst>
                <a:gd name="adj1" fmla="val 64815"/>
                <a:gd name="adj2" fmla="val 26955"/>
              </a:avLst>
            </a:prstGeom>
            <a:solidFill>
              <a:srgbClr val="7FA2B8"/>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anose="020B0604020202020204" pitchFamily="34" charset="0"/>
              </a:endParaRPr>
            </a:p>
          </p:txBody>
        </p:sp>
        <p:sp>
          <p:nvSpPr>
            <p:cNvPr id="78" name="Rectangle 77"/>
            <p:cNvSpPr/>
            <p:nvPr/>
          </p:nvSpPr>
          <p:spPr>
            <a:xfrm rot="16200000">
              <a:off x="2928310" y="5339189"/>
              <a:ext cx="2590453" cy="249299"/>
            </a:xfrm>
            <a:prstGeom prst="rect">
              <a:avLst/>
            </a:prstGeom>
          </p:spPr>
          <p:txBody>
            <a:bodyPr wrap="none" lIns="0" tIns="0" rIns="0" bIns="0" anchorCtr="0">
              <a:spAutoFit/>
            </a:bodyPr>
            <a:lstStyle/>
            <a:p>
              <a:pPr>
                <a:lnSpc>
                  <a:spcPct val="90000"/>
                </a:lnSpc>
              </a:pPr>
              <a:r>
                <a:rPr lang="en-US" b="1" dirty="0">
                  <a:latin typeface="Arial" panose="020B0604020202020204" pitchFamily="34" charset="0"/>
                  <a:cs typeface="Arial" panose="020B0604020202020204" pitchFamily="34" charset="0"/>
                </a:rPr>
                <a:t>Operational constraints</a:t>
              </a:r>
              <a:endParaRPr lang="en-US" sz="1200" b="1" dirty="0">
                <a:latin typeface="Arial" panose="020B0604020202020204" pitchFamily="34" charset="0"/>
                <a:cs typeface="Arial" panose="020B0604020202020204" pitchFamily="34" charset="0"/>
              </a:endParaRPr>
            </a:p>
          </p:txBody>
        </p:sp>
        <p:sp>
          <p:nvSpPr>
            <p:cNvPr id="79" name="Rectangle 78"/>
            <p:cNvSpPr/>
            <p:nvPr/>
          </p:nvSpPr>
          <p:spPr>
            <a:xfrm>
              <a:off x="3039772" y="3122905"/>
              <a:ext cx="2372444" cy="307777"/>
            </a:xfrm>
            <a:prstGeom prst="rect">
              <a:avLst/>
            </a:prstGeom>
            <a:noFill/>
          </p:spPr>
          <p:txBody>
            <a:bodyPr wrap="square" lIns="0" tIns="0" rIns="0" bIns="0" anchorCtr="0">
              <a:spAutoFit/>
            </a:bodyPr>
            <a:lstStyle/>
            <a:p>
              <a:pPr algn="ctr"/>
              <a:r>
                <a:rPr lang="en-US" sz="2000" b="1" dirty="0">
                  <a:solidFill>
                    <a:schemeClr val="bg1"/>
                  </a:solidFill>
                  <a:latin typeface="Arial" panose="020B0604020202020204" pitchFamily="34" charset="0"/>
                  <a:cs typeface="Arial" panose="020B0604020202020204" pitchFamily="34" charset="0"/>
                </a:rPr>
                <a:t>Complete freedom</a:t>
              </a:r>
            </a:p>
          </p:txBody>
        </p:sp>
        <p:sp>
          <p:nvSpPr>
            <p:cNvPr id="80" name="Rectangle 79"/>
            <p:cNvSpPr/>
            <p:nvPr/>
          </p:nvSpPr>
          <p:spPr>
            <a:xfrm>
              <a:off x="2928948" y="7707690"/>
              <a:ext cx="2582758" cy="307777"/>
            </a:xfrm>
            <a:prstGeom prst="rect">
              <a:avLst/>
            </a:prstGeom>
            <a:noFill/>
          </p:spPr>
          <p:txBody>
            <a:bodyPr wrap="square" lIns="0" tIns="0" rIns="0" bIns="0" anchorCtr="0">
              <a:spAutoFit/>
            </a:bodyPr>
            <a:lstStyle/>
            <a:p>
              <a:pPr algn="ctr"/>
              <a:r>
                <a:rPr lang="en-US" sz="2000" b="1" dirty="0">
                  <a:solidFill>
                    <a:schemeClr val="bg1"/>
                  </a:solidFill>
                  <a:latin typeface="Arial" panose="020B0604020202020204" pitchFamily="34" charset="0"/>
                  <a:cs typeface="Arial" panose="020B0604020202020204" pitchFamily="34" charset="0"/>
                </a:rPr>
                <a:t>Complete constraint</a:t>
              </a:r>
            </a:p>
          </p:txBody>
        </p:sp>
        <p:sp>
          <p:nvSpPr>
            <p:cNvPr id="81" name="Rectangle 80"/>
            <p:cNvSpPr/>
            <p:nvPr/>
          </p:nvSpPr>
          <p:spPr>
            <a:xfrm>
              <a:off x="2499987" y="4522177"/>
              <a:ext cx="1686938" cy="166199"/>
            </a:xfrm>
            <a:prstGeom prst="rect">
              <a:avLst/>
            </a:prstGeom>
          </p:spPr>
          <p:txBody>
            <a:bodyPr wrap="square" lIns="0" tIns="0" rIns="0" bIns="0" anchorCtr="0">
              <a:spAutoFit/>
            </a:bodyPr>
            <a:lstStyle/>
            <a:p>
              <a:pPr>
                <a:lnSpc>
                  <a:spcPct val="90000"/>
                </a:lnSpc>
              </a:pPr>
              <a:endParaRPr lang="en-US" sz="1200" b="1" dirty="0">
                <a:solidFill>
                  <a:schemeClr val="bg2">
                    <a:lumMod val="25000"/>
                  </a:schemeClr>
                </a:solidFill>
                <a:latin typeface="Arial" panose="020B0604020202020204" pitchFamily="34" charset="0"/>
                <a:cs typeface="Arial" panose="020B0604020202020204" pitchFamily="34" charset="0"/>
              </a:endParaRPr>
            </a:p>
          </p:txBody>
        </p:sp>
      </p:grpSp>
      <p:sp>
        <p:nvSpPr>
          <p:cNvPr id="34" name="Rectangle 33"/>
          <p:cNvSpPr/>
          <p:nvPr/>
        </p:nvSpPr>
        <p:spPr>
          <a:xfrm>
            <a:off x="779463" y="9858475"/>
            <a:ext cx="7966518" cy="153888"/>
          </a:xfrm>
          <a:prstGeom prst="rect">
            <a:avLst/>
          </a:prstGeom>
        </p:spPr>
        <p:txBody>
          <a:bodyPr wrap="square" lIns="0" tIns="0" rIns="0" bIns="0" anchorCtr="0">
            <a:spAutoFit/>
          </a:bodyPr>
          <a:lstStyle/>
          <a:p>
            <a:r>
              <a:rPr lang="en-US" sz="1000" dirty="0">
                <a:solidFill>
                  <a:schemeClr val="bg1"/>
                </a:solidFill>
                <a:latin typeface="Arial" panose="020B0604020202020204" pitchFamily="34" charset="0"/>
                <a:cs typeface="Arial" panose="020B0604020202020204" pitchFamily="34" charset="0"/>
              </a:rPr>
              <a:t>Sources CSCMP; A.T. Kearney</a:t>
            </a:r>
          </a:p>
        </p:txBody>
      </p:sp>
    </p:spTree>
    <p:extLst>
      <p:ext uri="{BB962C8B-B14F-4D97-AF65-F5344CB8AC3E}">
        <p14:creationId xmlns:p14="http://schemas.microsoft.com/office/powerpoint/2010/main" val="738788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26216732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225"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42" name="Group 41"/>
          <p:cNvGrpSpPr/>
          <p:nvPr/>
        </p:nvGrpSpPr>
        <p:grpSpPr>
          <a:xfrm>
            <a:off x="0" y="1546352"/>
            <a:ext cx="15252192" cy="8613648"/>
            <a:chOff x="0" y="0"/>
            <a:chExt cx="15252192" cy="8613648"/>
          </a:xfrm>
        </p:grpSpPr>
        <p:pic>
          <p:nvPicPr>
            <p:cNvPr id="50" name="Picture 49"/>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0" y="0"/>
              <a:ext cx="15252192" cy="8613648"/>
            </a:xfrm>
            <a:prstGeom prst="rect">
              <a:avLst/>
            </a:prstGeom>
          </p:spPr>
        </p:pic>
        <p:sp>
          <p:nvSpPr>
            <p:cNvPr id="51" name="Rectangle 50"/>
            <p:cNvSpPr/>
            <p:nvPr/>
          </p:nvSpPr>
          <p:spPr>
            <a:xfrm>
              <a:off x="0" y="0"/>
              <a:ext cx="15252192" cy="8613648"/>
            </a:xfrm>
            <a:prstGeom prst="rect">
              <a:avLst/>
            </a:prstGeom>
            <a:gradFill>
              <a:gsLst>
                <a:gs pos="2500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773480" y="1839640"/>
            <a:ext cx="8806898" cy="1754326"/>
          </a:xfrm>
          <a:prstGeom prst="rect">
            <a:avLst/>
          </a:prstGeom>
          <a:noFill/>
        </p:spPr>
        <p:txBody>
          <a:bodyPr wrap="none" lIns="0" tIns="0" rIns="0" bIns="0" rtlCol="0" anchorCtr="0">
            <a:spAutoFit/>
          </a:bodyPr>
          <a:lstStyle/>
          <a:p>
            <a:r>
              <a:rPr lang="en-US" sz="6000" dirty="0">
                <a:solidFill>
                  <a:schemeClr val="bg1"/>
                </a:solidFill>
                <a:latin typeface="Arial" panose="020B0604020202020204" pitchFamily="34" charset="0"/>
                <a:cs typeface="Arial" panose="020B0604020202020204" pitchFamily="34" charset="0"/>
              </a:rPr>
              <a:t>On the cusp of a new era:</a:t>
            </a:r>
            <a:br>
              <a:rPr lang="en-US" sz="6000" dirty="0">
                <a:solidFill>
                  <a:schemeClr val="bg1"/>
                </a:solidFill>
                <a:latin typeface="Arial" panose="020B0604020202020204" pitchFamily="34" charset="0"/>
                <a:cs typeface="Arial" panose="020B0604020202020204" pitchFamily="34" charset="0"/>
              </a:rPr>
            </a:br>
            <a:r>
              <a:rPr lang="en-US" sz="5400" dirty="0">
                <a:solidFill>
                  <a:schemeClr val="bg1"/>
                </a:solidFill>
                <a:latin typeface="Arial" panose="020B0604020202020204" pitchFamily="34" charset="0"/>
                <a:cs typeface="Arial" panose="020B0604020202020204" pitchFamily="34" charset="0"/>
              </a:rPr>
              <a:t>Potential scenarios</a:t>
            </a:r>
          </a:p>
        </p:txBody>
      </p:sp>
      <p:sp>
        <p:nvSpPr>
          <p:cNvPr id="41" name="Rectangle 40"/>
          <p:cNvSpPr/>
          <p:nvPr/>
        </p:nvSpPr>
        <p:spPr>
          <a:xfrm>
            <a:off x="763622" y="4142076"/>
            <a:ext cx="8152521" cy="430887"/>
          </a:xfrm>
          <a:prstGeom prst="rect">
            <a:avLst/>
          </a:prstGeom>
        </p:spPr>
        <p:txBody>
          <a:bodyPr wrap="square" lIns="0" tIns="0" rIns="0" bIns="0" anchorCtr="0">
            <a:spAutoFit/>
          </a:bodyPr>
          <a:lstStyle/>
          <a:p>
            <a:r>
              <a:rPr lang="en-US" sz="2800" dirty="0">
                <a:solidFill>
                  <a:schemeClr val="bg1"/>
                </a:solidFill>
                <a:latin typeface="Arial" panose="020B0604020202020204" pitchFamily="34" charset="0"/>
                <a:cs typeface="Arial" panose="020B0604020202020204" pitchFamily="34" charset="0"/>
              </a:rPr>
              <a:t>Strategic planning scenarios</a:t>
            </a:r>
          </a:p>
        </p:txBody>
      </p:sp>
      <p:sp>
        <p:nvSpPr>
          <p:cNvPr id="49" name="Rectangle 48"/>
          <p:cNvSpPr/>
          <p:nvPr/>
        </p:nvSpPr>
        <p:spPr>
          <a:xfrm>
            <a:off x="9092485" y="4451810"/>
            <a:ext cx="5368053" cy="5493385"/>
          </a:xfrm>
          <a:prstGeom prst="rect">
            <a:avLst/>
          </a:prstGeom>
          <a:solidFill>
            <a:srgbClr val="EFEEEC">
              <a:alpha val="80000"/>
            </a:srgbClr>
          </a:solidFill>
        </p:spPr>
        <p:txBody>
          <a:bodyPr wrap="square" lIns="182880" tIns="182880" rIns="18288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b="1" dirty="0">
                <a:latin typeface="Arial" panose="020B0604020202020204" pitchFamily="34" charset="0"/>
                <a:cs typeface="Arial" panose="020B0604020202020204" pitchFamily="34" charset="0"/>
              </a:rPr>
              <a:t>Scenario 3: Middle of the Road </a:t>
            </a:r>
            <a:r>
              <a:rPr lang="en-US" sz="2600" dirty="0">
                <a:latin typeface="Arial" panose="020B0604020202020204" pitchFamily="34" charset="0"/>
                <a:cs typeface="Arial" panose="020B0604020202020204" pitchFamily="34" charset="0"/>
              </a:rPr>
              <a:t>- Status quo. Automation capabilities improve incrementally, even with an unconstrained environment. Warehousing facilities are regional or central, as shippers maximize the use of transport to keep total ownership costs down. Customers have a few more choices, but no distinctive competitor emerges. Regulators are business-friendly and rational.</a:t>
            </a:r>
          </a:p>
        </p:txBody>
      </p:sp>
      <p:grpSp>
        <p:nvGrpSpPr>
          <p:cNvPr id="2" name="Group 1"/>
          <p:cNvGrpSpPr/>
          <p:nvPr/>
        </p:nvGrpSpPr>
        <p:grpSpPr>
          <a:xfrm>
            <a:off x="715536" y="4673893"/>
            <a:ext cx="7298147" cy="4892562"/>
            <a:chOff x="715536" y="4673893"/>
            <a:chExt cx="7298147" cy="4892562"/>
          </a:xfrm>
        </p:grpSpPr>
        <p:sp>
          <p:nvSpPr>
            <p:cNvPr id="37" name="Rectangle 36"/>
            <p:cNvSpPr/>
            <p:nvPr/>
          </p:nvSpPr>
          <p:spPr>
            <a:xfrm>
              <a:off x="1473555" y="5231448"/>
              <a:ext cx="2787312" cy="1937405"/>
            </a:xfrm>
            <a:prstGeom prst="rect">
              <a:avLst/>
            </a:prstGeom>
            <a:solidFill>
              <a:schemeClr val="accent1">
                <a:lumMod val="60000"/>
                <a:lumOff val="40000"/>
              </a:schemeClr>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38" name="Rectangle 37"/>
            <p:cNvSpPr/>
            <p:nvPr/>
          </p:nvSpPr>
          <p:spPr>
            <a:xfrm>
              <a:off x="4186925" y="5231448"/>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39" name="Rectangle 38"/>
            <p:cNvSpPr/>
            <p:nvPr/>
          </p:nvSpPr>
          <p:spPr>
            <a:xfrm>
              <a:off x="1473555" y="7123891"/>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44" name="Rectangle 43"/>
            <p:cNvSpPr/>
            <p:nvPr/>
          </p:nvSpPr>
          <p:spPr>
            <a:xfrm>
              <a:off x="4186925" y="7123891"/>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46" name="Up-Down Arrow 45"/>
            <p:cNvSpPr/>
            <p:nvPr/>
          </p:nvSpPr>
          <p:spPr>
            <a:xfrm rot="5400000">
              <a:off x="3865771" y="4209636"/>
              <a:ext cx="715531" cy="5874230"/>
            </a:xfrm>
            <a:prstGeom prst="upDownArrow">
              <a:avLst>
                <a:gd name="adj1" fmla="val 64815"/>
                <a:gd name="adj2" fmla="val 26955"/>
              </a:avLst>
            </a:prstGeom>
            <a:solidFill>
              <a:srgbClr val="FBB162"/>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tx1"/>
                </a:solidFill>
                <a:latin typeface="Arial" panose="020B0604020202020204" pitchFamily="34" charset="0"/>
                <a:cs typeface="Arial" panose="020B0604020202020204" pitchFamily="34" charset="0"/>
              </a:endParaRPr>
            </a:p>
          </p:txBody>
        </p:sp>
        <p:sp>
          <p:nvSpPr>
            <p:cNvPr id="47" name="Rectangle 46"/>
            <p:cNvSpPr/>
            <p:nvPr/>
          </p:nvSpPr>
          <p:spPr>
            <a:xfrm>
              <a:off x="1627850" y="5287311"/>
              <a:ext cx="1251496" cy="276999"/>
            </a:xfrm>
            <a:prstGeom prst="rect">
              <a:avLst/>
            </a:prstGeom>
          </p:spPr>
          <p:txBody>
            <a:bodyPr wrap="none" lIns="0" tIns="0" rIns="0" bIns="0" anchorCtr="0">
              <a:spAutoFit/>
            </a:bodyPr>
            <a:lstStyle/>
            <a:p>
              <a:r>
                <a:rPr lang="en-US" b="1" dirty="0">
                  <a:solidFill>
                    <a:schemeClr val="bg1"/>
                  </a:solidFill>
                  <a:latin typeface="Arial" panose="020B0604020202020204" pitchFamily="34" charset="0"/>
                  <a:cs typeface="Arial" panose="020B0604020202020204" pitchFamily="34" charset="0"/>
                </a:rPr>
                <a:t>Scenario  3</a:t>
              </a:r>
            </a:p>
          </p:txBody>
        </p:sp>
        <p:sp>
          <p:nvSpPr>
            <p:cNvPr id="48" name="Rectangle 47"/>
            <p:cNvSpPr/>
            <p:nvPr/>
          </p:nvSpPr>
          <p:spPr>
            <a:xfrm>
              <a:off x="1627850" y="8719220"/>
              <a:ext cx="1213024" cy="276999"/>
            </a:xfrm>
            <a:prstGeom prst="rect">
              <a:avLst/>
            </a:prstGeom>
          </p:spPr>
          <p:txBody>
            <a:bodyPr wrap="none" lIns="0" tIns="0" rIns="0" bIns="0" anchorCtr="0">
              <a:spAutoFit/>
            </a:bodyPr>
            <a:lstStyle/>
            <a:p>
              <a:r>
                <a:rPr lang="en-US" b="1" dirty="0">
                  <a:solidFill>
                    <a:srgbClr val="B20734"/>
                  </a:solidFill>
                  <a:latin typeface="Arial" panose="020B0604020202020204" pitchFamily="34" charset="0"/>
                  <a:cs typeface="Arial" panose="020B0604020202020204" pitchFamily="34" charset="0"/>
                </a:rPr>
                <a:t>Scenario 4</a:t>
              </a:r>
            </a:p>
          </p:txBody>
        </p:sp>
        <p:sp>
          <p:nvSpPr>
            <p:cNvPr id="53" name="Rectangle 52"/>
            <p:cNvSpPr/>
            <p:nvPr/>
          </p:nvSpPr>
          <p:spPr>
            <a:xfrm>
              <a:off x="5667885" y="5339368"/>
              <a:ext cx="1231106" cy="276999"/>
            </a:xfrm>
            <a:prstGeom prst="rect">
              <a:avLst/>
            </a:prstGeom>
          </p:spPr>
          <p:txBody>
            <a:bodyPr wrap="none" lIns="0" tIns="0" rIns="0" bIns="0" anchorCtr="0">
              <a:spAutoFit/>
            </a:bodyPr>
            <a:lstStyle/>
            <a:p>
              <a:r>
                <a:rPr lang="en-US" b="1" dirty="0">
                  <a:solidFill>
                    <a:srgbClr val="7D8F7D"/>
                  </a:solidFill>
                  <a:latin typeface="Arial" panose="020B0604020202020204" pitchFamily="34" charset="0"/>
                  <a:cs typeface="Arial" panose="020B0604020202020204" pitchFamily="34" charset="0"/>
                </a:rPr>
                <a:t>Scenario  1</a:t>
              </a:r>
            </a:p>
          </p:txBody>
        </p:sp>
        <p:sp>
          <p:nvSpPr>
            <p:cNvPr id="70" name="Rectangle 69"/>
            <p:cNvSpPr/>
            <p:nvPr/>
          </p:nvSpPr>
          <p:spPr>
            <a:xfrm>
              <a:off x="5674297" y="8719220"/>
              <a:ext cx="1198598" cy="276999"/>
            </a:xfrm>
            <a:prstGeom prst="rect">
              <a:avLst/>
            </a:prstGeom>
          </p:spPr>
          <p:txBody>
            <a:bodyPr wrap="none" lIns="0" tIns="0" rIns="0" bIns="0" anchorCtr="0">
              <a:spAutoFit/>
            </a:bodyPr>
            <a:lstStyle/>
            <a:p>
              <a:r>
                <a:rPr lang="en-US" b="1" dirty="0">
                  <a:solidFill>
                    <a:srgbClr val="2C5772"/>
                  </a:solidFill>
                  <a:latin typeface="Arial" panose="020B0604020202020204" pitchFamily="34" charset="0"/>
                  <a:cs typeface="Arial" panose="020B0604020202020204" pitchFamily="34" charset="0"/>
                </a:rPr>
                <a:t>Scenario 2</a:t>
              </a:r>
            </a:p>
          </p:txBody>
        </p:sp>
        <p:sp>
          <p:nvSpPr>
            <p:cNvPr id="71" name="Rectangle 70"/>
            <p:cNvSpPr/>
            <p:nvPr/>
          </p:nvSpPr>
          <p:spPr>
            <a:xfrm rot="16200000">
              <a:off x="-463422" y="6871209"/>
              <a:ext cx="2911914" cy="553998"/>
            </a:xfrm>
            <a:prstGeom prst="rect">
              <a:avLst/>
            </a:prstGeom>
            <a:noFill/>
          </p:spPr>
          <p:txBody>
            <a:bodyPr wrap="square" lIns="0" tIns="0" rIns="0" bIns="0" anchorCtr="0">
              <a:spAutoFit/>
            </a:bodyP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Slow and incremental</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improvements</a:t>
              </a:r>
            </a:p>
          </p:txBody>
        </p:sp>
        <p:sp>
          <p:nvSpPr>
            <p:cNvPr id="72" name="Rectangle 71"/>
            <p:cNvSpPr/>
            <p:nvPr/>
          </p:nvSpPr>
          <p:spPr>
            <a:xfrm rot="16200000">
              <a:off x="6307272" y="6750319"/>
              <a:ext cx="2581825" cy="830997"/>
            </a:xfrm>
            <a:prstGeom prst="rect">
              <a:avLst/>
            </a:prstGeom>
            <a:noFill/>
          </p:spPr>
          <p:txBody>
            <a:bodyPr wrap="square" lIns="0" tIns="0" rIns="0" bIns="0" anchorCtr="0">
              <a:spAutoFit/>
            </a:bodyP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Major</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breakthroughs</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and high adoption</a:t>
              </a:r>
            </a:p>
          </p:txBody>
        </p:sp>
        <p:sp>
          <p:nvSpPr>
            <p:cNvPr id="73" name="Rectangle 72"/>
            <p:cNvSpPr/>
            <p:nvPr/>
          </p:nvSpPr>
          <p:spPr>
            <a:xfrm>
              <a:off x="1818090" y="5946912"/>
              <a:ext cx="1578958" cy="615553"/>
            </a:xfrm>
            <a:prstGeom prst="rect">
              <a:avLst/>
            </a:prstGeom>
          </p:spPr>
          <p:txBody>
            <a:bodyPr wrap="none" lIns="0" tIns="0" rIns="0" bIns="0" anchorCtr="0">
              <a:spAutoFit/>
            </a:bodyPr>
            <a:lstStyle/>
            <a:p>
              <a:r>
                <a:rPr lang="en-US" sz="2000" b="1" dirty="0">
                  <a:solidFill>
                    <a:schemeClr val="bg1"/>
                  </a:solidFill>
                  <a:latin typeface="Arial" panose="020B0604020202020204" pitchFamily="34" charset="0"/>
                  <a:cs typeface="Arial" panose="020B0604020202020204" pitchFamily="34" charset="0"/>
                </a:rPr>
                <a:t>Middle of the</a:t>
              </a:r>
              <a:br>
                <a:rPr lang="en-US" sz="2000" b="1"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Road</a:t>
              </a:r>
            </a:p>
          </p:txBody>
        </p:sp>
        <p:sp>
          <p:nvSpPr>
            <p:cNvPr id="74" name="Rectangle 73"/>
            <p:cNvSpPr/>
            <p:nvPr/>
          </p:nvSpPr>
          <p:spPr>
            <a:xfrm>
              <a:off x="4693205" y="5946912"/>
              <a:ext cx="1791516" cy="615553"/>
            </a:xfrm>
            <a:prstGeom prst="rect">
              <a:avLst/>
            </a:prstGeom>
          </p:spPr>
          <p:txBody>
            <a:bodyPr wrap="none" lIns="0" tIns="0" rIns="0" bIns="0" anchorCtr="0">
              <a:spAutoFit/>
            </a:bodyPr>
            <a:lstStyle/>
            <a:p>
              <a:r>
                <a:rPr lang="en-US" sz="2000" b="1" dirty="0">
                  <a:solidFill>
                    <a:srgbClr val="7D8F7D"/>
                  </a:solidFill>
                  <a:latin typeface="Arial" panose="020B0604020202020204" pitchFamily="34" charset="0"/>
                  <a:cs typeface="Arial" panose="020B0604020202020204" pitchFamily="34" charset="0"/>
                </a:rPr>
                <a:t>Cruisin' Down </a:t>
              </a:r>
              <a:br>
                <a:rPr lang="en-US" sz="2000" b="1" dirty="0">
                  <a:solidFill>
                    <a:srgbClr val="7D8F7D"/>
                  </a:solidFill>
                  <a:latin typeface="Arial" panose="020B0604020202020204" pitchFamily="34" charset="0"/>
                  <a:cs typeface="Arial" panose="020B0604020202020204" pitchFamily="34" charset="0"/>
                </a:rPr>
              </a:br>
              <a:r>
                <a:rPr lang="en-US" sz="2000" b="1" dirty="0">
                  <a:solidFill>
                    <a:srgbClr val="7D8F7D"/>
                  </a:solidFill>
                  <a:latin typeface="Arial" panose="020B0604020202020204" pitchFamily="34" charset="0"/>
                  <a:cs typeface="Arial" panose="020B0604020202020204" pitchFamily="34" charset="0"/>
                </a:rPr>
                <a:t>the Highway</a:t>
              </a:r>
            </a:p>
          </p:txBody>
        </p:sp>
        <p:sp>
          <p:nvSpPr>
            <p:cNvPr id="75" name="Rectangle 74"/>
            <p:cNvSpPr/>
            <p:nvPr/>
          </p:nvSpPr>
          <p:spPr>
            <a:xfrm>
              <a:off x="1818090" y="7780483"/>
              <a:ext cx="1816203" cy="615553"/>
            </a:xfrm>
            <a:prstGeom prst="rect">
              <a:avLst/>
            </a:prstGeom>
          </p:spPr>
          <p:txBody>
            <a:bodyPr wrap="square" lIns="0" tIns="0" rIns="0" bIns="0" anchorCtr="0">
              <a:spAutoFit/>
            </a:bodyPr>
            <a:lstStyle/>
            <a:p>
              <a:r>
                <a:rPr lang="en-US" sz="2000" b="1" dirty="0">
                  <a:solidFill>
                    <a:srgbClr val="B20734"/>
                  </a:solidFill>
                  <a:latin typeface="Arial" panose="020B0604020202020204" pitchFamily="34" charset="0"/>
                  <a:cs typeface="Arial" panose="020B0604020202020204" pitchFamily="34" charset="0"/>
                </a:rPr>
                <a:t>Dead End Street</a:t>
              </a:r>
            </a:p>
          </p:txBody>
        </p:sp>
        <p:sp>
          <p:nvSpPr>
            <p:cNvPr id="76" name="Rectangle 75"/>
            <p:cNvSpPr/>
            <p:nvPr/>
          </p:nvSpPr>
          <p:spPr>
            <a:xfrm>
              <a:off x="4693205" y="7780483"/>
              <a:ext cx="1865895" cy="615553"/>
            </a:xfrm>
            <a:prstGeom prst="rect">
              <a:avLst/>
            </a:prstGeom>
          </p:spPr>
          <p:txBody>
            <a:bodyPr wrap="none" lIns="0" tIns="0" rIns="0" bIns="0" anchorCtr="0">
              <a:spAutoFit/>
            </a:bodyPr>
            <a:lstStyle/>
            <a:p>
              <a:r>
                <a:rPr lang="en-US" sz="2000" b="1" dirty="0">
                  <a:solidFill>
                    <a:srgbClr val="2C5772"/>
                  </a:solidFill>
                  <a:latin typeface="Arial" panose="020B0604020202020204" pitchFamily="34" charset="0"/>
                  <a:cs typeface="Arial" panose="020B0604020202020204" pitchFamily="34" charset="0"/>
                </a:rPr>
                <a:t>Stop Signs and</a:t>
              </a:r>
              <a:br>
                <a:rPr lang="en-US" sz="2000" b="1" dirty="0">
                  <a:solidFill>
                    <a:srgbClr val="2C5772"/>
                  </a:solidFill>
                  <a:latin typeface="Arial" panose="020B0604020202020204" pitchFamily="34" charset="0"/>
                  <a:cs typeface="Arial" panose="020B0604020202020204" pitchFamily="34" charset="0"/>
                </a:rPr>
              </a:br>
              <a:r>
                <a:rPr lang="en-US" sz="2000" b="1" dirty="0">
                  <a:solidFill>
                    <a:srgbClr val="2C5772"/>
                  </a:solidFill>
                  <a:latin typeface="Arial" panose="020B0604020202020204" pitchFamily="34" charset="0"/>
                  <a:cs typeface="Arial" panose="020B0604020202020204" pitchFamily="34" charset="0"/>
                </a:rPr>
                <a:t>Red Lights</a:t>
              </a:r>
            </a:p>
          </p:txBody>
        </p:sp>
        <p:sp>
          <p:nvSpPr>
            <p:cNvPr id="77" name="Rectangle 76"/>
            <p:cNvSpPr/>
            <p:nvPr/>
          </p:nvSpPr>
          <p:spPr>
            <a:xfrm>
              <a:off x="1535038" y="7034981"/>
              <a:ext cx="2398095" cy="249299"/>
            </a:xfrm>
            <a:prstGeom prst="rect">
              <a:avLst/>
            </a:prstGeom>
          </p:spPr>
          <p:txBody>
            <a:bodyPr wrap="square" lIns="0" tIns="0" rIns="0" bIns="0" anchorCtr="0">
              <a:spAutoFit/>
            </a:bodyPr>
            <a:lstStyle/>
            <a:p>
              <a:pPr>
                <a:lnSpc>
                  <a:spcPct val="90000"/>
                </a:lnSpc>
              </a:pPr>
              <a:r>
                <a:rPr lang="en-US" b="1" dirty="0">
                  <a:latin typeface="Arial" panose="020B0604020202020204" pitchFamily="34" charset="0"/>
                  <a:cs typeface="Arial" panose="020B0604020202020204" pitchFamily="34" charset="0"/>
                </a:rPr>
                <a:t>Technology adoption</a:t>
              </a:r>
              <a:endParaRPr lang="en-US" sz="1200" b="1" dirty="0">
                <a:latin typeface="Arial" panose="020B0604020202020204" pitchFamily="34" charset="0"/>
                <a:cs typeface="Arial" panose="020B0604020202020204" pitchFamily="34" charset="0"/>
              </a:endParaRPr>
            </a:p>
          </p:txBody>
        </p:sp>
        <p:sp>
          <p:nvSpPr>
            <p:cNvPr id="78" name="Up-Down Arrow 77"/>
            <p:cNvSpPr/>
            <p:nvPr/>
          </p:nvSpPr>
          <p:spPr>
            <a:xfrm>
              <a:off x="3876187" y="5040948"/>
              <a:ext cx="694699" cy="4211606"/>
            </a:xfrm>
            <a:prstGeom prst="upDownArrow">
              <a:avLst>
                <a:gd name="adj1" fmla="val 64815"/>
                <a:gd name="adj2" fmla="val 26955"/>
              </a:avLst>
            </a:prstGeom>
            <a:solidFill>
              <a:srgbClr val="7FA2B8"/>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anose="020B0604020202020204" pitchFamily="34" charset="0"/>
              </a:endParaRPr>
            </a:p>
          </p:txBody>
        </p:sp>
        <p:sp>
          <p:nvSpPr>
            <p:cNvPr id="79" name="Rectangle 78"/>
            <p:cNvSpPr/>
            <p:nvPr/>
          </p:nvSpPr>
          <p:spPr>
            <a:xfrm rot="16200000">
              <a:off x="2928310" y="6890177"/>
              <a:ext cx="2590453" cy="249299"/>
            </a:xfrm>
            <a:prstGeom prst="rect">
              <a:avLst/>
            </a:prstGeom>
          </p:spPr>
          <p:txBody>
            <a:bodyPr wrap="none" lIns="0" tIns="0" rIns="0" bIns="0" anchorCtr="0">
              <a:spAutoFit/>
            </a:bodyPr>
            <a:lstStyle/>
            <a:p>
              <a:pPr>
                <a:lnSpc>
                  <a:spcPct val="90000"/>
                </a:lnSpc>
              </a:pPr>
              <a:r>
                <a:rPr lang="en-US" b="1" dirty="0">
                  <a:latin typeface="Arial" panose="020B0604020202020204" pitchFamily="34" charset="0"/>
                  <a:cs typeface="Arial" panose="020B0604020202020204" pitchFamily="34" charset="0"/>
                </a:rPr>
                <a:t>Operational constraints</a:t>
              </a:r>
              <a:endParaRPr lang="en-US" sz="1200" b="1" dirty="0">
                <a:latin typeface="Arial" panose="020B0604020202020204" pitchFamily="34" charset="0"/>
                <a:cs typeface="Arial" panose="020B0604020202020204" pitchFamily="34" charset="0"/>
              </a:endParaRPr>
            </a:p>
          </p:txBody>
        </p:sp>
        <p:sp>
          <p:nvSpPr>
            <p:cNvPr id="80" name="Rectangle 79"/>
            <p:cNvSpPr/>
            <p:nvPr/>
          </p:nvSpPr>
          <p:spPr>
            <a:xfrm>
              <a:off x="3039772" y="4673893"/>
              <a:ext cx="2372444" cy="307777"/>
            </a:xfrm>
            <a:prstGeom prst="rect">
              <a:avLst/>
            </a:prstGeom>
            <a:noFill/>
          </p:spPr>
          <p:txBody>
            <a:bodyPr wrap="square" lIns="0" tIns="0" rIns="0" bIns="0" anchorCtr="0">
              <a:spAutoFit/>
            </a:bodyPr>
            <a:lstStyle/>
            <a:p>
              <a:pPr algn="ctr"/>
              <a:r>
                <a:rPr lang="en-US" sz="2000" b="1" dirty="0">
                  <a:solidFill>
                    <a:schemeClr val="bg1"/>
                  </a:solidFill>
                  <a:latin typeface="Arial" panose="020B0604020202020204" pitchFamily="34" charset="0"/>
                  <a:cs typeface="Arial" panose="020B0604020202020204" pitchFamily="34" charset="0"/>
                </a:rPr>
                <a:t>Complete freedom</a:t>
              </a:r>
            </a:p>
          </p:txBody>
        </p:sp>
        <p:sp>
          <p:nvSpPr>
            <p:cNvPr id="81" name="Rectangle 80"/>
            <p:cNvSpPr/>
            <p:nvPr/>
          </p:nvSpPr>
          <p:spPr>
            <a:xfrm>
              <a:off x="2928948" y="9258678"/>
              <a:ext cx="2582758" cy="307777"/>
            </a:xfrm>
            <a:prstGeom prst="rect">
              <a:avLst/>
            </a:prstGeom>
            <a:noFill/>
          </p:spPr>
          <p:txBody>
            <a:bodyPr wrap="square" lIns="0" tIns="0" rIns="0" bIns="0" anchorCtr="0">
              <a:spAutoFit/>
            </a:bodyPr>
            <a:lstStyle/>
            <a:p>
              <a:pPr algn="ctr"/>
              <a:r>
                <a:rPr lang="en-US" sz="2000" b="1" dirty="0">
                  <a:solidFill>
                    <a:schemeClr val="bg1"/>
                  </a:solidFill>
                  <a:latin typeface="Arial" panose="020B0604020202020204" pitchFamily="34" charset="0"/>
                  <a:cs typeface="Arial" panose="020B0604020202020204" pitchFamily="34" charset="0"/>
                </a:rPr>
                <a:t>Complete constraint</a:t>
              </a:r>
            </a:p>
          </p:txBody>
        </p:sp>
        <p:sp>
          <p:nvSpPr>
            <p:cNvPr id="82" name="Rectangle 81"/>
            <p:cNvSpPr/>
            <p:nvPr/>
          </p:nvSpPr>
          <p:spPr>
            <a:xfrm>
              <a:off x="2499987" y="6073165"/>
              <a:ext cx="1686938" cy="166199"/>
            </a:xfrm>
            <a:prstGeom prst="rect">
              <a:avLst/>
            </a:prstGeom>
          </p:spPr>
          <p:txBody>
            <a:bodyPr wrap="square" lIns="0" tIns="0" rIns="0" bIns="0" anchorCtr="0">
              <a:spAutoFit/>
            </a:bodyPr>
            <a:lstStyle/>
            <a:p>
              <a:pPr>
                <a:lnSpc>
                  <a:spcPct val="90000"/>
                </a:lnSpc>
              </a:pPr>
              <a:endParaRPr lang="en-US" sz="1200" b="1" dirty="0">
                <a:solidFill>
                  <a:schemeClr val="bg2">
                    <a:lumMod val="25000"/>
                  </a:schemeClr>
                </a:solidFill>
                <a:latin typeface="Arial" panose="020B0604020202020204" pitchFamily="34" charset="0"/>
                <a:cs typeface="Arial" panose="020B0604020202020204" pitchFamily="34" charset="0"/>
              </a:endParaRPr>
            </a:p>
          </p:txBody>
        </p:sp>
      </p:grpSp>
      <p:sp>
        <p:nvSpPr>
          <p:cNvPr id="34" name="Rectangle 33"/>
          <p:cNvSpPr/>
          <p:nvPr/>
        </p:nvSpPr>
        <p:spPr>
          <a:xfrm>
            <a:off x="779463" y="9858475"/>
            <a:ext cx="7966518" cy="153888"/>
          </a:xfrm>
          <a:prstGeom prst="rect">
            <a:avLst/>
          </a:prstGeom>
        </p:spPr>
        <p:txBody>
          <a:bodyPr wrap="square" lIns="0" tIns="0" rIns="0" bIns="0" anchorCtr="0">
            <a:spAutoFit/>
          </a:bodyPr>
          <a:lstStyle/>
          <a:p>
            <a:r>
              <a:rPr lang="en-US" sz="1000" dirty="0">
                <a:solidFill>
                  <a:schemeClr val="bg1"/>
                </a:solidFill>
                <a:latin typeface="Arial" panose="020B0604020202020204" pitchFamily="34" charset="0"/>
                <a:cs typeface="Arial" panose="020B0604020202020204" pitchFamily="34" charset="0"/>
              </a:rPr>
              <a:t>Sources CSCMP; A.T. Kearney</a:t>
            </a:r>
          </a:p>
        </p:txBody>
      </p:sp>
    </p:spTree>
    <p:extLst>
      <p:ext uri="{BB962C8B-B14F-4D97-AF65-F5344CB8AC3E}">
        <p14:creationId xmlns:p14="http://schemas.microsoft.com/office/powerpoint/2010/main" val="738788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35809511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7272" name="think-cell Slide" r:id="rId5" imgW="572" imgH="429" progId="TCLayout.ActiveDocument.1">
                  <p:embed/>
                </p:oleObj>
              </mc:Choice>
              <mc:Fallback>
                <p:oleObj name="think-cell Slide" r:id="rId5" imgW="572" imgH="429"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42" name="Group 41"/>
          <p:cNvGrpSpPr/>
          <p:nvPr/>
        </p:nvGrpSpPr>
        <p:grpSpPr>
          <a:xfrm>
            <a:off x="0" y="1550988"/>
            <a:ext cx="15252192" cy="8613648"/>
            <a:chOff x="0" y="0"/>
            <a:chExt cx="15252192" cy="8613648"/>
          </a:xfrm>
        </p:grpSpPr>
        <p:pic>
          <p:nvPicPr>
            <p:cNvPr id="50" name="Picture 49"/>
            <p:cNvPicPr preferRelativeResize="0">
              <a:picLocks/>
            </p:cNvPicPr>
            <p:nvPr/>
          </p:nvPicPr>
          <p:blipFill rotWithShape="1">
            <a:blip r:embed="rId7" cstate="print">
              <a:extLst>
                <a:ext uri="{28A0092B-C50C-407E-A947-70E740481C1C}">
                  <a14:useLocalDpi xmlns:a14="http://schemas.microsoft.com/office/drawing/2010/main" val="0"/>
                </a:ext>
              </a:extLst>
            </a:blip>
            <a:srcRect/>
            <a:stretch/>
          </p:blipFill>
          <p:spPr>
            <a:xfrm>
              <a:off x="0" y="0"/>
              <a:ext cx="15252192" cy="8613648"/>
            </a:xfrm>
            <a:prstGeom prst="rect">
              <a:avLst/>
            </a:prstGeom>
          </p:spPr>
        </p:pic>
        <p:sp>
          <p:nvSpPr>
            <p:cNvPr id="51" name="Rectangle 50"/>
            <p:cNvSpPr/>
            <p:nvPr/>
          </p:nvSpPr>
          <p:spPr>
            <a:xfrm>
              <a:off x="0" y="0"/>
              <a:ext cx="15252192" cy="8613648"/>
            </a:xfrm>
            <a:prstGeom prst="rect">
              <a:avLst/>
            </a:prstGeom>
            <a:gradFill>
              <a:gsLst>
                <a:gs pos="25000">
                  <a:srgbClr val="002060">
                    <a:alpha val="82000"/>
                  </a:srgbClr>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773480" y="1839640"/>
            <a:ext cx="8806898" cy="1754326"/>
          </a:xfrm>
          <a:prstGeom prst="rect">
            <a:avLst/>
          </a:prstGeom>
          <a:noFill/>
        </p:spPr>
        <p:txBody>
          <a:bodyPr wrap="none" lIns="0" tIns="0" rIns="0" bIns="0" rtlCol="0" anchorCtr="0">
            <a:spAutoFit/>
          </a:bodyPr>
          <a:lstStyle/>
          <a:p>
            <a:r>
              <a:rPr lang="en-US" sz="6000" dirty="0">
                <a:solidFill>
                  <a:schemeClr val="bg1"/>
                </a:solidFill>
                <a:latin typeface="Arial" panose="020B0604020202020204" pitchFamily="34" charset="0"/>
                <a:cs typeface="Arial" panose="020B0604020202020204" pitchFamily="34" charset="0"/>
              </a:rPr>
              <a:t>On the cusp of a new era:</a:t>
            </a:r>
            <a:br>
              <a:rPr lang="en-US" sz="6000" dirty="0">
                <a:solidFill>
                  <a:schemeClr val="bg1"/>
                </a:solidFill>
                <a:latin typeface="Arial" panose="020B0604020202020204" pitchFamily="34" charset="0"/>
                <a:cs typeface="Arial" panose="020B0604020202020204" pitchFamily="34" charset="0"/>
              </a:rPr>
            </a:br>
            <a:r>
              <a:rPr lang="en-US" sz="5400" dirty="0">
                <a:solidFill>
                  <a:schemeClr val="bg1"/>
                </a:solidFill>
                <a:latin typeface="Arial" panose="020B0604020202020204" pitchFamily="34" charset="0"/>
                <a:cs typeface="Arial" panose="020B0604020202020204" pitchFamily="34" charset="0"/>
              </a:rPr>
              <a:t>potential scenarios</a:t>
            </a:r>
          </a:p>
        </p:txBody>
      </p:sp>
      <p:sp>
        <p:nvSpPr>
          <p:cNvPr id="41" name="Rectangle 40"/>
          <p:cNvSpPr/>
          <p:nvPr/>
        </p:nvSpPr>
        <p:spPr>
          <a:xfrm>
            <a:off x="763622" y="4146712"/>
            <a:ext cx="8152521" cy="430887"/>
          </a:xfrm>
          <a:prstGeom prst="rect">
            <a:avLst/>
          </a:prstGeom>
        </p:spPr>
        <p:txBody>
          <a:bodyPr wrap="square" lIns="0" tIns="0" rIns="0" bIns="0" anchorCtr="0">
            <a:spAutoFit/>
          </a:bodyPr>
          <a:lstStyle/>
          <a:p>
            <a:r>
              <a:rPr lang="en-US" sz="2800" dirty="0">
                <a:solidFill>
                  <a:schemeClr val="bg1"/>
                </a:solidFill>
                <a:latin typeface="Arial" panose="020B0604020202020204" pitchFamily="34" charset="0"/>
                <a:cs typeface="Arial" panose="020B0604020202020204" pitchFamily="34" charset="0"/>
              </a:rPr>
              <a:t>Strategic planning scenarios</a:t>
            </a:r>
          </a:p>
        </p:txBody>
      </p:sp>
      <p:sp>
        <p:nvSpPr>
          <p:cNvPr id="49" name="Rectangle 48"/>
          <p:cNvSpPr/>
          <p:nvPr/>
        </p:nvSpPr>
        <p:spPr>
          <a:xfrm>
            <a:off x="9092485" y="4456446"/>
            <a:ext cx="5368053" cy="5493385"/>
          </a:xfrm>
          <a:prstGeom prst="rect">
            <a:avLst/>
          </a:prstGeom>
          <a:solidFill>
            <a:srgbClr val="EFEEEC">
              <a:alpha val="80000"/>
            </a:srgbClr>
          </a:solidFill>
        </p:spPr>
        <p:txBody>
          <a:bodyPr wrap="square" lIns="182880" tIns="182880" rIns="182880" bIns="182880">
            <a:noAutofit/>
          </a:bodyPr>
          <a:lstStyle/>
          <a:p>
            <a:pPr marL="231775" indent="-231775">
              <a:lnSpc>
                <a:spcPct val="90000"/>
              </a:lnSpc>
              <a:spcBef>
                <a:spcPts val="900"/>
              </a:spcBef>
              <a:buClr>
                <a:srgbClr val="9B1717"/>
              </a:buClr>
              <a:buFont typeface="Arial" panose="020B0604020202020204" pitchFamily="34" charset="0"/>
              <a:buChar char="•"/>
            </a:pPr>
            <a:r>
              <a:rPr lang="en-US" sz="2600" b="1" dirty="0">
                <a:latin typeface="Arial" panose="020B0604020202020204" pitchFamily="34" charset="0"/>
                <a:cs typeface="Arial" panose="020B0604020202020204" pitchFamily="34" charset="0"/>
              </a:rPr>
              <a:t>Scenario 4: Dead End Street </a:t>
            </a:r>
            <a:r>
              <a:rPr lang="en-US" sz="2600" dirty="0">
                <a:latin typeface="Arial" panose="020B0604020202020204" pitchFamily="34" charset="0"/>
                <a:cs typeface="Arial" panose="020B0604020202020204" pitchFamily="34" charset="0"/>
              </a:rPr>
              <a:t>- Regulators are inflexible and hinder the entrepreneurial spirit of the US market. The limited technological advancement and increased cost of regulatory compliance shakes out supply markets, creating higher costs for consumers with limited service differentiation. Great expectations remain unmet.</a:t>
            </a:r>
          </a:p>
        </p:txBody>
      </p:sp>
      <p:grpSp>
        <p:nvGrpSpPr>
          <p:cNvPr id="2" name="Group 1"/>
          <p:cNvGrpSpPr/>
          <p:nvPr/>
        </p:nvGrpSpPr>
        <p:grpSpPr>
          <a:xfrm>
            <a:off x="715536" y="4673893"/>
            <a:ext cx="7298147" cy="4892562"/>
            <a:chOff x="715536" y="4673893"/>
            <a:chExt cx="7298147" cy="4892562"/>
          </a:xfrm>
        </p:grpSpPr>
        <p:sp>
          <p:nvSpPr>
            <p:cNvPr id="33" name="Rectangle 32"/>
            <p:cNvSpPr/>
            <p:nvPr/>
          </p:nvSpPr>
          <p:spPr>
            <a:xfrm>
              <a:off x="1473555" y="5231448"/>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37" name="Rectangle 36"/>
            <p:cNvSpPr/>
            <p:nvPr/>
          </p:nvSpPr>
          <p:spPr>
            <a:xfrm>
              <a:off x="4186925" y="5231448"/>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38" name="Rectangle 37"/>
            <p:cNvSpPr/>
            <p:nvPr/>
          </p:nvSpPr>
          <p:spPr>
            <a:xfrm>
              <a:off x="1473555" y="7123891"/>
              <a:ext cx="2787312" cy="1937405"/>
            </a:xfrm>
            <a:prstGeom prst="rect">
              <a:avLst/>
            </a:prstGeom>
            <a:solidFill>
              <a:schemeClr val="accent1">
                <a:lumMod val="60000"/>
                <a:lumOff val="40000"/>
              </a:schemeClr>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39" name="Rectangle 38"/>
            <p:cNvSpPr/>
            <p:nvPr/>
          </p:nvSpPr>
          <p:spPr>
            <a:xfrm>
              <a:off x="4186925" y="7123891"/>
              <a:ext cx="2787312" cy="1937405"/>
            </a:xfrm>
            <a:prstGeom prst="rect">
              <a:avLst/>
            </a:prstGeom>
            <a:solidFill>
              <a:srgbClr val="F2EDEA"/>
            </a:solidFill>
            <a:ln w="28575"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itchFamily="34" charset="0"/>
              </a:endParaRPr>
            </a:p>
          </p:txBody>
        </p:sp>
        <p:sp>
          <p:nvSpPr>
            <p:cNvPr id="44" name="Up-Down Arrow 43"/>
            <p:cNvSpPr/>
            <p:nvPr/>
          </p:nvSpPr>
          <p:spPr>
            <a:xfrm rot="5400000">
              <a:off x="3865771" y="4209636"/>
              <a:ext cx="715531" cy="5874230"/>
            </a:xfrm>
            <a:prstGeom prst="upDownArrow">
              <a:avLst>
                <a:gd name="adj1" fmla="val 64815"/>
                <a:gd name="adj2" fmla="val 26955"/>
              </a:avLst>
            </a:prstGeom>
            <a:solidFill>
              <a:srgbClr val="FBB162"/>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tx1"/>
                </a:solidFill>
                <a:latin typeface="Arial" panose="020B0604020202020204" pitchFamily="34" charset="0"/>
                <a:cs typeface="Arial" panose="020B0604020202020204" pitchFamily="34" charset="0"/>
              </a:endParaRPr>
            </a:p>
          </p:txBody>
        </p:sp>
        <p:sp>
          <p:nvSpPr>
            <p:cNvPr id="46" name="Rectangle 45"/>
            <p:cNvSpPr/>
            <p:nvPr/>
          </p:nvSpPr>
          <p:spPr>
            <a:xfrm>
              <a:off x="1627850" y="5287311"/>
              <a:ext cx="1251496" cy="276999"/>
            </a:xfrm>
            <a:prstGeom prst="rect">
              <a:avLst/>
            </a:prstGeom>
          </p:spPr>
          <p:txBody>
            <a:bodyPr wrap="none" lIns="0" tIns="0" rIns="0" bIns="0" anchorCtr="0">
              <a:spAutoFit/>
            </a:bodyPr>
            <a:lstStyle/>
            <a:p>
              <a:r>
                <a:rPr lang="en-US" b="1" dirty="0">
                  <a:solidFill>
                    <a:srgbClr val="C25D25"/>
                  </a:solidFill>
                  <a:latin typeface="Arial" panose="020B0604020202020204" pitchFamily="34" charset="0"/>
                  <a:cs typeface="Arial" panose="020B0604020202020204" pitchFamily="34" charset="0"/>
                </a:rPr>
                <a:t>Scenario  3</a:t>
              </a:r>
            </a:p>
          </p:txBody>
        </p:sp>
        <p:sp>
          <p:nvSpPr>
            <p:cNvPr id="47" name="Rectangle 46"/>
            <p:cNvSpPr/>
            <p:nvPr/>
          </p:nvSpPr>
          <p:spPr>
            <a:xfrm>
              <a:off x="1627850" y="8719220"/>
              <a:ext cx="1213024" cy="276999"/>
            </a:xfrm>
            <a:prstGeom prst="rect">
              <a:avLst/>
            </a:prstGeom>
          </p:spPr>
          <p:txBody>
            <a:bodyPr wrap="none" lIns="0" tIns="0" rIns="0" bIns="0" anchorCtr="0">
              <a:spAutoFit/>
            </a:bodyPr>
            <a:lstStyle/>
            <a:p>
              <a:r>
                <a:rPr lang="en-US" b="1" dirty="0">
                  <a:solidFill>
                    <a:schemeClr val="bg1"/>
                  </a:solidFill>
                  <a:latin typeface="Arial" panose="020B0604020202020204" pitchFamily="34" charset="0"/>
                  <a:cs typeface="Arial" panose="020B0604020202020204" pitchFamily="34" charset="0"/>
                </a:rPr>
                <a:t>Scenario 4</a:t>
              </a:r>
            </a:p>
          </p:txBody>
        </p:sp>
        <p:sp>
          <p:nvSpPr>
            <p:cNvPr id="48" name="Rectangle 47"/>
            <p:cNvSpPr/>
            <p:nvPr/>
          </p:nvSpPr>
          <p:spPr>
            <a:xfrm>
              <a:off x="5667885" y="5339368"/>
              <a:ext cx="1231106" cy="276999"/>
            </a:xfrm>
            <a:prstGeom prst="rect">
              <a:avLst/>
            </a:prstGeom>
          </p:spPr>
          <p:txBody>
            <a:bodyPr wrap="none" lIns="0" tIns="0" rIns="0" bIns="0" anchorCtr="0">
              <a:spAutoFit/>
            </a:bodyPr>
            <a:lstStyle/>
            <a:p>
              <a:r>
                <a:rPr lang="en-US" b="1" dirty="0">
                  <a:solidFill>
                    <a:srgbClr val="7D8F7D"/>
                  </a:solidFill>
                  <a:latin typeface="Arial" panose="020B0604020202020204" pitchFamily="34" charset="0"/>
                  <a:cs typeface="Arial" panose="020B0604020202020204" pitchFamily="34" charset="0"/>
                </a:rPr>
                <a:t>Scenario  1</a:t>
              </a:r>
            </a:p>
          </p:txBody>
        </p:sp>
        <p:sp>
          <p:nvSpPr>
            <p:cNvPr id="53" name="Rectangle 52"/>
            <p:cNvSpPr/>
            <p:nvPr/>
          </p:nvSpPr>
          <p:spPr>
            <a:xfrm>
              <a:off x="5674297" y="8719220"/>
              <a:ext cx="1198598" cy="276999"/>
            </a:xfrm>
            <a:prstGeom prst="rect">
              <a:avLst/>
            </a:prstGeom>
          </p:spPr>
          <p:txBody>
            <a:bodyPr wrap="none" lIns="0" tIns="0" rIns="0" bIns="0" anchorCtr="0">
              <a:spAutoFit/>
            </a:bodyPr>
            <a:lstStyle/>
            <a:p>
              <a:r>
                <a:rPr lang="en-US" b="1" dirty="0">
                  <a:solidFill>
                    <a:srgbClr val="2C5772"/>
                  </a:solidFill>
                  <a:latin typeface="Arial" panose="020B0604020202020204" pitchFamily="34" charset="0"/>
                  <a:cs typeface="Arial" panose="020B0604020202020204" pitchFamily="34" charset="0"/>
                </a:rPr>
                <a:t>Scenario 2</a:t>
              </a:r>
            </a:p>
          </p:txBody>
        </p:sp>
        <p:sp>
          <p:nvSpPr>
            <p:cNvPr id="70" name="Rectangle 69"/>
            <p:cNvSpPr/>
            <p:nvPr/>
          </p:nvSpPr>
          <p:spPr>
            <a:xfrm rot="16200000">
              <a:off x="-463422" y="6871209"/>
              <a:ext cx="2911914" cy="553998"/>
            </a:xfrm>
            <a:prstGeom prst="rect">
              <a:avLst/>
            </a:prstGeom>
            <a:noFill/>
          </p:spPr>
          <p:txBody>
            <a:bodyPr wrap="square" lIns="0" tIns="0" rIns="0" bIns="0" anchorCtr="0">
              <a:spAutoFit/>
            </a:bodyP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Slow and incremental</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improvements</a:t>
              </a:r>
            </a:p>
          </p:txBody>
        </p:sp>
        <p:sp>
          <p:nvSpPr>
            <p:cNvPr id="71" name="Rectangle 70"/>
            <p:cNvSpPr/>
            <p:nvPr/>
          </p:nvSpPr>
          <p:spPr>
            <a:xfrm rot="16200000">
              <a:off x="6307272" y="6750319"/>
              <a:ext cx="2581825" cy="830997"/>
            </a:xfrm>
            <a:prstGeom prst="rect">
              <a:avLst/>
            </a:prstGeom>
            <a:noFill/>
          </p:spPr>
          <p:txBody>
            <a:bodyPr wrap="square" lIns="0" tIns="0" rIns="0" bIns="0" anchorCtr="0">
              <a:spAutoFit/>
            </a:bodyPr>
            <a:lstStyle/>
            <a:p>
              <a:pPr algn="ctr">
                <a:lnSpc>
                  <a:spcPct val="90000"/>
                </a:lnSpc>
              </a:pPr>
              <a:r>
                <a:rPr lang="en-US" sz="2000" b="1" dirty="0">
                  <a:solidFill>
                    <a:schemeClr val="bg1"/>
                  </a:solidFill>
                  <a:latin typeface="Arial" panose="020B0604020202020204" pitchFamily="34" charset="0"/>
                  <a:cs typeface="Arial" panose="020B0604020202020204" pitchFamily="34" charset="0"/>
                </a:rPr>
                <a:t>Major</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breakthroughs</a:t>
              </a:r>
            </a:p>
            <a:p>
              <a:pPr algn="ctr">
                <a:lnSpc>
                  <a:spcPct val="90000"/>
                </a:lnSpc>
              </a:pPr>
              <a:r>
                <a:rPr lang="en-US" sz="2000" b="1" dirty="0">
                  <a:solidFill>
                    <a:schemeClr val="bg1"/>
                  </a:solidFill>
                  <a:latin typeface="Arial" panose="020B0604020202020204" pitchFamily="34" charset="0"/>
                  <a:cs typeface="Arial" panose="020B0604020202020204" pitchFamily="34" charset="0"/>
                </a:rPr>
                <a:t>and high adoption</a:t>
              </a:r>
            </a:p>
          </p:txBody>
        </p:sp>
        <p:sp>
          <p:nvSpPr>
            <p:cNvPr id="72" name="Rectangle 71"/>
            <p:cNvSpPr/>
            <p:nvPr/>
          </p:nvSpPr>
          <p:spPr>
            <a:xfrm>
              <a:off x="1818090" y="5946912"/>
              <a:ext cx="1578958" cy="615553"/>
            </a:xfrm>
            <a:prstGeom prst="rect">
              <a:avLst/>
            </a:prstGeom>
          </p:spPr>
          <p:txBody>
            <a:bodyPr wrap="none" lIns="0" tIns="0" rIns="0" bIns="0" anchorCtr="0">
              <a:spAutoFit/>
            </a:bodyPr>
            <a:lstStyle/>
            <a:p>
              <a:r>
                <a:rPr lang="en-US" sz="2000" b="1" dirty="0">
                  <a:solidFill>
                    <a:srgbClr val="C25D25"/>
                  </a:solidFill>
                  <a:latin typeface="Arial" panose="020B0604020202020204" pitchFamily="34" charset="0"/>
                  <a:cs typeface="Arial" panose="020B0604020202020204" pitchFamily="34" charset="0"/>
                </a:rPr>
                <a:t>Middle of the</a:t>
              </a:r>
              <a:br>
                <a:rPr lang="en-US" sz="2000" b="1" dirty="0">
                  <a:solidFill>
                    <a:srgbClr val="C25D25"/>
                  </a:solidFill>
                  <a:latin typeface="Arial" panose="020B0604020202020204" pitchFamily="34" charset="0"/>
                  <a:cs typeface="Arial" panose="020B0604020202020204" pitchFamily="34" charset="0"/>
                </a:rPr>
              </a:br>
              <a:r>
                <a:rPr lang="en-US" sz="2000" b="1" dirty="0">
                  <a:solidFill>
                    <a:srgbClr val="C25D25"/>
                  </a:solidFill>
                  <a:latin typeface="Arial" panose="020B0604020202020204" pitchFamily="34" charset="0"/>
                  <a:cs typeface="Arial" panose="020B0604020202020204" pitchFamily="34" charset="0"/>
                </a:rPr>
                <a:t>Road</a:t>
              </a:r>
            </a:p>
          </p:txBody>
        </p:sp>
        <p:sp>
          <p:nvSpPr>
            <p:cNvPr id="73" name="Rectangle 72"/>
            <p:cNvSpPr/>
            <p:nvPr/>
          </p:nvSpPr>
          <p:spPr>
            <a:xfrm>
              <a:off x="4693205" y="5946912"/>
              <a:ext cx="1791516" cy="615553"/>
            </a:xfrm>
            <a:prstGeom prst="rect">
              <a:avLst/>
            </a:prstGeom>
          </p:spPr>
          <p:txBody>
            <a:bodyPr wrap="none" lIns="0" tIns="0" rIns="0" bIns="0" anchorCtr="0">
              <a:spAutoFit/>
            </a:bodyPr>
            <a:lstStyle/>
            <a:p>
              <a:r>
                <a:rPr lang="en-US" sz="2000" b="1" dirty="0">
                  <a:solidFill>
                    <a:srgbClr val="7D8F7D"/>
                  </a:solidFill>
                  <a:latin typeface="Arial" panose="020B0604020202020204" pitchFamily="34" charset="0"/>
                  <a:cs typeface="Arial" panose="020B0604020202020204" pitchFamily="34" charset="0"/>
                </a:rPr>
                <a:t>Cruisin' Down </a:t>
              </a:r>
              <a:br>
                <a:rPr lang="en-US" sz="2000" b="1" dirty="0">
                  <a:solidFill>
                    <a:srgbClr val="7D8F7D"/>
                  </a:solidFill>
                  <a:latin typeface="Arial" panose="020B0604020202020204" pitchFamily="34" charset="0"/>
                  <a:cs typeface="Arial" panose="020B0604020202020204" pitchFamily="34" charset="0"/>
                </a:rPr>
              </a:br>
              <a:r>
                <a:rPr lang="en-US" sz="2000" b="1" dirty="0">
                  <a:solidFill>
                    <a:srgbClr val="7D8F7D"/>
                  </a:solidFill>
                  <a:latin typeface="Arial" panose="020B0604020202020204" pitchFamily="34" charset="0"/>
                  <a:cs typeface="Arial" panose="020B0604020202020204" pitchFamily="34" charset="0"/>
                </a:rPr>
                <a:t>the Highway</a:t>
              </a:r>
            </a:p>
          </p:txBody>
        </p:sp>
        <p:sp>
          <p:nvSpPr>
            <p:cNvPr id="74" name="Rectangle 73"/>
            <p:cNvSpPr/>
            <p:nvPr/>
          </p:nvSpPr>
          <p:spPr>
            <a:xfrm>
              <a:off x="1818090" y="7780483"/>
              <a:ext cx="1816203" cy="615553"/>
            </a:xfrm>
            <a:prstGeom prst="rect">
              <a:avLst/>
            </a:prstGeom>
          </p:spPr>
          <p:txBody>
            <a:bodyPr wrap="square" lIns="0" tIns="0" rIns="0" bIns="0" anchorCtr="0">
              <a:spAutoFit/>
            </a:bodyPr>
            <a:lstStyle/>
            <a:p>
              <a:r>
                <a:rPr lang="en-US" sz="2000" b="1" dirty="0">
                  <a:solidFill>
                    <a:schemeClr val="bg1"/>
                  </a:solidFill>
                  <a:latin typeface="Arial" panose="020B0604020202020204" pitchFamily="34" charset="0"/>
                  <a:cs typeface="Arial" panose="020B0604020202020204" pitchFamily="34" charset="0"/>
                </a:rPr>
                <a:t>Dead End Street</a:t>
              </a:r>
            </a:p>
          </p:txBody>
        </p:sp>
        <p:sp>
          <p:nvSpPr>
            <p:cNvPr id="75" name="Rectangle 74"/>
            <p:cNvSpPr/>
            <p:nvPr/>
          </p:nvSpPr>
          <p:spPr>
            <a:xfrm>
              <a:off x="4693205" y="7780483"/>
              <a:ext cx="1865895" cy="615553"/>
            </a:xfrm>
            <a:prstGeom prst="rect">
              <a:avLst/>
            </a:prstGeom>
          </p:spPr>
          <p:txBody>
            <a:bodyPr wrap="none" lIns="0" tIns="0" rIns="0" bIns="0" anchorCtr="0">
              <a:spAutoFit/>
            </a:bodyPr>
            <a:lstStyle/>
            <a:p>
              <a:r>
                <a:rPr lang="en-US" sz="2000" b="1" dirty="0">
                  <a:solidFill>
                    <a:srgbClr val="2C5772"/>
                  </a:solidFill>
                  <a:latin typeface="Arial" panose="020B0604020202020204" pitchFamily="34" charset="0"/>
                  <a:cs typeface="Arial" panose="020B0604020202020204" pitchFamily="34" charset="0"/>
                </a:rPr>
                <a:t>Stop Signs and</a:t>
              </a:r>
              <a:br>
                <a:rPr lang="en-US" sz="2000" b="1" dirty="0">
                  <a:solidFill>
                    <a:srgbClr val="2C5772"/>
                  </a:solidFill>
                  <a:latin typeface="Arial" panose="020B0604020202020204" pitchFamily="34" charset="0"/>
                  <a:cs typeface="Arial" panose="020B0604020202020204" pitchFamily="34" charset="0"/>
                </a:rPr>
              </a:br>
              <a:r>
                <a:rPr lang="en-US" sz="2000" b="1" dirty="0">
                  <a:solidFill>
                    <a:srgbClr val="2C5772"/>
                  </a:solidFill>
                  <a:latin typeface="Arial" panose="020B0604020202020204" pitchFamily="34" charset="0"/>
                  <a:cs typeface="Arial" panose="020B0604020202020204" pitchFamily="34" charset="0"/>
                </a:rPr>
                <a:t>Red Lights</a:t>
              </a:r>
            </a:p>
          </p:txBody>
        </p:sp>
        <p:sp>
          <p:nvSpPr>
            <p:cNvPr id="76" name="Rectangle 75"/>
            <p:cNvSpPr/>
            <p:nvPr/>
          </p:nvSpPr>
          <p:spPr>
            <a:xfrm>
              <a:off x="1535038" y="7034981"/>
              <a:ext cx="2398095" cy="249299"/>
            </a:xfrm>
            <a:prstGeom prst="rect">
              <a:avLst/>
            </a:prstGeom>
          </p:spPr>
          <p:txBody>
            <a:bodyPr wrap="square" lIns="0" tIns="0" rIns="0" bIns="0" anchorCtr="0">
              <a:spAutoFit/>
            </a:bodyPr>
            <a:lstStyle/>
            <a:p>
              <a:pPr>
                <a:lnSpc>
                  <a:spcPct val="90000"/>
                </a:lnSpc>
              </a:pPr>
              <a:r>
                <a:rPr lang="en-US" b="1" dirty="0">
                  <a:latin typeface="Arial" panose="020B0604020202020204" pitchFamily="34" charset="0"/>
                  <a:cs typeface="Arial" panose="020B0604020202020204" pitchFamily="34" charset="0"/>
                </a:rPr>
                <a:t>Technology adoption</a:t>
              </a:r>
              <a:endParaRPr lang="en-US" sz="1200" b="1" dirty="0">
                <a:latin typeface="Arial" panose="020B0604020202020204" pitchFamily="34" charset="0"/>
                <a:cs typeface="Arial" panose="020B0604020202020204" pitchFamily="34" charset="0"/>
              </a:endParaRPr>
            </a:p>
          </p:txBody>
        </p:sp>
        <p:sp>
          <p:nvSpPr>
            <p:cNvPr id="77" name="Up-Down Arrow 76"/>
            <p:cNvSpPr/>
            <p:nvPr/>
          </p:nvSpPr>
          <p:spPr>
            <a:xfrm>
              <a:off x="3876187" y="5040948"/>
              <a:ext cx="694699" cy="4211606"/>
            </a:xfrm>
            <a:prstGeom prst="upDownArrow">
              <a:avLst>
                <a:gd name="adj1" fmla="val 64815"/>
                <a:gd name="adj2" fmla="val 26955"/>
              </a:avLst>
            </a:prstGeom>
            <a:solidFill>
              <a:srgbClr val="7FA2B8"/>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lang="en-US" sz="1400" b="1" dirty="0">
                <a:solidFill>
                  <a:schemeClr val="bg1"/>
                </a:solidFill>
                <a:latin typeface="Arial" panose="020B0604020202020204" pitchFamily="34" charset="0"/>
                <a:cs typeface="Arial" panose="020B0604020202020204" pitchFamily="34" charset="0"/>
              </a:endParaRPr>
            </a:p>
          </p:txBody>
        </p:sp>
        <p:sp>
          <p:nvSpPr>
            <p:cNvPr id="78" name="Rectangle 77"/>
            <p:cNvSpPr/>
            <p:nvPr/>
          </p:nvSpPr>
          <p:spPr>
            <a:xfrm rot="16200000">
              <a:off x="2928310" y="6890177"/>
              <a:ext cx="2590453" cy="249299"/>
            </a:xfrm>
            <a:prstGeom prst="rect">
              <a:avLst/>
            </a:prstGeom>
          </p:spPr>
          <p:txBody>
            <a:bodyPr wrap="none" lIns="0" tIns="0" rIns="0" bIns="0" anchorCtr="0">
              <a:spAutoFit/>
            </a:bodyPr>
            <a:lstStyle/>
            <a:p>
              <a:pPr>
                <a:lnSpc>
                  <a:spcPct val="90000"/>
                </a:lnSpc>
              </a:pPr>
              <a:r>
                <a:rPr lang="en-US" b="1" dirty="0">
                  <a:latin typeface="Arial" panose="020B0604020202020204" pitchFamily="34" charset="0"/>
                  <a:cs typeface="Arial" panose="020B0604020202020204" pitchFamily="34" charset="0"/>
                </a:rPr>
                <a:t>Operational constraints</a:t>
              </a:r>
              <a:endParaRPr lang="en-US" sz="1200" b="1" dirty="0">
                <a:latin typeface="Arial" panose="020B0604020202020204" pitchFamily="34" charset="0"/>
                <a:cs typeface="Arial" panose="020B0604020202020204" pitchFamily="34" charset="0"/>
              </a:endParaRPr>
            </a:p>
          </p:txBody>
        </p:sp>
        <p:sp>
          <p:nvSpPr>
            <p:cNvPr id="79" name="Rectangle 78"/>
            <p:cNvSpPr/>
            <p:nvPr/>
          </p:nvSpPr>
          <p:spPr>
            <a:xfrm>
              <a:off x="3039772" y="4673893"/>
              <a:ext cx="2372444" cy="307777"/>
            </a:xfrm>
            <a:prstGeom prst="rect">
              <a:avLst/>
            </a:prstGeom>
            <a:noFill/>
          </p:spPr>
          <p:txBody>
            <a:bodyPr wrap="square" lIns="0" tIns="0" rIns="0" bIns="0" anchorCtr="0">
              <a:spAutoFit/>
            </a:bodyPr>
            <a:lstStyle/>
            <a:p>
              <a:pPr algn="ctr"/>
              <a:r>
                <a:rPr lang="en-US" sz="2000" b="1" dirty="0">
                  <a:solidFill>
                    <a:schemeClr val="bg1"/>
                  </a:solidFill>
                  <a:latin typeface="Arial" panose="020B0604020202020204" pitchFamily="34" charset="0"/>
                  <a:cs typeface="Arial" panose="020B0604020202020204" pitchFamily="34" charset="0"/>
                </a:rPr>
                <a:t>Complete freedom</a:t>
              </a:r>
            </a:p>
          </p:txBody>
        </p:sp>
        <p:sp>
          <p:nvSpPr>
            <p:cNvPr id="80" name="Rectangle 79"/>
            <p:cNvSpPr/>
            <p:nvPr/>
          </p:nvSpPr>
          <p:spPr>
            <a:xfrm>
              <a:off x="2928948" y="9258678"/>
              <a:ext cx="2582758" cy="307777"/>
            </a:xfrm>
            <a:prstGeom prst="rect">
              <a:avLst/>
            </a:prstGeom>
            <a:noFill/>
          </p:spPr>
          <p:txBody>
            <a:bodyPr wrap="square" lIns="0" tIns="0" rIns="0" bIns="0" anchorCtr="0">
              <a:spAutoFit/>
            </a:bodyPr>
            <a:lstStyle/>
            <a:p>
              <a:pPr algn="ctr"/>
              <a:r>
                <a:rPr lang="en-US" sz="2000" b="1" dirty="0">
                  <a:solidFill>
                    <a:schemeClr val="bg1"/>
                  </a:solidFill>
                  <a:latin typeface="Arial" panose="020B0604020202020204" pitchFamily="34" charset="0"/>
                  <a:cs typeface="Arial" panose="020B0604020202020204" pitchFamily="34" charset="0"/>
                </a:rPr>
                <a:t>Complete constraint</a:t>
              </a:r>
            </a:p>
          </p:txBody>
        </p:sp>
        <p:sp>
          <p:nvSpPr>
            <p:cNvPr id="81" name="Rectangle 80"/>
            <p:cNvSpPr/>
            <p:nvPr/>
          </p:nvSpPr>
          <p:spPr>
            <a:xfrm>
              <a:off x="2499987" y="6073165"/>
              <a:ext cx="1686938" cy="166199"/>
            </a:xfrm>
            <a:prstGeom prst="rect">
              <a:avLst/>
            </a:prstGeom>
          </p:spPr>
          <p:txBody>
            <a:bodyPr wrap="square" lIns="0" tIns="0" rIns="0" bIns="0" anchorCtr="0">
              <a:spAutoFit/>
            </a:bodyPr>
            <a:lstStyle/>
            <a:p>
              <a:pPr>
                <a:lnSpc>
                  <a:spcPct val="90000"/>
                </a:lnSpc>
              </a:pPr>
              <a:endParaRPr lang="en-US" sz="1200" b="1" dirty="0">
                <a:solidFill>
                  <a:schemeClr val="bg2">
                    <a:lumMod val="25000"/>
                  </a:schemeClr>
                </a:solidFill>
                <a:latin typeface="Arial" panose="020B0604020202020204" pitchFamily="34" charset="0"/>
                <a:cs typeface="Arial" panose="020B0604020202020204" pitchFamily="34" charset="0"/>
              </a:endParaRPr>
            </a:p>
          </p:txBody>
        </p:sp>
      </p:grpSp>
      <p:sp>
        <p:nvSpPr>
          <p:cNvPr id="34" name="Rectangle 33"/>
          <p:cNvSpPr/>
          <p:nvPr/>
        </p:nvSpPr>
        <p:spPr>
          <a:xfrm>
            <a:off x="779463" y="9858475"/>
            <a:ext cx="7966518" cy="153888"/>
          </a:xfrm>
          <a:prstGeom prst="rect">
            <a:avLst/>
          </a:prstGeom>
        </p:spPr>
        <p:txBody>
          <a:bodyPr wrap="square" lIns="0" tIns="0" rIns="0" bIns="0" anchorCtr="0">
            <a:spAutoFit/>
          </a:bodyPr>
          <a:lstStyle/>
          <a:p>
            <a:r>
              <a:rPr lang="en-US" sz="1000" dirty="0">
                <a:solidFill>
                  <a:schemeClr val="bg1"/>
                </a:solidFill>
                <a:latin typeface="Arial" panose="020B0604020202020204" pitchFamily="34" charset="0"/>
                <a:cs typeface="Arial" panose="020B0604020202020204" pitchFamily="34" charset="0"/>
              </a:rPr>
              <a:t>Sources CSCMP; A.T. Kearney</a:t>
            </a:r>
          </a:p>
        </p:txBody>
      </p:sp>
    </p:spTree>
    <p:extLst>
      <p:ext uri="{BB962C8B-B14F-4D97-AF65-F5344CB8AC3E}">
        <p14:creationId xmlns:p14="http://schemas.microsoft.com/office/powerpoint/2010/main" val="2886793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2667" y="677334"/>
            <a:ext cx="11514667" cy="1693333"/>
          </a:xfrm>
        </p:spPr>
        <p:txBody>
          <a:bodyPr>
            <a:normAutofit fontScale="90000"/>
          </a:bodyPr>
          <a:lstStyle/>
          <a:p>
            <a:pPr eaLnBrk="1" hangingPunct="1">
              <a:defRPr/>
            </a:pPr>
            <a:r>
              <a:rPr lang="en-US" b="1" dirty="0">
                <a:solidFill>
                  <a:srgbClr val="FFFF00"/>
                </a:solidFill>
                <a:latin typeface="Arial" panose="020B0604020202020204" pitchFamily="34" charset="0"/>
                <a:cs typeface="Arial" panose="020B0604020202020204" pitchFamily="34" charset="0"/>
              </a:rPr>
              <a:t>The Advisory Committee on Supply Chain Competitiveness</a:t>
            </a:r>
          </a:p>
        </p:txBody>
      </p:sp>
      <p:sp>
        <p:nvSpPr>
          <p:cNvPr id="7" name="Content Placeholder 6"/>
          <p:cNvSpPr>
            <a:spLocks noGrp="1"/>
          </p:cNvSpPr>
          <p:nvPr>
            <p:ph idx="1"/>
          </p:nvPr>
        </p:nvSpPr>
        <p:spPr>
          <a:xfrm>
            <a:off x="1862667" y="2911593"/>
            <a:ext cx="11514667" cy="6909741"/>
          </a:xfrm>
        </p:spPr>
        <p:txBody>
          <a:bodyPr>
            <a:normAutofit fontScale="62500" lnSpcReduction="20000"/>
          </a:bodyPr>
          <a:lstStyle/>
          <a:p>
            <a:pPr marL="0" indent="0">
              <a:buNone/>
            </a:pPr>
            <a:r>
              <a:rPr lang="en-US" dirty="0"/>
              <a:t>The ACSCC started with 2 questions… </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b="1" dirty="0">
              <a:solidFill>
                <a:srgbClr val="FFFF00"/>
              </a:solidFill>
              <a:latin typeface="Arial" panose="020B0604020202020204" pitchFamily="34" charset="0"/>
              <a:cs typeface="Arial" panose="020B0604020202020204" pitchFamily="34" charset="0"/>
            </a:endParaRPr>
          </a:p>
          <a:p>
            <a:pPr marL="0" indent="0">
              <a:buNone/>
            </a:pPr>
            <a:r>
              <a:rPr lang="en-US" sz="5800" b="1" dirty="0">
                <a:solidFill>
                  <a:srgbClr val="FFFF00"/>
                </a:solidFill>
                <a:latin typeface="Arial" panose="020B0604020202020204" pitchFamily="34" charset="0"/>
                <a:cs typeface="Arial" panose="020B0604020202020204" pitchFamily="34" charset="0"/>
              </a:rPr>
              <a:t>The Committee represents the first time that America’s businesses and the Federal Government came together in a whole-of-government way to identify the biggest issues that impact our supply chain competitiveness – and come up with solutions.</a:t>
            </a:r>
          </a:p>
          <a:p>
            <a:pPr marL="0" indent="0">
              <a:buNone/>
            </a:pPr>
            <a:endParaRPr lang="en-US" b="1" dirty="0">
              <a:solidFill>
                <a:srgbClr val="FFFF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4294967295"/>
          </p:nvPr>
        </p:nvSpPr>
        <p:spPr>
          <a:xfrm>
            <a:off x="12812889" y="9506186"/>
            <a:ext cx="1241778" cy="540926"/>
          </a:xfrm>
          <a:prstGeom prst="rect">
            <a:avLst/>
          </a:prstGeom>
        </p:spPr>
        <p:txBody>
          <a:bodyPr/>
          <a:lstStyle/>
          <a:p>
            <a:pPr>
              <a:defRPr/>
            </a:pPr>
            <a:fld id="{1F1B9B0F-622D-45E6-8E50-0CB7307493BD}" type="slidenum">
              <a:rPr lang="en-US">
                <a:solidFill>
                  <a:srgbClr val="FFFFFF"/>
                </a:solidFill>
              </a:rPr>
              <a:pPr>
                <a:defRPr/>
              </a:pPr>
              <a:t>38</a:t>
            </a:fld>
            <a:endParaRPr lang="en-US" dirty="0">
              <a:solidFill>
                <a:srgbClr val="FFFFFF"/>
              </a:solidFill>
              <a:latin typeface="Times New Roman"/>
            </a:endParaRPr>
          </a:p>
        </p:txBody>
      </p:sp>
      <p:sp>
        <p:nvSpPr>
          <p:cNvPr id="37892" name="Picture 2" descr="http://www.army.mil/-images/2009/02/25/31088/army.mil-31088-2009-02-25-060243.jpg"/>
          <p:cNvSpPr>
            <a:spLocks noChangeAspect="1" noChangeArrowheads="1"/>
          </p:cNvSpPr>
          <p:nvPr/>
        </p:nvSpPr>
        <p:spPr bwMode="auto">
          <a:xfrm>
            <a:off x="1185333" y="3725334"/>
            <a:ext cx="4515556" cy="3008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pitchFamily="18" charset="0"/>
                <a:cs typeface="Arial" charset="0"/>
              </a:defRPr>
            </a:lvl1pPr>
            <a:lvl2pPr marL="742950" indent="-285750" eaLnBrk="0" hangingPunct="0">
              <a:defRPr sz="2400">
                <a:solidFill>
                  <a:schemeClr val="tx1"/>
                </a:solidFill>
                <a:latin typeface="Times" pitchFamily="18" charset="0"/>
                <a:cs typeface="Arial" charset="0"/>
              </a:defRPr>
            </a:lvl2pPr>
            <a:lvl3pPr marL="1143000" indent="-228600" eaLnBrk="0" hangingPunct="0">
              <a:defRPr sz="2400">
                <a:solidFill>
                  <a:schemeClr val="tx1"/>
                </a:solidFill>
                <a:latin typeface="Times" pitchFamily="18" charset="0"/>
                <a:cs typeface="Arial" charset="0"/>
              </a:defRPr>
            </a:lvl3pPr>
            <a:lvl4pPr marL="1600200" indent="-228600" eaLnBrk="0" hangingPunct="0">
              <a:defRPr sz="2400">
                <a:solidFill>
                  <a:schemeClr val="tx1"/>
                </a:solidFill>
                <a:latin typeface="Times" pitchFamily="18" charset="0"/>
                <a:cs typeface="Arial" charset="0"/>
              </a:defRPr>
            </a:lvl4pPr>
            <a:lvl5pPr marL="2057400" indent="-228600" eaLnBrk="0" hangingPunct="0">
              <a:defRPr sz="2400">
                <a:solidFill>
                  <a:schemeClr val="tx1"/>
                </a:solidFill>
                <a:latin typeface="Times" pitchFamily="18" charset="0"/>
                <a:cs typeface="Arial" charset="0"/>
              </a:defRPr>
            </a:lvl5pPr>
            <a:lvl6pPr marL="2514600" indent="-228600" eaLnBrk="0" fontAlgn="base" hangingPunct="0">
              <a:spcBef>
                <a:spcPct val="0"/>
              </a:spcBef>
              <a:spcAft>
                <a:spcPct val="0"/>
              </a:spcAft>
              <a:defRPr sz="2400">
                <a:solidFill>
                  <a:schemeClr val="tx1"/>
                </a:solidFill>
                <a:latin typeface="Times" pitchFamily="18" charset="0"/>
                <a:cs typeface="Arial" charset="0"/>
              </a:defRPr>
            </a:lvl6pPr>
            <a:lvl7pPr marL="2971800" indent="-228600" eaLnBrk="0" fontAlgn="base" hangingPunct="0">
              <a:spcBef>
                <a:spcPct val="0"/>
              </a:spcBef>
              <a:spcAft>
                <a:spcPct val="0"/>
              </a:spcAft>
              <a:defRPr sz="2400">
                <a:solidFill>
                  <a:schemeClr val="tx1"/>
                </a:solidFill>
                <a:latin typeface="Times" pitchFamily="18" charset="0"/>
                <a:cs typeface="Arial" charset="0"/>
              </a:defRPr>
            </a:lvl7pPr>
            <a:lvl8pPr marL="3429000" indent="-228600" eaLnBrk="0" fontAlgn="base" hangingPunct="0">
              <a:spcBef>
                <a:spcPct val="0"/>
              </a:spcBef>
              <a:spcAft>
                <a:spcPct val="0"/>
              </a:spcAft>
              <a:defRPr sz="2400">
                <a:solidFill>
                  <a:schemeClr val="tx1"/>
                </a:solidFill>
                <a:latin typeface="Times" pitchFamily="18" charset="0"/>
                <a:cs typeface="Arial" charset="0"/>
              </a:defRPr>
            </a:lvl8pPr>
            <a:lvl9pPr marL="3886200" indent="-228600" eaLnBrk="0" fontAlgn="base" hangingPunct="0">
              <a:spcBef>
                <a:spcPct val="0"/>
              </a:spcBef>
              <a:spcAft>
                <a:spcPct val="0"/>
              </a:spcAft>
              <a:defRPr sz="2400">
                <a:solidFill>
                  <a:schemeClr val="tx1"/>
                </a:solidFill>
                <a:latin typeface="Times" pitchFamily="18" charset="0"/>
                <a:cs typeface="Arial" charset="0"/>
              </a:defRPr>
            </a:lvl9pPr>
          </a:lstStyle>
          <a:p>
            <a:pPr eaLnBrk="1" fontAlgn="base" hangingPunct="1">
              <a:spcBef>
                <a:spcPct val="0"/>
              </a:spcBef>
              <a:spcAft>
                <a:spcPct val="0"/>
              </a:spcAft>
            </a:pPr>
            <a:endParaRPr lang="en-US" altLang="en-US" sz="3556" b="1">
              <a:solidFill>
                <a:srgbClr val="FFFFFF"/>
              </a:solidFill>
            </a:endParaRPr>
          </a:p>
        </p:txBody>
      </p:sp>
      <p:graphicFrame>
        <p:nvGraphicFramePr>
          <p:cNvPr id="8" name="Diagram 7"/>
          <p:cNvGraphicFramePr/>
          <p:nvPr>
            <p:extLst>
              <p:ext uri="{D42A27DB-BD31-4B8C-83A1-F6EECF244321}">
                <p14:modId xmlns:p14="http://schemas.microsoft.com/office/powerpoint/2010/main" val="792494378"/>
              </p:ext>
            </p:extLst>
          </p:nvPr>
        </p:nvGraphicFramePr>
        <p:xfrm>
          <a:off x="1749779" y="3725333"/>
          <a:ext cx="11740443" cy="2935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6036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0" y="677333"/>
            <a:ext cx="12192000" cy="790222"/>
          </a:xfrm>
        </p:spPr>
        <p:txBody>
          <a:bodyPr>
            <a:normAutofit fontScale="90000"/>
          </a:bodyPr>
          <a:lstStyle/>
          <a:p>
            <a:pPr>
              <a:defRPr/>
            </a:pPr>
            <a:r>
              <a:rPr lang="en-US" b="1" dirty="0">
                <a:solidFill>
                  <a:srgbClr val="FFFF00"/>
                </a:solidFill>
                <a:latin typeface="Arial" panose="020B0604020202020204" pitchFamily="34" charset="0"/>
                <a:cs typeface="Arial" panose="020B0604020202020204" pitchFamily="34" charset="0"/>
              </a:rPr>
              <a:t>Subcommittee Structure</a:t>
            </a:r>
          </a:p>
        </p:txBody>
      </p:sp>
      <p:graphicFrame>
        <p:nvGraphicFramePr>
          <p:cNvPr id="5" name="Diagram 4"/>
          <p:cNvGraphicFramePr/>
          <p:nvPr>
            <p:extLst>
              <p:ext uri="{D42A27DB-BD31-4B8C-83A1-F6EECF244321}">
                <p14:modId xmlns:p14="http://schemas.microsoft.com/office/powerpoint/2010/main" val="2601117938"/>
              </p:ext>
            </p:extLst>
          </p:nvPr>
        </p:nvGraphicFramePr>
        <p:xfrm>
          <a:off x="1524000" y="2709334"/>
          <a:ext cx="11288889" cy="6773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2549333" y="1799607"/>
            <a:ext cx="5724644" cy="639534"/>
          </a:xfrm>
          <a:prstGeom prst="rect">
            <a:avLst/>
          </a:prstGeom>
          <a:noFill/>
        </p:spPr>
        <p:txBody>
          <a:bodyPr wrap="none" rtlCol="0">
            <a:spAutoFit/>
          </a:bodyPr>
          <a:lstStyle/>
          <a:p>
            <a:r>
              <a:rPr lang="en-US" sz="3556" b="1" dirty="0">
                <a:latin typeface="Arial" panose="020B0604020202020204" pitchFamily="34" charset="0"/>
              </a:rPr>
              <a:t>Chair:  Rick Blasgen		</a:t>
            </a:r>
          </a:p>
        </p:txBody>
      </p:sp>
    </p:spTree>
    <p:extLst>
      <p:ext uri="{BB962C8B-B14F-4D97-AF65-F5344CB8AC3E}">
        <p14:creationId xmlns:p14="http://schemas.microsoft.com/office/powerpoint/2010/main" val="3660802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1334" y="338667"/>
            <a:ext cx="10931407" cy="1693333"/>
          </a:xfrm>
        </p:spPr>
        <p:txBody>
          <a:bodyPr/>
          <a:lstStyle/>
          <a:p>
            <a:pPr eaLnBrk="1" hangingPunct="1"/>
            <a:r>
              <a:rPr lang="en-US" sz="5630" b="1" i="1">
                <a:solidFill>
                  <a:srgbClr val="FFFF00"/>
                </a:solidFill>
                <a:latin typeface="Arial" pitchFamily="34" charset="0"/>
              </a:rPr>
              <a:t>What is a Supply Chain?</a:t>
            </a:r>
          </a:p>
        </p:txBody>
      </p:sp>
      <p:pic>
        <p:nvPicPr>
          <p:cNvPr id="107523" name="Picture 3" descr="shock%2520absorber">
            <a:hlinkClick r:id="rId2"/>
          </p:cNvPr>
          <p:cNvPicPr>
            <a:picLocks noChangeAspect="1" noChangeArrowheads="1"/>
          </p:cNvPicPr>
          <p:nvPr/>
        </p:nvPicPr>
        <p:blipFill>
          <a:blip r:embed="rId3" cstate="print"/>
          <a:srcRect/>
          <a:stretch>
            <a:fillRect/>
          </a:stretch>
        </p:blipFill>
        <p:spPr bwMode="auto">
          <a:xfrm>
            <a:off x="4572000" y="3048001"/>
            <a:ext cx="6039556" cy="4614333"/>
          </a:xfrm>
          <a:prstGeom prst="rect">
            <a:avLst/>
          </a:prstGeom>
          <a:noFill/>
          <a:ln w="9525">
            <a:noFill/>
            <a:miter lim="800000"/>
            <a:headEnd/>
            <a:tailEnd/>
          </a:ln>
        </p:spPr>
      </p:pic>
      <p:sp>
        <p:nvSpPr>
          <p:cNvPr id="5124" name="Text Box 4"/>
          <p:cNvSpPr txBox="1">
            <a:spLocks noChangeArrowheads="1"/>
          </p:cNvSpPr>
          <p:nvPr/>
        </p:nvSpPr>
        <p:spPr bwMode="auto">
          <a:xfrm>
            <a:off x="1274704" y="209316"/>
            <a:ext cx="301686" cy="457048"/>
          </a:xfrm>
          <a:prstGeom prst="rect">
            <a:avLst/>
          </a:prstGeom>
          <a:noFill/>
          <a:ln w="9525">
            <a:noFill/>
            <a:miter lim="800000"/>
            <a:headEnd/>
            <a:tailEnd/>
          </a:ln>
        </p:spPr>
        <p:txBody>
          <a:bodyPr wrap="none">
            <a:spAutoFit/>
          </a:bodyPr>
          <a:lstStyle/>
          <a:p>
            <a:pPr fontAlgn="base">
              <a:spcBef>
                <a:spcPct val="0"/>
              </a:spcBef>
              <a:spcAft>
                <a:spcPct val="0"/>
              </a:spcAft>
              <a:buFontTx/>
              <a:buChar char="•"/>
            </a:pPr>
            <a:endParaRPr lang="en-US" sz="2370" b="1">
              <a:solidFill>
                <a:srgbClr val="FFFF00"/>
              </a:solidFill>
              <a:latin typeface="Comic Sans MS" pitchFamily="66" charset="0"/>
              <a:cs typeface="Arial" pitchFamily="34" charset="0"/>
            </a:endParaRPr>
          </a:p>
        </p:txBody>
      </p:sp>
    </p:spTree>
    <p:extLst>
      <p:ext uri="{BB962C8B-B14F-4D97-AF65-F5344CB8AC3E}">
        <p14:creationId xmlns:p14="http://schemas.microsoft.com/office/powerpoint/2010/main" val="1049857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dissolve">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latin typeface="Arial" panose="020B0604020202020204" pitchFamily="34" charset="0"/>
                <a:cs typeface="Arial" panose="020B0604020202020204" pitchFamily="34" charset="0"/>
              </a:rPr>
              <a:t>US State of Logistics</a:t>
            </a:r>
          </a:p>
        </p:txBody>
      </p:sp>
      <p:sp>
        <p:nvSpPr>
          <p:cNvPr id="3" name="Content Placeholder 2"/>
          <p:cNvSpPr>
            <a:spLocks noGrp="1"/>
          </p:cNvSpPr>
          <p:nvPr>
            <p:ph idx="1"/>
          </p:nvPr>
        </p:nvSpPr>
        <p:spPr>
          <a:xfrm>
            <a:off x="2192867" y="2822222"/>
            <a:ext cx="11176000" cy="4470400"/>
          </a:xfrm>
        </p:spPr>
        <p:txBody>
          <a:bodyPr>
            <a:normAutofit fontScale="62500" lnSpcReduction="20000"/>
          </a:bodyPr>
          <a:lstStyle/>
          <a:p>
            <a:pPr marL="0" indent="0">
              <a:buNone/>
              <a:tabLst>
                <a:tab pos="257531" algn="l"/>
                <a:tab pos="2416558" algn="ctr"/>
                <a:tab pos="3681283" algn="ctr"/>
                <a:tab pos="4884270" algn="ctr"/>
                <a:tab pos="5902046" algn="ctr"/>
              </a:tabLst>
            </a:pPr>
            <a:endParaRPr lang="en-US" dirty="0"/>
          </a:p>
          <a:p>
            <a:pPr marL="0" indent="0">
              <a:buNone/>
              <a:tabLst>
                <a:tab pos="257531" algn="l"/>
                <a:tab pos="2416558" algn="ctr"/>
                <a:tab pos="3681283" algn="ctr"/>
                <a:tab pos="4884270" algn="ctr"/>
                <a:tab pos="5902046" algn="ctr"/>
              </a:tabLst>
            </a:pPr>
            <a:r>
              <a:rPr lang="en-US" sz="6815" b="1" dirty="0"/>
              <a:t>  </a:t>
            </a:r>
            <a:r>
              <a:rPr lang="en-US" sz="5333" b="1" dirty="0"/>
              <a:t>Logistics Costs</a:t>
            </a:r>
            <a:r>
              <a:rPr lang="en-US" sz="5333" dirty="0"/>
              <a:t>		              	      $1.408 t	</a:t>
            </a:r>
          </a:p>
          <a:p>
            <a:pPr marL="0" indent="0">
              <a:buNone/>
              <a:tabLst>
                <a:tab pos="257531" algn="l"/>
                <a:tab pos="2416558" algn="ctr"/>
                <a:tab pos="3681283" algn="ctr"/>
                <a:tab pos="4884270" algn="ctr"/>
                <a:tab pos="5902046" algn="ctr"/>
              </a:tabLst>
            </a:pPr>
            <a:r>
              <a:rPr lang="en-US" sz="5333" b="1" dirty="0"/>
              <a:t>	% of GDP</a:t>
            </a:r>
            <a:r>
              <a:rPr lang="en-US" sz="5333" dirty="0"/>
              <a:t>				     	          7.85%</a:t>
            </a:r>
          </a:p>
          <a:p>
            <a:pPr marL="0" indent="0">
              <a:buNone/>
              <a:tabLst>
                <a:tab pos="257531" algn="l"/>
                <a:tab pos="2416558" algn="ctr"/>
                <a:tab pos="3681283" algn="ctr"/>
                <a:tab pos="4884270" algn="ctr"/>
                <a:tab pos="5902046" algn="ctr"/>
              </a:tabLst>
            </a:pPr>
            <a:r>
              <a:rPr lang="en-US" sz="5333" b="1" dirty="0"/>
              <a:t>	Trans Costs</a:t>
            </a:r>
            <a:r>
              <a:rPr lang="en-US" sz="5333" dirty="0"/>
              <a:t>		    	 	       		 $889</a:t>
            </a:r>
            <a:r>
              <a:rPr lang="en-US" sz="5333" i="1" dirty="0"/>
              <a:t> </a:t>
            </a:r>
            <a:r>
              <a:rPr lang="en-US" sz="5333" dirty="0"/>
              <a:t>b</a:t>
            </a:r>
          </a:p>
          <a:p>
            <a:pPr marL="0" indent="0">
              <a:buNone/>
              <a:tabLst>
                <a:tab pos="257531" algn="l"/>
                <a:tab pos="2416558" algn="ctr"/>
                <a:tab pos="3681283" algn="ctr"/>
                <a:tab pos="4884270" algn="ctr"/>
                <a:tab pos="5902046" algn="ctr"/>
              </a:tabLst>
            </a:pPr>
            <a:r>
              <a:rPr lang="en-US" sz="5333" b="1" dirty="0"/>
              <a:t>	Inv. Carrying</a:t>
            </a:r>
            <a:r>
              <a:rPr lang="en-US" sz="5333" dirty="0"/>
              <a:t>		              	         $427 b	</a:t>
            </a:r>
          </a:p>
          <a:p>
            <a:pPr marL="0" indent="0">
              <a:buNone/>
              <a:tabLst>
                <a:tab pos="257531" algn="l"/>
                <a:tab pos="2416558" algn="ctr"/>
                <a:tab pos="3681283" algn="ctr"/>
                <a:tab pos="4884270" algn="ctr"/>
                <a:tab pos="5902046" algn="ctr"/>
              </a:tabLst>
            </a:pPr>
            <a:endParaRPr lang="en-US" sz="5333" dirty="0"/>
          </a:p>
          <a:p>
            <a:pPr marL="0" indent="0">
              <a:buNone/>
              <a:tabLst>
                <a:tab pos="257531" algn="l"/>
                <a:tab pos="2416558" algn="ctr"/>
                <a:tab pos="3681283" algn="ctr"/>
                <a:tab pos="4884270" algn="ctr"/>
                <a:tab pos="5902046" algn="ctr"/>
              </a:tabLst>
            </a:pPr>
            <a:r>
              <a:rPr lang="en-US" sz="6074" b="1" dirty="0"/>
              <a:t>Transportation = </a:t>
            </a:r>
            <a:r>
              <a:rPr lang="en-US" sz="6074" b="1" i="1" u="sng" dirty="0"/>
              <a:t>63%</a:t>
            </a:r>
            <a:r>
              <a:rPr lang="en-US" sz="6074" b="1" dirty="0"/>
              <a:t> of total logistics spend!  </a:t>
            </a:r>
            <a:r>
              <a:rPr lang="en-US" sz="3852" b="1" dirty="0"/>
              <a:t>        </a:t>
            </a:r>
          </a:p>
          <a:p>
            <a:pPr marL="0" indent="0">
              <a:buNone/>
              <a:tabLst>
                <a:tab pos="257531" algn="l"/>
                <a:tab pos="2416558" algn="ctr"/>
                <a:tab pos="3681283" algn="ctr"/>
                <a:tab pos="4884270" algn="ctr"/>
                <a:tab pos="5902046" algn="ctr"/>
              </a:tabLst>
            </a:pPr>
            <a:endParaRPr lang="en-US" dirty="0"/>
          </a:p>
          <a:p>
            <a:pPr marL="0" indent="0">
              <a:buNone/>
              <a:tabLst>
                <a:tab pos="257531" algn="l"/>
                <a:tab pos="2416558" algn="ctr"/>
                <a:tab pos="3681283" algn="ctr"/>
                <a:tab pos="4884270" algn="ctr"/>
                <a:tab pos="5902046" algn="ctr"/>
              </a:tabLst>
            </a:pPr>
            <a:endParaRPr lang="en-US" dirty="0"/>
          </a:p>
        </p:txBody>
      </p:sp>
      <p:graphicFrame>
        <p:nvGraphicFramePr>
          <p:cNvPr id="4" name="Object 6">
            <a:hlinkClick r:id="" action="ppaction://ole?verb=0"/>
          </p:cNvPr>
          <p:cNvGraphicFramePr>
            <a:graphicFrameLocks/>
          </p:cNvGraphicFramePr>
          <p:nvPr>
            <p:extLst/>
          </p:nvPr>
        </p:nvGraphicFramePr>
        <p:xfrm>
          <a:off x="10900833" y="7482417"/>
          <a:ext cx="3266723" cy="2000250"/>
        </p:xfrm>
        <a:graphic>
          <a:graphicData uri="http://schemas.openxmlformats.org/presentationml/2006/ole">
            <mc:AlternateContent xmlns:mc="http://schemas.openxmlformats.org/markup-compatibility/2006">
              <mc:Choice xmlns:v="urn:schemas-microsoft-com:vml" Requires="v">
                <p:oleObj spid="_x0000_s63539" name="Clip" r:id="rId3" imgW="2203200" imgH="1798560" progId="">
                  <p:embed/>
                </p:oleObj>
              </mc:Choice>
              <mc:Fallback>
                <p:oleObj name="Clip" r:id="rId3" imgW="2203200" imgH="179856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0833" y="7482417"/>
                        <a:ext cx="3266723" cy="2000250"/>
                      </a:xfrm>
                      <a:prstGeom prst="rect">
                        <a:avLst/>
                      </a:prstGeom>
                      <a:noFill/>
                      <a:ln>
                        <a:noFill/>
                      </a:ln>
                      <a:effectLst/>
                      <a:extLst>
                        <a:ext uri="{909E8E84-426E-40dd-AFC4-6F175D3DCCD1}">
                          <a14:hiddenFill xmlns:a14="http://schemas.microsoft.com/office/drawing/2010/main" xmlns="">
                            <a:gradFill rotWithShape="0">
                              <a:gsLst>
                                <a:gs pos="0">
                                  <a:srgbClr val="000000">
                                    <a:gamma/>
                                    <a:shade val="9804"/>
                                    <a:invGamma/>
                                  </a:srgbClr>
                                </a:gs>
                                <a:gs pos="50000">
                                  <a:srgbClr val="000000"/>
                                </a:gs>
                                <a:gs pos="100000">
                                  <a:srgbClr val="000000">
                                    <a:gamma/>
                                    <a:shade val="9804"/>
                                    <a:invGamma/>
                                  </a:srgbClr>
                                </a:gs>
                              </a:gsLst>
                              <a:lin ang="2700000" scaled="1"/>
                            </a:gradFill>
                          </a14:hiddenFill>
                        </a:ext>
                        <a:ext uri="{91240B29-F687-4f45-9708-019B960494DF}">
                          <a14:hiddenLine xmlns:a14="http://schemas.microsoft.com/office/drawing/2010/main" xmlns="" w="12700">
                            <a:solidFill>
                              <a:schemeClr val="accent2"/>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9" name="Rectangle 8"/>
          <p:cNvSpPr/>
          <p:nvPr/>
        </p:nvSpPr>
        <p:spPr>
          <a:xfrm>
            <a:off x="1524001" y="9369779"/>
            <a:ext cx="5218801" cy="320409"/>
          </a:xfrm>
          <a:prstGeom prst="rect">
            <a:avLst/>
          </a:prstGeom>
        </p:spPr>
        <p:txBody>
          <a:bodyPr wrap="none">
            <a:spAutoFit/>
          </a:bodyPr>
          <a:lstStyle/>
          <a:p>
            <a:pPr fontAlgn="base">
              <a:spcBef>
                <a:spcPct val="0"/>
              </a:spcBef>
              <a:spcAft>
                <a:spcPct val="0"/>
              </a:spcAft>
              <a:tabLst>
                <a:tab pos="257531" algn="l"/>
                <a:tab pos="2416558" algn="ctr"/>
                <a:tab pos="3681283" algn="ctr"/>
                <a:tab pos="4884270" algn="ctr"/>
                <a:tab pos="5902046" algn="ctr"/>
              </a:tabLst>
            </a:pPr>
            <a:r>
              <a:rPr lang="en-US" sz="1482" i="1" dirty="0">
                <a:solidFill>
                  <a:srgbClr val="FFFFFF"/>
                </a:solidFill>
                <a:latin typeface="Arial" panose="020B0604020202020204" pitchFamily="34" charset="0"/>
                <a:cs typeface="Arial" pitchFamily="34" charset="0"/>
              </a:rPr>
              <a:t>Source: CSCMP’s Annual “State of Logistics</a:t>
            </a:r>
            <a:r>
              <a:rPr lang="en-US" sz="1482" i="1" baseline="30000" dirty="0">
                <a:solidFill>
                  <a:srgbClr val="FFFFFF"/>
                </a:solidFill>
                <a:latin typeface="Arial" panose="020B0604020202020204" pitchFamily="34" charset="0"/>
                <a:cs typeface="Arial" pitchFamily="34" charset="0"/>
              </a:rPr>
              <a:t>®</a:t>
            </a:r>
            <a:r>
              <a:rPr lang="en-US" sz="1482" i="1" dirty="0">
                <a:solidFill>
                  <a:srgbClr val="FFFFFF"/>
                </a:solidFill>
                <a:latin typeface="Arial" panose="020B0604020202020204" pitchFamily="34" charset="0"/>
                <a:cs typeface="Arial" pitchFamily="34" charset="0"/>
              </a:rPr>
              <a:t>” Report          </a:t>
            </a:r>
          </a:p>
        </p:txBody>
      </p:sp>
    </p:spTree>
    <p:extLst>
      <p:ext uri="{BB962C8B-B14F-4D97-AF65-F5344CB8AC3E}">
        <p14:creationId xmlns:p14="http://schemas.microsoft.com/office/powerpoint/2010/main" val="2417413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2"/>
          <p:cNvSpPr txBox="1">
            <a:spLocks noChangeArrowheads="1"/>
          </p:cNvSpPr>
          <p:nvPr/>
        </p:nvSpPr>
        <p:spPr bwMode="auto">
          <a:xfrm>
            <a:off x="1411111" y="1848556"/>
            <a:ext cx="12192000" cy="4013471"/>
          </a:xfrm>
          <a:prstGeom prst="rect">
            <a:avLst/>
          </a:prstGeom>
          <a:noFill/>
          <a:ln w="9525">
            <a:noFill/>
            <a:miter lim="800000"/>
            <a:headEnd/>
            <a:tailEnd/>
          </a:ln>
        </p:spPr>
        <p:txBody>
          <a:bodyPr>
            <a:spAutoFit/>
          </a:bodyPr>
          <a:lstStyle/>
          <a:p>
            <a:pPr fontAlgn="base">
              <a:spcBef>
                <a:spcPct val="0"/>
              </a:spcBef>
              <a:spcAft>
                <a:spcPct val="0"/>
              </a:spcAft>
              <a:buClr>
                <a:srgbClr val="FFFFFF"/>
              </a:buClr>
              <a:buSzPct val="150000"/>
              <a:buFont typeface="Wingdings" pitchFamily="2" charset="2"/>
              <a:buNone/>
            </a:pPr>
            <a:r>
              <a:rPr lang="en-US" sz="4741" dirty="0">
                <a:solidFill>
                  <a:srgbClr val="FFFFFF"/>
                </a:solidFill>
                <a:latin typeface="Comic Sans MS" pitchFamily="66" charset="0"/>
                <a:cs typeface="Arial" pitchFamily="34" charset="0"/>
              </a:rPr>
              <a:t>  </a:t>
            </a:r>
            <a:r>
              <a:rPr lang="en-US" sz="4148" b="1" dirty="0">
                <a:solidFill>
                  <a:srgbClr val="FFFFFF"/>
                </a:solidFill>
                <a:latin typeface="Arial" charset="0"/>
                <a:cs typeface="Arial" pitchFamily="34" charset="0"/>
              </a:rPr>
              <a:t>Logistics Costs have risen 20%</a:t>
            </a:r>
          </a:p>
          <a:p>
            <a:pPr fontAlgn="base">
              <a:spcBef>
                <a:spcPct val="0"/>
              </a:spcBef>
              <a:spcAft>
                <a:spcPct val="0"/>
              </a:spcAft>
              <a:buClr>
                <a:srgbClr val="FFFFFF"/>
              </a:buClr>
              <a:buSzPct val="150000"/>
              <a:buFont typeface="Wingdings" pitchFamily="2" charset="2"/>
              <a:buNone/>
            </a:pPr>
            <a:endParaRPr lang="en-US" sz="4148" b="1" dirty="0">
              <a:solidFill>
                <a:srgbClr val="FFFFFF"/>
              </a:solidFill>
              <a:latin typeface="Arial" charset="0"/>
              <a:cs typeface="Arial" pitchFamily="34" charset="0"/>
            </a:endParaRPr>
          </a:p>
          <a:p>
            <a:pPr fontAlgn="base">
              <a:spcBef>
                <a:spcPct val="0"/>
              </a:spcBef>
              <a:spcAft>
                <a:spcPct val="0"/>
              </a:spcAft>
              <a:buClr>
                <a:srgbClr val="FFFFFF"/>
              </a:buClr>
              <a:buSzPct val="150000"/>
              <a:buFont typeface="Wingdings" pitchFamily="2" charset="2"/>
              <a:buNone/>
            </a:pPr>
            <a:r>
              <a:rPr lang="en-US" sz="4148" b="1" dirty="0">
                <a:solidFill>
                  <a:srgbClr val="FFFFFF"/>
                </a:solidFill>
                <a:latin typeface="Arial" charset="0"/>
                <a:cs typeface="Arial" pitchFamily="34" charset="0"/>
              </a:rPr>
              <a:t>	Average annual increase = $26b</a:t>
            </a:r>
          </a:p>
          <a:p>
            <a:pPr fontAlgn="base">
              <a:spcBef>
                <a:spcPct val="0"/>
              </a:spcBef>
              <a:spcAft>
                <a:spcPct val="0"/>
              </a:spcAft>
              <a:buClr>
                <a:srgbClr val="FFFFFF"/>
              </a:buClr>
              <a:buSzPct val="150000"/>
              <a:buFont typeface="Wingdings" pitchFamily="2" charset="2"/>
              <a:buNone/>
            </a:pPr>
            <a:r>
              <a:rPr lang="en-US" sz="4148" b="1" dirty="0">
                <a:solidFill>
                  <a:srgbClr val="FFFFFF"/>
                </a:solidFill>
                <a:latin typeface="Arial" charset="0"/>
                <a:cs typeface="Arial" pitchFamily="34" charset="0"/>
              </a:rPr>
              <a:t>	</a:t>
            </a:r>
          </a:p>
          <a:p>
            <a:pPr fontAlgn="base">
              <a:spcBef>
                <a:spcPct val="0"/>
              </a:spcBef>
              <a:spcAft>
                <a:spcPct val="0"/>
              </a:spcAft>
              <a:buClr>
                <a:srgbClr val="FFFFFF"/>
              </a:buClr>
              <a:buSzPct val="150000"/>
              <a:buFont typeface="Wingdings" pitchFamily="2" charset="2"/>
              <a:buNone/>
            </a:pPr>
            <a:r>
              <a:rPr lang="en-US" sz="4148" b="1" dirty="0">
                <a:solidFill>
                  <a:srgbClr val="FFFFFF"/>
                </a:solidFill>
                <a:latin typeface="Arial" charset="0"/>
                <a:cs typeface="Arial" pitchFamily="34" charset="0"/>
              </a:rPr>
              <a:t>	2015 increase was $35b</a:t>
            </a:r>
          </a:p>
          <a:p>
            <a:pPr fontAlgn="base">
              <a:spcBef>
                <a:spcPct val="0"/>
              </a:spcBef>
              <a:spcAft>
                <a:spcPct val="0"/>
              </a:spcAft>
              <a:buClr>
                <a:srgbClr val="FFFFFF"/>
              </a:buClr>
              <a:buSzPct val="150000"/>
              <a:buFont typeface="Wingdings" pitchFamily="2" charset="2"/>
              <a:buNone/>
            </a:pPr>
            <a:endParaRPr lang="en-US" sz="4148" b="1" dirty="0">
              <a:solidFill>
                <a:srgbClr val="FFFFFF"/>
              </a:solidFill>
              <a:latin typeface="Arial" charset="0"/>
              <a:cs typeface="Arial" pitchFamily="34" charset="0"/>
            </a:endParaRPr>
          </a:p>
        </p:txBody>
      </p:sp>
      <p:sp>
        <p:nvSpPr>
          <p:cNvPr id="302083" name="Rectangle 3"/>
          <p:cNvSpPr>
            <a:spLocks noChangeArrowheads="1"/>
          </p:cNvSpPr>
          <p:nvPr/>
        </p:nvSpPr>
        <p:spPr bwMode="auto">
          <a:xfrm>
            <a:off x="1185333" y="698502"/>
            <a:ext cx="9934222" cy="1004249"/>
          </a:xfrm>
          <a:prstGeom prst="rect">
            <a:avLst/>
          </a:prstGeom>
          <a:noFill/>
          <a:ln w="9525">
            <a:noFill/>
            <a:miter lim="800000"/>
            <a:headEnd/>
            <a:tailEnd/>
          </a:ln>
        </p:spPr>
        <p:txBody>
          <a:bodyPr>
            <a:spAutoFit/>
          </a:bodyPr>
          <a:lstStyle/>
          <a:p>
            <a:pPr fontAlgn="base">
              <a:spcBef>
                <a:spcPct val="0"/>
              </a:spcBef>
              <a:spcAft>
                <a:spcPct val="0"/>
              </a:spcAft>
            </a:pPr>
            <a:r>
              <a:rPr lang="en-US" sz="5926" b="1" dirty="0">
                <a:solidFill>
                  <a:srgbClr val="FFFF00"/>
                </a:solidFill>
                <a:latin typeface="Arial" charset="0"/>
                <a:cs typeface="Arial" pitchFamily="34" charset="0"/>
              </a:rPr>
              <a:t>Since 2006…</a:t>
            </a:r>
          </a:p>
        </p:txBody>
      </p:sp>
      <p:sp>
        <p:nvSpPr>
          <p:cNvPr id="302084" name="Text Box 4"/>
          <p:cNvSpPr txBox="1">
            <a:spLocks noChangeArrowheads="1"/>
          </p:cNvSpPr>
          <p:nvPr/>
        </p:nvSpPr>
        <p:spPr bwMode="auto">
          <a:xfrm>
            <a:off x="1411111" y="7064963"/>
            <a:ext cx="12192000" cy="2645596"/>
          </a:xfrm>
          <a:prstGeom prst="rect">
            <a:avLst/>
          </a:prstGeom>
          <a:noFill/>
          <a:ln w="9525">
            <a:noFill/>
            <a:miter lim="800000"/>
            <a:headEnd/>
            <a:tailEnd/>
          </a:ln>
        </p:spPr>
        <p:txBody>
          <a:bodyPr>
            <a:spAutoFit/>
          </a:bodyPr>
          <a:lstStyle/>
          <a:p>
            <a:pPr fontAlgn="base">
              <a:spcBef>
                <a:spcPct val="0"/>
              </a:spcBef>
              <a:spcAft>
                <a:spcPct val="0"/>
              </a:spcAft>
              <a:buClr>
                <a:srgbClr val="FFFFFF"/>
              </a:buClr>
              <a:buSzPct val="150000"/>
              <a:buFont typeface="Wingdings" pitchFamily="2" charset="2"/>
              <a:buNone/>
            </a:pPr>
            <a:r>
              <a:rPr lang="en-US" sz="4148" b="1" dirty="0">
                <a:solidFill>
                  <a:srgbClr val="FFFFFF"/>
                </a:solidFill>
                <a:latin typeface="Arial" charset="0"/>
                <a:cs typeface="Arial" pitchFamily="34" charset="0"/>
              </a:rPr>
              <a:t>As a % of GDP, Logistics expense went from 8.4% to 7.8%, a reduction of 7%.  </a:t>
            </a:r>
          </a:p>
          <a:p>
            <a:pPr fontAlgn="base">
              <a:spcBef>
                <a:spcPct val="0"/>
              </a:spcBef>
              <a:spcAft>
                <a:spcPct val="0"/>
              </a:spcAft>
              <a:buClr>
                <a:srgbClr val="FFFFFF"/>
              </a:buClr>
              <a:buSzPct val="150000"/>
              <a:buFont typeface="Wingdings" pitchFamily="2" charset="2"/>
              <a:buNone/>
            </a:pPr>
            <a:endParaRPr lang="en-US" sz="4148" b="1" dirty="0">
              <a:solidFill>
                <a:srgbClr val="FFFFFF"/>
              </a:solidFill>
              <a:latin typeface="Arial" charset="0"/>
              <a:cs typeface="Arial" pitchFamily="34" charset="0"/>
            </a:endParaRPr>
          </a:p>
          <a:p>
            <a:pPr fontAlgn="base">
              <a:spcBef>
                <a:spcPct val="0"/>
              </a:spcBef>
              <a:spcAft>
                <a:spcPct val="0"/>
              </a:spcAft>
              <a:buClr>
                <a:srgbClr val="FFFFFF"/>
              </a:buClr>
              <a:buSzPct val="150000"/>
              <a:buFont typeface="Wingdings" pitchFamily="2" charset="2"/>
              <a:buNone/>
            </a:pPr>
            <a:r>
              <a:rPr lang="en-US" sz="4148" b="1" dirty="0">
                <a:solidFill>
                  <a:srgbClr val="FFFFFF"/>
                </a:solidFill>
                <a:latin typeface="Arial" charset="0"/>
                <a:cs typeface="Arial" pitchFamily="34" charset="0"/>
              </a:rPr>
              <a:t>Since 1990, the reduction is 30%!</a:t>
            </a:r>
          </a:p>
        </p:txBody>
      </p:sp>
      <p:sp>
        <p:nvSpPr>
          <p:cNvPr id="302085" name="Rectangle 5"/>
          <p:cNvSpPr>
            <a:spLocks noChangeArrowheads="1"/>
          </p:cNvSpPr>
          <p:nvPr/>
        </p:nvSpPr>
        <p:spPr bwMode="auto">
          <a:xfrm>
            <a:off x="1636890" y="5959593"/>
            <a:ext cx="2803973" cy="1004249"/>
          </a:xfrm>
          <a:prstGeom prst="rect">
            <a:avLst/>
          </a:prstGeom>
          <a:noFill/>
          <a:ln w="9525">
            <a:noFill/>
            <a:miter lim="800000"/>
            <a:headEnd/>
            <a:tailEnd/>
          </a:ln>
        </p:spPr>
        <p:txBody>
          <a:bodyPr wrap="none">
            <a:spAutoFit/>
          </a:bodyPr>
          <a:lstStyle/>
          <a:p>
            <a:pPr fontAlgn="base">
              <a:spcBef>
                <a:spcPct val="0"/>
              </a:spcBef>
              <a:spcAft>
                <a:spcPct val="0"/>
              </a:spcAft>
            </a:pPr>
            <a:r>
              <a:rPr lang="en-US" sz="5926" b="1" dirty="0">
                <a:solidFill>
                  <a:srgbClr val="FFFF00"/>
                </a:solidFill>
                <a:latin typeface="Arial" charset="0"/>
                <a:cs typeface="Arial" pitchFamily="34" charset="0"/>
              </a:rPr>
              <a:t>Also….</a:t>
            </a:r>
          </a:p>
        </p:txBody>
      </p:sp>
    </p:spTree>
    <p:extLst>
      <p:ext uri="{BB962C8B-B14F-4D97-AF65-F5344CB8AC3E}">
        <p14:creationId xmlns:p14="http://schemas.microsoft.com/office/powerpoint/2010/main" val="294971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2083"/>
                                        </p:tgtEl>
                                        <p:attrNameLst>
                                          <p:attrName>style.visibility</p:attrName>
                                        </p:attrNameLst>
                                      </p:cBhvr>
                                      <p:to>
                                        <p:strVal val="visible"/>
                                      </p:to>
                                    </p:set>
                                    <p:anim calcmode="lin" valueType="num">
                                      <p:cBhvr additive="base">
                                        <p:cTn id="7" dur="500" fill="hold"/>
                                        <p:tgtEl>
                                          <p:spTgt spid="302083"/>
                                        </p:tgtEl>
                                        <p:attrNameLst>
                                          <p:attrName>ppt_x</p:attrName>
                                        </p:attrNameLst>
                                      </p:cBhvr>
                                      <p:tavLst>
                                        <p:tav tm="0">
                                          <p:val>
                                            <p:strVal val="0-#ppt_w/2"/>
                                          </p:val>
                                        </p:tav>
                                        <p:tav tm="100000">
                                          <p:val>
                                            <p:strVal val="#ppt_x"/>
                                          </p:val>
                                        </p:tav>
                                      </p:tavLst>
                                    </p:anim>
                                    <p:anim calcmode="lin" valueType="num">
                                      <p:cBhvr additive="base">
                                        <p:cTn id="8" dur="500" fill="hold"/>
                                        <p:tgtEl>
                                          <p:spTgt spid="3020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2082">
                                            <p:txEl>
                                              <p:pRg st="0" end="0"/>
                                            </p:txEl>
                                          </p:spTgt>
                                        </p:tgtEl>
                                        <p:attrNameLst>
                                          <p:attrName>style.visibility</p:attrName>
                                        </p:attrNameLst>
                                      </p:cBhvr>
                                      <p:to>
                                        <p:strVal val="visible"/>
                                      </p:to>
                                    </p:set>
                                    <p:anim calcmode="lin" valueType="num">
                                      <p:cBhvr additive="base">
                                        <p:cTn id="13" dur="500" fill="hold"/>
                                        <p:tgtEl>
                                          <p:spTgt spid="30208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20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2082">
                                            <p:txEl>
                                              <p:pRg st="2" end="2"/>
                                            </p:txEl>
                                          </p:spTgt>
                                        </p:tgtEl>
                                        <p:attrNameLst>
                                          <p:attrName>style.visibility</p:attrName>
                                        </p:attrNameLst>
                                      </p:cBhvr>
                                      <p:to>
                                        <p:strVal val="visible"/>
                                      </p:to>
                                    </p:set>
                                    <p:anim calcmode="lin" valueType="num">
                                      <p:cBhvr additive="base">
                                        <p:cTn id="19" dur="500" fill="hold"/>
                                        <p:tgtEl>
                                          <p:spTgt spid="30208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208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2082">
                                            <p:txEl>
                                              <p:pRg st="4" end="4"/>
                                            </p:txEl>
                                          </p:spTgt>
                                        </p:tgtEl>
                                        <p:attrNameLst>
                                          <p:attrName>style.visibility</p:attrName>
                                        </p:attrNameLst>
                                      </p:cBhvr>
                                      <p:to>
                                        <p:strVal val="visible"/>
                                      </p:to>
                                    </p:set>
                                    <p:anim calcmode="lin" valueType="num">
                                      <p:cBhvr additive="base">
                                        <p:cTn id="25" dur="500" fill="hold"/>
                                        <p:tgtEl>
                                          <p:spTgt spid="30208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208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2085"/>
                                        </p:tgtEl>
                                        <p:attrNameLst>
                                          <p:attrName>style.visibility</p:attrName>
                                        </p:attrNameLst>
                                      </p:cBhvr>
                                      <p:to>
                                        <p:strVal val="visible"/>
                                      </p:to>
                                    </p:set>
                                    <p:anim calcmode="lin" valueType="num">
                                      <p:cBhvr additive="base">
                                        <p:cTn id="31" dur="500" fill="hold"/>
                                        <p:tgtEl>
                                          <p:spTgt spid="302085"/>
                                        </p:tgtEl>
                                        <p:attrNameLst>
                                          <p:attrName>ppt_x</p:attrName>
                                        </p:attrNameLst>
                                      </p:cBhvr>
                                      <p:tavLst>
                                        <p:tav tm="0">
                                          <p:val>
                                            <p:strVal val="#ppt_x"/>
                                          </p:val>
                                        </p:tav>
                                        <p:tav tm="100000">
                                          <p:val>
                                            <p:strVal val="#ppt_x"/>
                                          </p:val>
                                        </p:tav>
                                      </p:tavLst>
                                    </p:anim>
                                    <p:anim calcmode="lin" valueType="num">
                                      <p:cBhvr additive="base">
                                        <p:cTn id="32" dur="500" fill="hold"/>
                                        <p:tgtEl>
                                          <p:spTgt spid="30208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02084">
                                            <p:txEl>
                                              <p:pRg st="0" end="0"/>
                                            </p:txEl>
                                          </p:spTgt>
                                        </p:tgtEl>
                                        <p:attrNameLst>
                                          <p:attrName>style.visibility</p:attrName>
                                        </p:attrNameLst>
                                      </p:cBhvr>
                                      <p:to>
                                        <p:strVal val="visible"/>
                                      </p:to>
                                    </p:set>
                                    <p:anim calcmode="lin" valueType="num">
                                      <p:cBhvr additive="base">
                                        <p:cTn id="37" dur="500" fill="hold"/>
                                        <p:tgtEl>
                                          <p:spTgt spid="302084">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020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02084">
                                            <p:txEl>
                                              <p:pRg st="2" end="2"/>
                                            </p:txEl>
                                          </p:spTgt>
                                        </p:tgtEl>
                                        <p:attrNameLst>
                                          <p:attrName>style.visibility</p:attrName>
                                        </p:attrNameLst>
                                      </p:cBhvr>
                                      <p:to>
                                        <p:strVal val="visible"/>
                                      </p:to>
                                    </p:set>
                                    <p:anim calcmode="lin" valueType="num">
                                      <p:cBhvr additive="base">
                                        <p:cTn id="43" dur="500" fill="hold"/>
                                        <p:tgtEl>
                                          <p:spTgt spid="302084">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0208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2" grpId="0" build="p"/>
      <p:bldP spid="302083" grpId="0"/>
      <p:bldP spid="302084" grpId="0" build="p"/>
      <p:bldP spid="302085" grpId="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846666" y="169600"/>
            <a:ext cx="13659556" cy="2120013"/>
          </a:xfrm>
          <a:prstGeom prst="roundRect">
            <a:avLst>
              <a:gd name="adj" fmla="val 16667"/>
            </a:avLst>
          </a:prstGeom>
          <a:noFill/>
          <a:ln w="9525">
            <a:noFill/>
            <a:round/>
            <a:headEnd/>
            <a:tailEnd/>
          </a:ln>
        </p:spPr>
        <p:txBody>
          <a:bodyPr wrap="square" anchor="ctr">
            <a:spAutoFit/>
          </a:bodyPr>
          <a:lstStyle/>
          <a:p>
            <a:pPr algn="ctr" fontAlgn="base">
              <a:spcBef>
                <a:spcPct val="0"/>
              </a:spcBef>
              <a:spcAft>
                <a:spcPct val="0"/>
              </a:spcAft>
              <a:defRPr/>
            </a:pPr>
            <a:r>
              <a:rPr lang="en-US" sz="5926" b="1" i="1" dirty="0">
                <a:solidFill>
                  <a:srgbClr val="FFFF00"/>
                </a:solidFill>
                <a:latin typeface="Arial" pitchFamily="34" charset="0"/>
                <a:cs typeface="Arial" pitchFamily="34" charset="0"/>
              </a:rPr>
              <a:t>Global Comparison of Logistics Expenditures</a:t>
            </a:r>
          </a:p>
        </p:txBody>
      </p:sp>
      <p:sp>
        <p:nvSpPr>
          <p:cNvPr id="38915" name="AutoShape 3"/>
          <p:cNvSpPr>
            <a:spLocks noChangeArrowheads="1"/>
          </p:cNvSpPr>
          <p:nvPr/>
        </p:nvSpPr>
        <p:spPr bwMode="auto">
          <a:xfrm>
            <a:off x="7958667" y="5131581"/>
            <a:ext cx="5929019" cy="4339486"/>
          </a:xfrm>
          <a:prstGeom prst="roundRect">
            <a:avLst>
              <a:gd name="adj" fmla="val 16667"/>
            </a:avLst>
          </a:prstGeom>
          <a:noFill/>
          <a:ln w="12700">
            <a:solidFill>
              <a:schemeClr val="accent2"/>
            </a:solidFill>
            <a:round/>
            <a:headEnd/>
            <a:tailEnd/>
          </a:ln>
        </p:spPr>
        <p:txBody>
          <a:bodyPr anchor="ctr">
            <a:spAutoFit/>
          </a:bodyPr>
          <a:lstStyle/>
          <a:p>
            <a:pPr algn="ctr" fontAlgn="base">
              <a:spcBef>
                <a:spcPct val="0"/>
              </a:spcBef>
              <a:spcAft>
                <a:spcPct val="0"/>
              </a:spcAft>
            </a:pPr>
            <a:r>
              <a:rPr lang="en-US" sz="4148" i="1" dirty="0">
                <a:solidFill>
                  <a:srgbClr val="FFFFFF"/>
                </a:solidFill>
                <a:latin typeface="Tw Cen MT" pitchFamily="34" charset="0"/>
                <a:cs typeface="Arial" pitchFamily="34" charset="0"/>
              </a:rPr>
              <a:t>Asia 17% GDP</a:t>
            </a:r>
          </a:p>
          <a:p>
            <a:pPr algn="ctr" fontAlgn="base">
              <a:spcBef>
                <a:spcPct val="0"/>
              </a:spcBef>
              <a:spcAft>
                <a:spcPct val="0"/>
              </a:spcAft>
            </a:pPr>
            <a:r>
              <a:rPr lang="en-US" sz="4148" i="1" dirty="0">
                <a:solidFill>
                  <a:srgbClr val="FFFFFF"/>
                </a:solidFill>
                <a:latin typeface="Tw Cen MT" pitchFamily="34" charset="0"/>
                <a:cs typeface="Arial" pitchFamily="34" charset="0"/>
              </a:rPr>
              <a:t>China 18% GDP</a:t>
            </a:r>
          </a:p>
          <a:p>
            <a:pPr algn="ctr" fontAlgn="base">
              <a:spcBef>
                <a:spcPct val="0"/>
              </a:spcBef>
              <a:spcAft>
                <a:spcPct val="0"/>
              </a:spcAft>
            </a:pPr>
            <a:r>
              <a:rPr lang="en-US" sz="4148" i="1" dirty="0">
                <a:solidFill>
                  <a:srgbClr val="FFFFFF"/>
                </a:solidFill>
                <a:latin typeface="Tw Cen MT" pitchFamily="34" charset="0"/>
                <a:cs typeface="Arial" pitchFamily="34" charset="0"/>
              </a:rPr>
              <a:t>Europe 13% GDP</a:t>
            </a:r>
          </a:p>
          <a:p>
            <a:pPr algn="ctr" fontAlgn="base">
              <a:spcBef>
                <a:spcPct val="0"/>
              </a:spcBef>
              <a:spcAft>
                <a:spcPct val="0"/>
              </a:spcAft>
            </a:pPr>
            <a:r>
              <a:rPr lang="en-US" sz="4148" i="1" dirty="0">
                <a:solidFill>
                  <a:srgbClr val="FFFFFF"/>
                </a:solidFill>
                <a:latin typeface="Tw Cen MT" pitchFamily="34" charset="0"/>
                <a:cs typeface="Arial" pitchFamily="34" charset="0"/>
              </a:rPr>
              <a:t>India 13% GDP</a:t>
            </a:r>
          </a:p>
          <a:p>
            <a:pPr algn="ctr" fontAlgn="base">
              <a:spcBef>
                <a:spcPct val="0"/>
              </a:spcBef>
              <a:spcAft>
                <a:spcPct val="0"/>
              </a:spcAft>
            </a:pPr>
            <a:r>
              <a:rPr lang="en-US" sz="4148" i="1" dirty="0">
                <a:solidFill>
                  <a:srgbClr val="FFFFFF"/>
                </a:solidFill>
                <a:latin typeface="Tw Cen MT" pitchFamily="34" charset="0"/>
                <a:cs typeface="Arial" pitchFamily="34" charset="0"/>
              </a:rPr>
              <a:t>Japan 11% GDP</a:t>
            </a:r>
          </a:p>
          <a:p>
            <a:pPr algn="ctr" fontAlgn="base">
              <a:spcBef>
                <a:spcPct val="0"/>
              </a:spcBef>
              <a:spcAft>
                <a:spcPct val="0"/>
              </a:spcAft>
            </a:pPr>
            <a:r>
              <a:rPr lang="en-US" sz="4148" i="1" dirty="0">
                <a:solidFill>
                  <a:srgbClr val="FFFFFF"/>
                </a:solidFill>
                <a:latin typeface="Tw Cen MT" pitchFamily="34" charset="0"/>
                <a:cs typeface="Arial" pitchFamily="34" charset="0"/>
              </a:rPr>
              <a:t>Mexico 14% GDP</a:t>
            </a:r>
          </a:p>
        </p:txBody>
      </p:sp>
      <p:sp>
        <p:nvSpPr>
          <p:cNvPr id="25604" name="AutoShape 4"/>
          <p:cNvSpPr>
            <a:spLocks noChangeArrowheads="1"/>
          </p:cNvSpPr>
          <p:nvPr/>
        </p:nvSpPr>
        <p:spPr bwMode="auto">
          <a:xfrm>
            <a:off x="1749778" y="2747706"/>
            <a:ext cx="5418667" cy="6583701"/>
          </a:xfrm>
          <a:prstGeom prst="roundRect">
            <a:avLst>
              <a:gd name="adj" fmla="val 16667"/>
            </a:avLst>
          </a:prstGeom>
          <a:noFill/>
          <a:ln w="12700">
            <a:solidFill>
              <a:schemeClr val="accent2"/>
            </a:solidFill>
            <a:round/>
            <a:headEnd/>
            <a:tailEnd/>
          </a:ln>
        </p:spPr>
        <p:txBody>
          <a:bodyPr wrap="square" anchor="ctr">
            <a:spAutoFit/>
          </a:bodyPr>
          <a:lstStyle/>
          <a:p>
            <a:pPr fontAlgn="base">
              <a:spcBef>
                <a:spcPct val="0"/>
              </a:spcBef>
              <a:spcAft>
                <a:spcPct val="0"/>
              </a:spcAft>
              <a:defRPr/>
            </a:pPr>
            <a:r>
              <a:rPr lang="en-US" sz="4148" b="1" dirty="0">
                <a:solidFill>
                  <a:srgbClr val="FFFFFF"/>
                </a:solidFill>
                <a:latin typeface="Arial" pitchFamily="34" charset="0"/>
                <a:cs typeface="Arial" pitchFamily="34" charset="0"/>
              </a:rPr>
              <a:t>Economy</a:t>
            </a:r>
          </a:p>
          <a:p>
            <a:pPr fontAlgn="base">
              <a:spcBef>
                <a:spcPct val="0"/>
              </a:spcBef>
              <a:spcAft>
                <a:spcPct val="0"/>
              </a:spcAft>
              <a:defRPr/>
            </a:pPr>
            <a:r>
              <a:rPr lang="en-US" sz="2963" dirty="0">
                <a:solidFill>
                  <a:srgbClr val="FFFF00"/>
                </a:solidFill>
                <a:latin typeface="Arial" pitchFamily="34" charset="0"/>
                <a:cs typeface="Arial" pitchFamily="34" charset="0"/>
              </a:rPr>
              <a:t>Higher Output--GDP</a:t>
            </a:r>
          </a:p>
          <a:p>
            <a:pPr fontAlgn="base">
              <a:spcBef>
                <a:spcPct val="0"/>
              </a:spcBef>
              <a:spcAft>
                <a:spcPct val="0"/>
              </a:spcAft>
              <a:defRPr/>
            </a:pPr>
            <a:r>
              <a:rPr lang="en-US" sz="2963" dirty="0">
                <a:solidFill>
                  <a:srgbClr val="FFFF00"/>
                </a:solidFill>
                <a:latin typeface="Arial" pitchFamily="34" charset="0"/>
                <a:cs typeface="Arial" pitchFamily="34" charset="0"/>
              </a:rPr>
              <a:t>Better use of resources</a:t>
            </a:r>
          </a:p>
          <a:p>
            <a:pPr fontAlgn="base">
              <a:spcBef>
                <a:spcPct val="0"/>
              </a:spcBef>
              <a:spcAft>
                <a:spcPct val="0"/>
              </a:spcAft>
              <a:defRPr/>
            </a:pPr>
            <a:r>
              <a:rPr lang="en-US" sz="2963" dirty="0">
                <a:solidFill>
                  <a:srgbClr val="FFFF00"/>
                </a:solidFill>
                <a:latin typeface="Arial" pitchFamily="34" charset="0"/>
                <a:cs typeface="Arial" pitchFamily="34" charset="0"/>
              </a:rPr>
              <a:t>Multi-use Infrastructure</a:t>
            </a:r>
          </a:p>
          <a:p>
            <a:pPr fontAlgn="base">
              <a:spcBef>
                <a:spcPct val="0"/>
              </a:spcBef>
              <a:spcAft>
                <a:spcPct val="0"/>
              </a:spcAft>
              <a:defRPr/>
            </a:pPr>
            <a:r>
              <a:rPr lang="en-US" sz="4148" b="1" dirty="0">
                <a:solidFill>
                  <a:srgbClr val="FFFFFF"/>
                </a:solidFill>
                <a:latin typeface="Arial" pitchFamily="34" charset="0"/>
                <a:cs typeface="Arial" pitchFamily="34" charset="0"/>
              </a:rPr>
              <a:t>Businesses</a:t>
            </a:r>
          </a:p>
          <a:p>
            <a:pPr fontAlgn="base">
              <a:spcBef>
                <a:spcPct val="0"/>
              </a:spcBef>
              <a:spcAft>
                <a:spcPct val="0"/>
              </a:spcAft>
              <a:defRPr/>
            </a:pPr>
            <a:r>
              <a:rPr lang="en-US" sz="2963" dirty="0">
                <a:solidFill>
                  <a:srgbClr val="FFFF00"/>
                </a:solidFill>
                <a:latin typeface="Arial" pitchFamily="34" charset="0"/>
                <a:cs typeface="Arial" pitchFamily="34" charset="0"/>
              </a:rPr>
              <a:t>Market Access</a:t>
            </a:r>
          </a:p>
          <a:p>
            <a:pPr fontAlgn="base">
              <a:spcBef>
                <a:spcPct val="0"/>
              </a:spcBef>
              <a:spcAft>
                <a:spcPct val="0"/>
              </a:spcAft>
              <a:defRPr/>
            </a:pPr>
            <a:r>
              <a:rPr lang="en-US" sz="2963" dirty="0">
                <a:solidFill>
                  <a:srgbClr val="FFFF00"/>
                </a:solidFill>
                <a:latin typeface="Arial" pitchFamily="34" charset="0"/>
                <a:cs typeface="Arial" pitchFamily="34" charset="0"/>
              </a:rPr>
              <a:t>Market Integration</a:t>
            </a:r>
          </a:p>
          <a:p>
            <a:pPr fontAlgn="base">
              <a:spcBef>
                <a:spcPct val="0"/>
              </a:spcBef>
              <a:spcAft>
                <a:spcPct val="0"/>
              </a:spcAft>
              <a:defRPr/>
            </a:pPr>
            <a:r>
              <a:rPr lang="en-US" sz="2963" dirty="0">
                <a:solidFill>
                  <a:srgbClr val="FFFF00"/>
                </a:solidFill>
                <a:latin typeface="Arial" pitchFamily="34" charset="0"/>
                <a:cs typeface="Arial" pitchFamily="34" charset="0"/>
              </a:rPr>
              <a:t>Cost Efficiency</a:t>
            </a:r>
          </a:p>
          <a:p>
            <a:pPr fontAlgn="base">
              <a:spcBef>
                <a:spcPct val="0"/>
              </a:spcBef>
              <a:spcAft>
                <a:spcPct val="0"/>
              </a:spcAft>
              <a:defRPr/>
            </a:pPr>
            <a:r>
              <a:rPr lang="en-US" sz="4148" b="1" dirty="0">
                <a:solidFill>
                  <a:srgbClr val="FFFFFF"/>
                </a:solidFill>
                <a:latin typeface="Arial" pitchFamily="34" charset="0"/>
                <a:cs typeface="Arial" pitchFamily="34" charset="0"/>
              </a:rPr>
              <a:t>Consumers</a:t>
            </a:r>
          </a:p>
          <a:p>
            <a:pPr fontAlgn="base">
              <a:spcBef>
                <a:spcPct val="0"/>
              </a:spcBef>
              <a:spcAft>
                <a:spcPct val="0"/>
              </a:spcAft>
              <a:defRPr/>
            </a:pPr>
            <a:r>
              <a:rPr lang="en-US" sz="2963" dirty="0">
                <a:solidFill>
                  <a:srgbClr val="FFFF00"/>
                </a:solidFill>
                <a:latin typeface="Arial" pitchFamily="34" charset="0"/>
                <a:cs typeface="Arial" pitchFamily="34" charset="0"/>
              </a:rPr>
              <a:t>More Goods and Services</a:t>
            </a:r>
          </a:p>
          <a:p>
            <a:pPr fontAlgn="base">
              <a:spcBef>
                <a:spcPct val="0"/>
              </a:spcBef>
              <a:spcAft>
                <a:spcPct val="0"/>
              </a:spcAft>
              <a:defRPr/>
            </a:pPr>
            <a:r>
              <a:rPr lang="en-US" sz="2963" dirty="0">
                <a:solidFill>
                  <a:srgbClr val="FFFF00"/>
                </a:solidFill>
                <a:latin typeface="Arial" pitchFamily="34" charset="0"/>
                <a:cs typeface="Arial" pitchFamily="34" charset="0"/>
              </a:rPr>
              <a:t>Wider Availability</a:t>
            </a:r>
          </a:p>
          <a:p>
            <a:pPr fontAlgn="base">
              <a:spcBef>
                <a:spcPct val="0"/>
              </a:spcBef>
              <a:spcAft>
                <a:spcPct val="0"/>
              </a:spcAft>
              <a:defRPr/>
            </a:pPr>
            <a:r>
              <a:rPr lang="en-US" sz="2963" dirty="0">
                <a:solidFill>
                  <a:srgbClr val="FFFF00"/>
                </a:solidFill>
                <a:latin typeface="Arial" pitchFamily="34" charset="0"/>
                <a:cs typeface="Arial" pitchFamily="34" charset="0"/>
              </a:rPr>
              <a:t>Lower Prices/Income</a:t>
            </a:r>
          </a:p>
        </p:txBody>
      </p:sp>
      <p:sp>
        <p:nvSpPr>
          <p:cNvPr id="38917" name="AutoShape 5"/>
          <p:cNvSpPr>
            <a:spLocks noChangeArrowheads="1"/>
          </p:cNvSpPr>
          <p:nvPr/>
        </p:nvSpPr>
        <p:spPr bwMode="auto">
          <a:xfrm>
            <a:off x="7958667" y="2539612"/>
            <a:ext cx="5870222" cy="2322054"/>
          </a:xfrm>
          <a:prstGeom prst="roundRect">
            <a:avLst>
              <a:gd name="adj" fmla="val 16667"/>
            </a:avLst>
          </a:prstGeom>
          <a:noFill/>
          <a:ln w="12700">
            <a:solidFill>
              <a:schemeClr val="accent2"/>
            </a:solidFill>
            <a:round/>
            <a:headEnd/>
            <a:tailEnd/>
          </a:ln>
        </p:spPr>
        <p:txBody>
          <a:bodyPr anchor="ctr">
            <a:spAutoFit/>
          </a:bodyPr>
          <a:lstStyle/>
          <a:p>
            <a:pPr algn="ctr" fontAlgn="base">
              <a:spcBef>
                <a:spcPct val="0"/>
              </a:spcBef>
              <a:spcAft>
                <a:spcPct val="0"/>
              </a:spcAft>
            </a:pPr>
            <a:r>
              <a:rPr lang="en-US" sz="6519" b="1" dirty="0">
                <a:solidFill>
                  <a:srgbClr val="FFFFFF"/>
                </a:solidFill>
                <a:latin typeface="Tw Cen MT" pitchFamily="34" charset="0"/>
                <a:cs typeface="Arial" pitchFamily="34" charset="0"/>
              </a:rPr>
              <a:t>U.S. </a:t>
            </a:r>
          </a:p>
          <a:p>
            <a:pPr algn="ctr" fontAlgn="base">
              <a:spcBef>
                <a:spcPct val="0"/>
              </a:spcBef>
              <a:spcAft>
                <a:spcPct val="0"/>
              </a:spcAft>
            </a:pPr>
            <a:r>
              <a:rPr lang="en-US" sz="6519" b="1" i="1" dirty="0">
                <a:solidFill>
                  <a:srgbClr val="FFFFFF"/>
                </a:solidFill>
                <a:latin typeface="Tw Cen MT" pitchFamily="34" charset="0"/>
                <a:cs typeface="Arial" pitchFamily="34" charset="0"/>
              </a:rPr>
              <a:t>7.9% GDP</a:t>
            </a:r>
          </a:p>
        </p:txBody>
      </p:sp>
    </p:spTree>
    <p:extLst>
      <p:ext uri="{BB962C8B-B14F-4D97-AF65-F5344CB8AC3E}">
        <p14:creationId xmlns:p14="http://schemas.microsoft.com/office/powerpoint/2010/main" val="4078449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500" fill="hold"/>
                                        <p:tgtEl>
                                          <p:spTgt spid="38915"/>
                                        </p:tgtEl>
                                        <p:attrNameLst>
                                          <p:attrName>ppt_w</p:attrName>
                                        </p:attrNameLst>
                                      </p:cBhvr>
                                      <p:tavLst>
                                        <p:tav tm="0">
                                          <p:val>
                                            <p:fltVal val="0"/>
                                          </p:val>
                                        </p:tav>
                                        <p:tav tm="100000">
                                          <p:val>
                                            <p:strVal val="#ppt_w"/>
                                          </p:val>
                                        </p:tav>
                                      </p:tavLst>
                                    </p:anim>
                                    <p:anim calcmode="lin" valueType="num">
                                      <p:cBhvr>
                                        <p:cTn id="8" dur="500" fill="hold"/>
                                        <p:tgtEl>
                                          <p:spTgt spid="389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ChangeAspect="1" noChangeArrowheads="1"/>
          </p:cNvPicPr>
          <p:nvPr/>
        </p:nvPicPr>
        <p:blipFill>
          <a:blip r:embed="rId2" cstate="print"/>
          <a:srcRect/>
          <a:stretch>
            <a:fillRect/>
          </a:stretch>
        </p:blipFill>
        <p:spPr bwMode="auto">
          <a:xfrm>
            <a:off x="1411112" y="4515555"/>
            <a:ext cx="7916333" cy="4402667"/>
          </a:xfrm>
          <a:prstGeom prst="rect">
            <a:avLst/>
          </a:prstGeom>
          <a:noFill/>
          <a:ln w="9525">
            <a:noFill/>
            <a:miter lim="800000"/>
            <a:headEnd/>
            <a:tailEnd/>
          </a:ln>
        </p:spPr>
      </p:pic>
      <p:sp>
        <p:nvSpPr>
          <p:cNvPr id="4" name="Text Box 6"/>
          <p:cNvSpPr txBox="1">
            <a:spLocks noChangeArrowheads="1"/>
          </p:cNvSpPr>
          <p:nvPr/>
        </p:nvSpPr>
        <p:spPr bwMode="auto">
          <a:xfrm>
            <a:off x="9990668" y="4312972"/>
            <a:ext cx="4578104" cy="563231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defRPr/>
            </a:pPr>
            <a:r>
              <a:rPr lang="en-US" sz="3600" dirty="0">
                <a:latin typeface="Arial"/>
                <a:cs typeface="Arial"/>
              </a:rPr>
              <a:t>Revenue</a:t>
            </a:r>
          </a:p>
          <a:p>
            <a:pPr>
              <a:buFontTx/>
              <a:buChar char="•"/>
              <a:defRPr/>
            </a:pPr>
            <a:endParaRPr lang="en-US" sz="3600" dirty="0">
              <a:latin typeface="Arial"/>
              <a:cs typeface="Arial"/>
            </a:endParaRPr>
          </a:p>
          <a:p>
            <a:pPr>
              <a:defRPr/>
            </a:pPr>
            <a:r>
              <a:rPr lang="en-US" sz="3600" dirty="0">
                <a:latin typeface="Arial"/>
                <a:cs typeface="Arial"/>
              </a:rPr>
              <a:t>Cash Flow</a:t>
            </a:r>
          </a:p>
          <a:p>
            <a:pPr>
              <a:buFontTx/>
              <a:buChar char="•"/>
              <a:defRPr/>
            </a:pPr>
            <a:endParaRPr lang="en-US" sz="3600" dirty="0">
              <a:latin typeface="Arial"/>
              <a:cs typeface="Arial"/>
            </a:endParaRPr>
          </a:p>
          <a:p>
            <a:pPr>
              <a:defRPr/>
            </a:pPr>
            <a:r>
              <a:rPr lang="en-US" sz="3600" dirty="0">
                <a:latin typeface="Arial"/>
                <a:cs typeface="Arial"/>
              </a:rPr>
              <a:t>Profitability</a:t>
            </a:r>
          </a:p>
          <a:p>
            <a:pPr>
              <a:buFontTx/>
              <a:buChar char="•"/>
              <a:defRPr/>
            </a:pPr>
            <a:endParaRPr lang="en-US" sz="3600" dirty="0">
              <a:latin typeface="Arial"/>
              <a:cs typeface="Arial"/>
            </a:endParaRPr>
          </a:p>
          <a:p>
            <a:pPr>
              <a:defRPr/>
            </a:pPr>
            <a:r>
              <a:rPr lang="en-US" sz="3600" dirty="0">
                <a:latin typeface="Arial"/>
                <a:cs typeface="Arial"/>
              </a:rPr>
              <a:t>Market Share</a:t>
            </a:r>
          </a:p>
          <a:p>
            <a:pPr>
              <a:defRPr/>
            </a:pPr>
            <a:endParaRPr lang="en-US" sz="3600" dirty="0">
              <a:latin typeface="Arial"/>
              <a:cs typeface="Arial"/>
            </a:endParaRPr>
          </a:p>
          <a:p>
            <a:pPr>
              <a:defRPr/>
            </a:pPr>
            <a:r>
              <a:rPr lang="en-US" sz="3600" dirty="0">
                <a:latin typeface="Arial"/>
                <a:cs typeface="Arial"/>
              </a:rPr>
              <a:t>3G? (Kraft Heinz – Unilever $143B?)</a:t>
            </a:r>
          </a:p>
        </p:txBody>
      </p:sp>
      <p:sp>
        <p:nvSpPr>
          <p:cNvPr id="57348" name="Title 7"/>
          <p:cNvSpPr>
            <a:spLocks noGrp="1"/>
          </p:cNvSpPr>
          <p:nvPr>
            <p:ph type="title" idx="4294967295"/>
          </p:nvPr>
        </p:nvSpPr>
        <p:spPr>
          <a:xfrm>
            <a:off x="1298222" y="677333"/>
            <a:ext cx="12304889" cy="1241778"/>
          </a:xfrm>
        </p:spPr>
        <p:txBody>
          <a:bodyPr/>
          <a:lstStyle/>
          <a:p>
            <a:pPr eaLnBrk="1" hangingPunct="1"/>
            <a:r>
              <a:rPr lang="en-US" sz="5926" b="1" i="1" dirty="0">
                <a:solidFill>
                  <a:srgbClr val="FFFF00"/>
                </a:solidFill>
                <a:latin typeface="Arial" pitchFamily="34" charset="0"/>
                <a:cs typeface="Arial" pitchFamily="34" charset="0"/>
              </a:rPr>
              <a:t>What keeps the CEO up at night?</a:t>
            </a:r>
            <a:endParaRPr lang="en-US" sz="5333" b="1" i="1" dirty="0">
              <a:solidFill>
                <a:srgbClr val="FFFF00"/>
              </a:solidFill>
              <a:latin typeface="Tw Cen MT" pitchFamily="34" charset="0"/>
            </a:endParaRPr>
          </a:p>
        </p:txBody>
      </p:sp>
      <p:sp>
        <p:nvSpPr>
          <p:cNvPr id="7" name="TextBox 6"/>
          <p:cNvSpPr txBox="1"/>
          <p:nvPr/>
        </p:nvSpPr>
        <p:spPr>
          <a:xfrm>
            <a:off x="846667" y="2483556"/>
            <a:ext cx="13546667" cy="1095556"/>
          </a:xfrm>
          <a:prstGeom prst="rect">
            <a:avLst/>
          </a:prstGeom>
          <a:noFill/>
        </p:spPr>
        <p:txBody>
          <a:bodyPr wrap="square">
            <a:spAutoFit/>
          </a:bodyPr>
          <a:lstStyle/>
          <a:p>
            <a:pPr algn="ctr">
              <a:defRPr/>
            </a:pPr>
            <a:r>
              <a:rPr lang="en-US" sz="6519" b="1" dirty="0">
                <a:solidFill>
                  <a:schemeClr val="bg1"/>
                </a:solidFill>
                <a:latin typeface="Arial"/>
                <a:cs typeface="Arial"/>
              </a:rPr>
              <a:t>Shareholder Value</a:t>
            </a:r>
          </a:p>
        </p:txBody>
      </p:sp>
    </p:spTree>
    <p:extLst>
      <p:ext uri="{BB962C8B-B14F-4D97-AF65-F5344CB8AC3E}">
        <p14:creationId xmlns:p14="http://schemas.microsoft.com/office/powerpoint/2010/main" val="2654241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686279" y="2381338"/>
            <a:ext cx="11771018" cy="1186735"/>
          </a:xfrm>
          <a:prstGeom prst="rect">
            <a:avLst/>
          </a:prstGeom>
          <a:noFill/>
          <a:ln w="9525">
            <a:noFill/>
            <a:miter lim="800000"/>
            <a:headEnd/>
            <a:tailEnd/>
          </a:ln>
        </p:spPr>
        <p:txBody>
          <a:bodyPr>
            <a:spAutoFit/>
          </a:bodyPr>
          <a:lstStyle/>
          <a:p>
            <a:pPr fontAlgn="base">
              <a:spcBef>
                <a:spcPct val="0"/>
              </a:spcBef>
              <a:spcAft>
                <a:spcPct val="0"/>
              </a:spcAft>
            </a:pPr>
            <a:r>
              <a:rPr lang="en-US" sz="3556" b="1" dirty="0">
                <a:solidFill>
                  <a:srgbClr val="FFFFFF"/>
                </a:solidFill>
                <a:latin typeface="Arial"/>
                <a:cs typeface="Arial"/>
              </a:rPr>
              <a:t>Wal-Mart's supply chain management success is improving productivity in the United States:</a:t>
            </a:r>
          </a:p>
        </p:txBody>
      </p:sp>
      <p:sp>
        <p:nvSpPr>
          <p:cNvPr id="12" name="Text Box 6"/>
          <p:cNvSpPr txBox="1">
            <a:spLocks noChangeArrowheads="1"/>
          </p:cNvSpPr>
          <p:nvPr/>
        </p:nvSpPr>
        <p:spPr bwMode="auto">
          <a:xfrm>
            <a:off x="2201333" y="4041601"/>
            <a:ext cx="11288889" cy="1733936"/>
          </a:xfrm>
          <a:prstGeom prst="rect">
            <a:avLst/>
          </a:prstGeom>
          <a:noFill/>
          <a:ln w="0">
            <a:noFill/>
            <a:miter lim="800000"/>
            <a:headEnd/>
            <a:tailEnd/>
          </a:ln>
        </p:spPr>
        <p:txBody>
          <a:bodyPr wrap="square">
            <a:spAutoFit/>
          </a:bodyPr>
          <a:lstStyle/>
          <a:p>
            <a:pPr marL="508006" indent="-508006" fontAlgn="base">
              <a:spcBef>
                <a:spcPct val="0"/>
              </a:spcBef>
              <a:spcAft>
                <a:spcPct val="0"/>
              </a:spcAft>
              <a:buClr>
                <a:srgbClr val="010D74"/>
              </a:buClr>
            </a:pPr>
            <a:r>
              <a:rPr lang="en-US" sz="3556" dirty="0">
                <a:solidFill>
                  <a:srgbClr val="FFFFFF"/>
                </a:solidFill>
                <a:latin typeface="Arial"/>
                <a:cs typeface="Arial"/>
              </a:rPr>
              <a:t>    The effects of the company's supply chain innovations on the retail industry led to a 3.1 percent decline in overall consumer prices.</a:t>
            </a:r>
          </a:p>
        </p:txBody>
      </p:sp>
      <p:sp>
        <p:nvSpPr>
          <p:cNvPr id="13" name="Text Box 7"/>
          <p:cNvSpPr txBox="1">
            <a:spLocks noChangeArrowheads="1"/>
          </p:cNvSpPr>
          <p:nvPr/>
        </p:nvSpPr>
        <p:spPr bwMode="auto">
          <a:xfrm>
            <a:off x="2250723" y="6705689"/>
            <a:ext cx="10837333" cy="2281137"/>
          </a:xfrm>
          <a:prstGeom prst="rect">
            <a:avLst/>
          </a:prstGeom>
          <a:noFill/>
          <a:ln w="38100">
            <a:noFill/>
            <a:miter lim="800000"/>
            <a:headEnd/>
            <a:tailEnd/>
          </a:ln>
        </p:spPr>
        <p:txBody>
          <a:bodyPr>
            <a:spAutoFit/>
          </a:bodyPr>
          <a:lstStyle/>
          <a:p>
            <a:pPr marL="508006" indent="-508006" fontAlgn="base">
              <a:spcBef>
                <a:spcPct val="0"/>
              </a:spcBef>
              <a:spcAft>
                <a:spcPct val="0"/>
              </a:spcAft>
              <a:buClr>
                <a:srgbClr val="010D74"/>
              </a:buClr>
            </a:pPr>
            <a:r>
              <a:rPr lang="en-US" sz="3556" dirty="0">
                <a:solidFill>
                  <a:srgbClr val="FFFFFF"/>
                </a:solidFill>
                <a:latin typeface="Arial"/>
                <a:cs typeface="Arial"/>
              </a:rPr>
              <a:t>    Consumers spent $263 billion </a:t>
            </a:r>
            <a:r>
              <a:rPr lang="en-US" sz="3556" u="sng" dirty="0">
                <a:solidFill>
                  <a:srgbClr val="FFFFFF"/>
                </a:solidFill>
                <a:latin typeface="Arial"/>
                <a:cs typeface="Arial"/>
              </a:rPr>
              <a:t>LESS</a:t>
            </a:r>
            <a:r>
              <a:rPr lang="en-US" sz="3556" dirty="0">
                <a:solidFill>
                  <a:srgbClr val="FFFFFF"/>
                </a:solidFill>
                <a:latin typeface="Arial"/>
                <a:cs typeface="Arial"/>
              </a:rPr>
              <a:t> than they would have if Wal-Mart were not around! That translates to $895 per person, or $2,329 per household. </a:t>
            </a:r>
          </a:p>
        </p:txBody>
      </p:sp>
      <p:sp>
        <p:nvSpPr>
          <p:cNvPr id="14" name="Text Box 3"/>
          <p:cNvSpPr txBox="1">
            <a:spLocks noChangeArrowheads="1"/>
          </p:cNvSpPr>
          <p:nvPr/>
        </p:nvSpPr>
        <p:spPr bwMode="auto">
          <a:xfrm>
            <a:off x="846667" y="790222"/>
            <a:ext cx="13546667" cy="1004249"/>
          </a:xfrm>
          <a:prstGeom prst="rect">
            <a:avLst/>
          </a:prstGeom>
          <a:noFill/>
          <a:ln w="9525">
            <a:noFill/>
            <a:miter lim="800000"/>
            <a:headEnd/>
            <a:tailEnd/>
          </a:ln>
        </p:spPr>
        <p:txBody>
          <a:bodyPr>
            <a:spAutoFit/>
          </a:bodyPr>
          <a:lstStyle/>
          <a:p>
            <a:pPr algn="ctr" fontAlgn="base">
              <a:spcBef>
                <a:spcPct val="0"/>
              </a:spcBef>
              <a:spcAft>
                <a:spcPct val="0"/>
              </a:spcAft>
            </a:pPr>
            <a:r>
              <a:rPr lang="en-US" sz="5926" b="1" i="1" dirty="0">
                <a:solidFill>
                  <a:srgbClr val="FFFF00"/>
                </a:solidFill>
                <a:latin typeface="Arial" pitchFamily="34" charset="0"/>
                <a:cs typeface="Arial" pitchFamily="34" charset="0"/>
              </a:rPr>
              <a:t>When Supply Chains Work Well</a:t>
            </a:r>
          </a:p>
        </p:txBody>
      </p:sp>
    </p:spTree>
    <p:extLst>
      <p:ext uri="{BB962C8B-B14F-4D97-AF65-F5344CB8AC3E}">
        <p14:creationId xmlns:p14="http://schemas.microsoft.com/office/powerpoint/2010/main" val="3155043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8" descr="Disaster2004"/>
          <p:cNvPicPr>
            <a:picLocks noChangeAspect="1" noChangeArrowheads="1"/>
          </p:cNvPicPr>
          <p:nvPr/>
        </p:nvPicPr>
        <p:blipFill>
          <a:blip r:embed="rId2" cstate="print"/>
          <a:srcRect/>
          <a:stretch>
            <a:fillRect/>
          </a:stretch>
        </p:blipFill>
        <p:spPr bwMode="auto">
          <a:xfrm>
            <a:off x="9200445" y="1806222"/>
            <a:ext cx="4854222" cy="5418667"/>
          </a:xfrm>
          <a:prstGeom prst="rect">
            <a:avLst/>
          </a:prstGeom>
          <a:noFill/>
          <a:ln w="9525">
            <a:noFill/>
            <a:miter lim="800000"/>
            <a:headEnd/>
            <a:tailEnd/>
          </a:ln>
        </p:spPr>
      </p:pic>
      <p:pic>
        <p:nvPicPr>
          <p:cNvPr id="38" name="Picture 7"/>
          <p:cNvPicPr>
            <a:picLocks noChangeAspect="1" noChangeArrowheads="1"/>
          </p:cNvPicPr>
          <p:nvPr/>
        </p:nvPicPr>
        <p:blipFill>
          <a:blip r:embed="rId3" cstate="print"/>
          <a:srcRect/>
          <a:stretch>
            <a:fillRect/>
          </a:stretch>
        </p:blipFill>
        <p:spPr bwMode="auto">
          <a:xfrm>
            <a:off x="6658093" y="6234761"/>
            <a:ext cx="4402667" cy="3360796"/>
          </a:xfrm>
          <a:prstGeom prst="rect">
            <a:avLst/>
          </a:prstGeom>
          <a:noFill/>
          <a:ln w="9525">
            <a:noFill/>
            <a:miter lim="800000"/>
            <a:headEnd/>
            <a:tailEnd/>
          </a:ln>
        </p:spPr>
      </p:pic>
      <p:pic>
        <p:nvPicPr>
          <p:cNvPr id="35" name="Picture 4"/>
          <p:cNvPicPr>
            <a:picLocks noChangeAspect="1" noChangeArrowheads="1"/>
          </p:cNvPicPr>
          <p:nvPr/>
        </p:nvPicPr>
        <p:blipFill>
          <a:blip r:embed="rId4" cstate="print"/>
          <a:srcRect/>
          <a:stretch>
            <a:fillRect/>
          </a:stretch>
        </p:blipFill>
        <p:spPr bwMode="auto">
          <a:xfrm>
            <a:off x="1298222" y="1919112"/>
            <a:ext cx="7554148" cy="3222037"/>
          </a:xfrm>
          <a:prstGeom prst="rect">
            <a:avLst/>
          </a:prstGeom>
          <a:noFill/>
          <a:ln w="9525">
            <a:noFill/>
            <a:miter lim="800000"/>
            <a:headEnd/>
            <a:tailEnd/>
          </a:ln>
        </p:spPr>
      </p:pic>
      <p:sp>
        <p:nvSpPr>
          <p:cNvPr id="12293" name="Text Box 5"/>
          <p:cNvSpPr txBox="1">
            <a:spLocks noChangeArrowheads="1"/>
          </p:cNvSpPr>
          <p:nvPr/>
        </p:nvSpPr>
        <p:spPr bwMode="auto">
          <a:xfrm>
            <a:off x="1636889" y="465667"/>
            <a:ext cx="11966222" cy="821892"/>
          </a:xfrm>
          <a:prstGeom prst="rect">
            <a:avLst/>
          </a:prstGeom>
          <a:noFill/>
          <a:ln w="9525">
            <a:noFill/>
            <a:miter lim="800000"/>
            <a:headEnd/>
            <a:tailEnd/>
          </a:ln>
        </p:spPr>
        <p:txBody>
          <a:bodyPr>
            <a:spAutoFit/>
          </a:bodyPr>
          <a:lstStyle/>
          <a:p>
            <a:pPr fontAlgn="base">
              <a:spcBef>
                <a:spcPct val="0"/>
              </a:spcBef>
              <a:spcAft>
                <a:spcPct val="0"/>
              </a:spcAft>
            </a:pPr>
            <a:r>
              <a:rPr lang="en-US" sz="4741" b="1" i="1" dirty="0">
                <a:solidFill>
                  <a:srgbClr val="FFFF00"/>
                </a:solidFill>
                <a:latin typeface="Arial" pitchFamily="34" charset="0"/>
                <a:cs typeface="Arial" pitchFamily="34" charset="0"/>
              </a:rPr>
              <a:t>When Supply Chains Don’t Work So Well</a:t>
            </a:r>
          </a:p>
        </p:txBody>
      </p:sp>
      <p:pic>
        <p:nvPicPr>
          <p:cNvPr id="37" name="Picture 6"/>
          <p:cNvPicPr>
            <a:picLocks noChangeAspect="1" noChangeArrowheads="1"/>
          </p:cNvPicPr>
          <p:nvPr/>
        </p:nvPicPr>
        <p:blipFill>
          <a:blip r:embed="rId5" cstate="print"/>
          <a:srcRect/>
          <a:stretch>
            <a:fillRect/>
          </a:stretch>
        </p:blipFill>
        <p:spPr bwMode="auto">
          <a:xfrm>
            <a:off x="1775649" y="5531555"/>
            <a:ext cx="4005203" cy="3003316"/>
          </a:xfrm>
          <a:prstGeom prst="rect">
            <a:avLst/>
          </a:prstGeom>
          <a:noFill/>
          <a:ln w="9525">
            <a:noFill/>
            <a:miter lim="800000"/>
            <a:headEnd/>
            <a:tailEnd/>
          </a:ln>
        </p:spPr>
      </p:pic>
    </p:spTree>
    <p:extLst>
      <p:ext uri="{BB962C8B-B14F-4D97-AF65-F5344CB8AC3E}">
        <p14:creationId xmlns:p14="http://schemas.microsoft.com/office/powerpoint/2010/main" val="1479976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072445" y="225778"/>
            <a:ext cx="184731" cy="457048"/>
          </a:xfrm>
          <a:prstGeom prst="rect">
            <a:avLst/>
          </a:prstGeom>
          <a:noFill/>
          <a:ln w="9525">
            <a:noFill/>
            <a:miter lim="800000"/>
            <a:headEnd/>
            <a:tailEnd/>
          </a:ln>
        </p:spPr>
        <p:txBody>
          <a:bodyPr wrap="none">
            <a:spAutoFit/>
          </a:bodyPr>
          <a:lstStyle/>
          <a:p>
            <a:pPr fontAlgn="base">
              <a:spcBef>
                <a:spcPct val="0"/>
              </a:spcBef>
              <a:spcAft>
                <a:spcPct val="0"/>
              </a:spcAft>
            </a:pPr>
            <a:endParaRPr lang="en-US" sz="2370" b="1">
              <a:solidFill>
                <a:srgbClr val="FFFF00"/>
              </a:solidFill>
              <a:latin typeface="Comic Sans MS" pitchFamily="66" charset="0"/>
              <a:cs typeface="Arial" pitchFamily="34" charset="0"/>
            </a:endParaRPr>
          </a:p>
        </p:txBody>
      </p:sp>
      <p:sp>
        <p:nvSpPr>
          <p:cNvPr id="13315" name="Text Box 6"/>
          <p:cNvSpPr txBox="1">
            <a:spLocks noChangeArrowheads="1"/>
          </p:cNvSpPr>
          <p:nvPr/>
        </p:nvSpPr>
        <p:spPr bwMode="auto">
          <a:xfrm>
            <a:off x="1636889" y="2669352"/>
            <a:ext cx="184731" cy="639534"/>
          </a:xfrm>
          <a:prstGeom prst="rect">
            <a:avLst/>
          </a:prstGeom>
          <a:noFill/>
          <a:ln w="9525">
            <a:noFill/>
            <a:miter lim="800000"/>
            <a:headEnd/>
            <a:tailEnd/>
          </a:ln>
        </p:spPr>
        <p:txBody>
          <a:bodyPr wrap="none">
            <a:spAutoFit/>
          </a:bodyPr>
          <a:lstStyle/>
          <a:p>
            <a:pPr fontAlgn="base">
              <a:spcBef>
                <a:spcPct val="0"/>
              </a:spcBef>
              <a:spcAft>
                <a:spcPct val="0"/>
              </a:spcAft>
            </a:pPr>
            <a:endParaRPr lang="en-US" sz="3556">
              <a:solidFill>
                <a:srgbClr val="FFFFFF"/>
              </a:solidFill>
              <a:latin typeface="Comic Sans MS" pitchFamily="66" charset="0"/>
              <a:cs typeface="Arial" pitchFamily="34" charset="0"/>
            </a:endParaRPr>
          </a:p>
        </p:txBody>
      </p:sp>
      <p:sp>
        <p:nvSpPr>
          <p:cNvPr id="13316" name="Text Box 7"/>
          <p:cNvSpPr txBox="1">
            <a:spLocks noChangeArrowheads="1"/>
          </p:cNvSpPr>
          <p:nvPr/>
        </p:nvSpPr>
        <p:spPr bwMode="auto">
          <a:xfrm>
            <a:off x="1500482" y="2848094"/>
            <a:ext cx="184731" cy="548292"/>
          </a:xfrm>
          <a:prstGeom prst="rect">
            <a:avLst/>
          </a:prstGeom>
          <a:noFill/>
          <a:ln w="9525">
            <a:noFill/>
            <a:miter lim="800000"/>
            <a:headEnd/>
            <a:tailEnd/>
          </a:ln>
        </p:spPr>
        <p:txBody>
          <a:bodyPr wrap="none">
            <a:spAutoFit/>
          </a:bodyPr>
          <a:lstStyle/>
          <a:p>
            <a:pPr fontAlgn="base">
              <a:spcBef>
                <a:spcPct val="0"/>
              </a:spcBef>
              <a:spcAft>
                <a:spcPct val="0"/>
              </a:spcAft>
            </a:pPr>
            <a:endParaRPr lang="en-US" sz="2963">
              <a:solidFill>
                <a:srgbClr val="FFFFFF"/>
              </a:solidFill>
              <a:latin typeface="Comic Sans MS" pitchFamily="66" charset="0"/>
              <a:cs typeface="Arial" pitchFamily="34" charset="0"/>
            </a:endParaRPr>
          </a:p>
        </p:txBody>
      </p:sp>
      <p:sp>
        <p:nvSpPr>
          <p:cNvPr id="113672" name="Rectangle 8"/>
          <p:cNvSpPr>
            <a:spLocks noChangeArrowheads="1"/>
          </p:cNvSpPr>
          <p:nvPr/>
        </p:nvSpPr>
        <p:spPr bwMode="auto">
          <a:xfrm>
            <a:off x="1298222" y="1914710"/>
            <a:ext cx="12869333" cy="911916"/>
          </a:xfrm>
          <a:prstGeom prst="rect">
            <a:avLst/>
          </a:prstGeom>
          <a:noFill/>
          <a:ln w="9525">
            <a:noFill/>
            <a:miter lim="800000"/>
            <a:headEnd/>
            <a:tailEnd/>
          </a:ln>
        </p:spPr>
        <p:txBody>
          <a:bodyPr tIns="0" bIns="0" anchor="ctr">
            <a:spAutoFit/>
          </a:bodyPr>
          <a:lstStyle/>
          <a:p>
            <a:pPr fontAlgn="base">
              <a:spcBef>
                <a:spcPct val="0"/>
              </a:spcBef>
              <a:spcAft>
                <a:spcPct val="0"/>
              </a:spcAft>
            </a:pPr>
            <a:r>
              <a:rPr lang="en-US" sz="2963" dirty="0">
                <a:solidFill>
                  <a:srgbClr val="FFFFFF"/>
                </a:solidFill>
                <a:latin typeface="Arial" pitchFamily="34" charset="0"/>
                <a:cs typeface="Arial" pitchFamily="34" charset="0"/>
              </a:rPr>
              <a:t>A study by Georgia Tech showed that a company’s stock price drops 8% when the company experiences a glitch in its supply chain. </a:t>
            </a:r>
          </a:p>
        </p:txBody>
      </p:sp>
      <p:sp>
        <p:nvSpPr>
          <p:cNvPr id="13318" name="Text Box 9"/>
          <p:cNvSpPr txBox="1">
            <a:spLocks noChangeArrowheads="1"/>
          </p:cNvSpPr>
          <p:nvPr/>
        </p:nvSpPr>
        <p:spPr bwMode="auto">
          <a:xfrm>
            <a:off x="1274704" y="3864094"/>
            <a:ext cx="184731" cy="548292"/>
          </a:xfrm>
          <a:prstGeom prst="rect">
            <a:avLst/>
          </a:prstGeom>
          <a:noFill/>
          <a:ln w="9525">
            <a:noFill/>
            <a:miter lim="800000"/>
            <a:headEnd/>
            <a:tailEnd/>
          </a:ln>
        </p:spPr>
        <p:txBody>
          <a:bodyPr wrap="none">
            <a:spAutoFit/>
          </a:bodyPr>
          <a:lstStyle/>
          <a:p>
            <a:pPr fontAlgn="base">
              <a:spcBef>
                <a:spcPct val="0"/>
              </a:spcBef>
              <a:spcAft>
                <a:spcPct val="0"/>
              </a:spcAft>
            </a:pPr>
            <a:endParaRPr lang="en-US" sz="2963">
              <a:solidFill>
                <a:srgbClr val="FFFFFF"/>
              </a:solidFill>
              <a:latin typeface="Comic Sans MS" pitchFamily="66" charset="0"/>
              <a:cs typeface="Arial" pitchFamily="34" charset="0"/>
            </a:endParaRPr>
          </a:p>
        </p:txBody>
      </p:sp>
      <p:sp>
        <p:nvSpPr>
          <p:cNvPr id="113674" name="Text Box 10"/>
          <p:cNvSpPr txBox="1">
            <a:spLocks noChangeArrowheads="1"/>
          </p:cNvSpPr>
          <p:nvPr/>
        </p:nvSpPr>
        <p:spPr bwMode="auto">
          <a:xfrm>
            <a:off x="1298222" y="3349037"/>
            <a:ext cx="12530667" cy="1004249"/>
          </a:xfrm>
          <a:prstGeom prst="rect">
            <a:avLst/>
          </a:prstGeom>
          <a:noFill/>
          <a:ln w="9525">
            <a:noFill/>
            <a:miter lim="800000"/>
            <a:headEnd/>
            <a:tailEnd/>
          </a:ln>
        </p:spPr>
        <p:txBody>
          <a:bodyPr>
            <a:spAutoFit/>
          </a:bodyPr>
          <a:lstStyle/>
          <a:p>
            <a:pPr fontAlgn="base">
              <a:spcBef>
                <a:spcPct val="0"/>
              </a:spcBef>
              <a:spcAft>
                <a:spcPct val="0"/>
              </a:spcAft>
            </a:pPr>
            <a:r>
              <a:rPr lang="en-US" sz="2963" dirty="0">
                <a:solidFill>
                  <a:srgbClr val="FFFFFF"/>
                </a:solidFill>
                <a:latin typeface="Arial" pitchFamily="34" charset="0"/>
                <a:cs typeface="Arial" pitchFamily="34" charset="0"/>
              </a:rPr>
              <a:t>A study at Miami University showed that when a company adopts a new supply chain innovation the company’s stock price increases. </a:t>
            </a:r>
          </a:p>
        </p:txBody>
      </p:sp>
      <p:sp>
        <p:nvSpPr>
          <p:cNvPr id="113675" name="Text Box 11"/>
          <p:cNvSpPr txBox="1">
            <a:spLocks noChangeArrowheads="1"/>
          </p:cNvSpPr>
          <p:nvPr/>
        </p:nvSpPr>
        <p:spPr bwMode="auto">
          <a:xfrm>
            <a:off x="1298222" y="4967112"/>
            <a:ext cx="12530667" cy="1596976"/>
          </a:xfrm>
          <a:prstGeom prst="rect">
            <a:avLst/>
          </a:prstGeom>
          <a:noFill/>
          <a:ln w="9525">
            <a:noFill/>
            <a:miter lim="800000"/>
            <a:headEnd/>
            <a:tailEnd/>
          </a:ln>
        </p:spPr>
        <p:txBody>
          <a:bodyPr>
            <a:spAutoFit/>
          </a:bodyPr>
          <a:lstStyle/>
          <a:p>
            <a:pPr fontAlgn="base">
              <a:spcBef>
                <a:spcPct val="0"/>
              </a:spcBef>
              <a:spcAft>
                <a:spcPct val="0"/>
              </a:spcAft>
            </a:pPr>
            <a:r>
              <a:rPr lang="en-US" sz="3259">
                <a:solidFill>
                  <a:srgbClr val="FFFFFF"/>
                </a:solidFill>
                <a:latin typeface="Arial" pitchFamily="34" charset="0"/>
                <a:cs typeface="Arial" pitchFamily="34" charset="0"/>
              </a:rPr>
              <a:t>A study by Bain &amp; Company showed that companies employing sophisticated supply chain methods enjoyed 12 times greater profit than companies with unsophisticated methods.</a:t>
            </a:r>
          </a:p>
        </p:txBody>
      </p:sp>
      <p:sp>
        <p:nvSpPr>
          <p:cNvPr id="113676" name="Text Box 12"/>
          <p:cNvSpPr txBox="1">
            <a:spLocks noChangeArrowheads="1"/>
          </p:cNvSpPr>
          <p:nvPr/>
        </p:nvSpPr>
        <p:spPr bwMode="auto">
          <a:xfrm>
            <a:off x="1298222" y="6999111"/>
            <a:ext cx="11627556" cy="1460208"/>
          </a:xfrm>
          <a:prstGeom prst="rect">
            <a:avLst/>
          </a:prstGeom>
          <a:noFill/>
          <a:ln w="9525">
            <a:noFill/>
            <a:miter lim="800000"/>
            <a:headEnd/>
            <a:tailEnd/>
          </a:ln>
        </p:spPr>
        <p:txBody>
          <a:bodyPr>
            <a:spAutoFit/>
          </a:bodyPr>
          <a:lstStyle/>
          <a:p>
            <a:pPr fontAlgn="base">
              <a:spcBef>
                <a:spcPct val="0"/>
              </a:spcBef>
              <a:spcAft>
                <a:spcPct val="0"/>
              </a:spcAft>
              <a:buClr>
                <a:srgbClr val="FFFFFF"/>
              </a:buClr>
              <a:buFont typeface="Wingdings" pitchFamily="2" charset="2"/>
              <a:buNone/>
            </a:pPr>
            <a:r>
              <a:rPr lang="en-US" sz="2963">
                <a:solidFill>
                  <a:srgbClr val="FFFF00"/>
                </a:solidFill>
                <a:latin typeface="Arial" pitchFamily="34" charset="0"/>
                <a:cs typeface="Arial" pitchFamily="34" charset="0"/>
              </a:rPr>
              <a:t>Wall Street:  New found respect for SCM.  In one SCM MBA program in the US, 21/32 grads received job offers from Investment Banking firms because of the importance of SCM to their clients.</a:t>
            </a:r>
            <a:endParaRPr lang="en-US" sz="2963">
              <a:solidFill>
                <a:srgbClr val="FFFFFF"/>
              </a:solidFill>
              <a:latin typeface="Arial" pitchFamily="34" charset="0"/>
              <a:cs typeface="Arial" pitchFamily="34" charset="0"/>
            </a:endParaRPr>
          </a:p>
        </p:txBody>
      </p:sp>
      <p:sp>
        <p:nvSpPr>
          <p:cNvPr id="13322" name="Rectangle 13"/>
          <p:cNvSpPr>
            <a:spLocks noChangeArrowheads="1"/>
          </p:cNvSpPr>
          <p:nvPr/>
        </p:nvSpPr>
        <p:spPr bwMode="auto">
          <a:xfrm>
            <a:off x="1524001" y="293983"/>
            <a:ext cx="10639451" cy="913007"/>
          </a:xfrm>
          <a:prstGeom prst="rect">
            <a:avLst/>
          </a:prstGeom>
          <a:noFill/>
          <a:ln w="9525">
            <a:noFill/>
            <a:miter lim="800000"/>
            <a:headEnd/>
            <a:tailEnd/>
          </a:ln>
        </p:spPr>
        <p:txBody>
          <a:bodyPr wrap="none">
            <a:spAutoFit/>
          </a:bodyPr>
          <a:lstStyle/>
          <a:p>
            <a:pPr fontAlgn="base">
              <a:spcBef>
                <a:spcPct val="0"/>
              </a:spcBef>
              <a:spcAft>
                <a:spcPct val="0"/>
              </a:spcAft>
            </a:pPr>
            <a:r>
              <a:rPr lang="en-US" sz="5333" b="1" i="1" dirty="0">
                <a:solidFill>
                  <a:srgbClr val="FFFF00"/>
                </a:solidFill>
                <a:latin typeface="Arial" pitchFamily="34" charset="0"/>
                <a:cs typeface="Arial" pitchFamily="34" charset="0"/>
              </a:rPr>
              <a:t>SCM Has Strategic Profit Impact</a:t>
            </a:r>
          </a:p>
        </p:txBody>
      </p:sp>
    </p:spTree>
    <p:extLst>
      <p:ext uri="{BB962C8B-B14F-4D97-AF65-F5344CB8AC3E}">
        <p14:creationId xmlns:p14="http://schemas.microsoft.com/office/powerpoint/2010/main" val="3093928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3672"/>
                                        </p:tgtEl>
                                        <p:attrNameLst>
                                          <p:attrName>style.visibility</p:attrName>
                                        </p:attrNameLst>
                                      </p:cBhvr>
                                      <p:to>
                                        <p:strVal val="visible"/>
                                      </p:to>
                                    </p:set>
                                    <p:animEffect transition="in" filter="checkerboard(across)">
                                      <p:cBhvr>
                                        <p:cTn id="7" dur="500"/>
                                        <p:tgtEl>
                                          <p:spTgt spid="11367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3674"/>
                                        </p:tgtEl>
                                        <p:attrNameLst>
                                          <p:attrName>style.visibility</p:attrName>
                                        </p:attrNameLst>
                                      </p:cBhvr>
                                      <p:to>
                                        <p:strVal val="visible"/>
                                      </p:to>
                                    </p:set>
                                    <p:animEffect transition="in" filter="checkerboard(across)">
                                      <p:cBhvr>
                                        <p:cTn id="12" dur="500"/>
                                        <p:tgtEl>
                                          <p:spTgt spid="11367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3675"/>
                                        </p:tgtEl>
                                        <p:attrNameLst>
                                          <p:attrName>style.visibility</p:attrName>
                                        </p:attrNameLst>
                                      </p:cBhvr>
                                      <p:to>
                                        <p:strVal val="visible"/>
                                      </p:to>
                                    </p:set>
                                    <p:animEffect transition="in" filter="checkerboard(across)">
                                      <p:cBhvr>
                                        <p:cTn id="17" dur="500"/>
                                        <p:tgtEl>
                                          <p:spTgt spid="11367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13676"/>
                                        </p:tgtEl>
                                        <p:attrNameLst>
                                          <p:attrName>style.visibility</p:attrName>
                                        </p:attrNameLst>
                                      </p:cBhvr>
                                      <p:to>
                                        <p:strVal val="visible"/>
                                      </p:to>
                                    </p:set>
                                    <p:anim calcmode="lin" valueType="num">
                                      <p:cBhvr>
                                        <p:cTn id="22" dur="500" fill="hold"/>
                                        <p:tgtEl>
                                          <p:spTgt spid="113676"/>
                                        </p:tgtEl>
                                        <p:attrNameLst>
                                          <p:attrName>ppt_w</p:attrName>
                                        </p:attrNameLst>
                                      </p:cBhvr>
                                      <p:tavLst>
                                        <p:tav tm="0">
                                          <p:val>
                                            <p:fltVal val="0"/>
                                          </p:val>
                                        </p:tav>
                                        <p:tav tm="100000">
                                          <p:val>
                                            <p:strVal val="#ppt_w"/>
                                          </p:val>
                                        </p:tav>
                                      </p:tavLst>
                                    </p:anim>
                                    <p:anim calcmode="lin" valueType="num">
                                      <p:cBhvr>
                                        <p:cTn id="23" dur="500" fill="hold"/>
                                        <p:tgtEl>
                                          <p:spTgt spid="113676"/>
                                        </p:tgtEl>
                                        <p:attrNameLst>
                                          <p:attrName>ppt_h</p:attrName>
                                        </p:attrNameLst>
                                      </p:cBhvr>
                                      <p:tavLst>
                                        <p:tav tm="0">
                                          <p:val>
                                            <p:fltVal val="0"/>
                                          </p:val>
                                        </p:tav>
                                        <p:tav tm="100000">
                                          <p:val>
                                            <p:strVal val="#ppt_h"/>
                                          </p:val>
                                        </p:tav>
                                      </p:tavLst>
                                    </p:anim>
                                    <p:animEffect transition="in" filter="fade">
                                      <p:cBhvr>
                                        <p:cTn id="24" dur="500"/>
                                        <p:tgtEl>
                                          <p:spTgt spid="113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2" grpId="0"/>
      <p:bldP spid="113674" grpId="0"/>
      <p:bldP spid="113675" grpId="0"/>
      <p:bldP spid="11367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il#1.png"/>
          <p:cNvPicPr>
            <a:picLocks noChangeAspect="1"/>
          </p:cNvPicPr>
          <p:nvPr/>
        </p:nvPicPr>
        <p:blipFill>
          <a:blip r:embed="rId2" cstate="print"/>
          <a:srcRect/>
          <a:stretch>
            <a:fillRect/>
          </a:stretch>
        </p:blipFill>
        <p:spPr bwMode="auto">
          <a:xfrm>
            <a:off x="1749778" y="4193353"/>
            <a:ext cx="3499556" cy="5089407"/>
          </a:xfrm>
          <a:prstGeom prst="rect">
            <a:avLst/>
          </a:prstGeom>
          <a:noFill/>
          <a:ln w="9525">
            <a:noFill/>
            <a:miter lim="800000"/>
            <a:headEnd/>
            <a:tailEnd/>
          </a:ln>
        </p:spPr>
      </p:pic>
      <p:pic>
        <p:nvPicPr>
          <p:cNvPr id="8" name="Picture 7" descr="Oil#1.png"/>
          <p:cNvPicPr>
            <a:picLocks noChangeAspect="1"/>
          </p:cNvPicPr>
          <p:nvPr/>
        </p:nvPicPr>
        <p:blipFill>
          <a:blip r:embed="rId2" cstate="print"/>
          <a:srcRect/>
          <a:stretch>
            <a:fillRect/>
          </a:stretch>
        </p:blipFill>
        <p:spPr bwMode="auto">
          <a:xfrm>
            <a:off x="1749778" y="0"/>
            <a:ext cx="3499556" cy="5089407"/>
          </a:xfrm>
          <a:prstGeom prst="rect">
            <a:avLst/>
          </a:prstGeom>
          <a:noFill/>
          <a:ln w="9525">
            <a:noFill/>
            <a:miter lim="800000"/>
            <a:headEnd/>
            <a:tailEnd/>
          </a:ln>
        </p:spPr>
      </p:pic>
      <p:pic>
        <p:nvPicPr>
          <p:cNvPr id="7" name="Picture 6" descr="Arrow.png"/>
          <p:cNvPicPr>
            <a:picLocks noChangeAspect="1"/>
          </p:cNvPicPr>
          <p:nvPr/>
        </p:nvPicPr>
        <p:blipFill>
          <a:blip r:embed="rId3" cstate="print"/>
          <a:srcRect/>
          <a:stretch>
            <a:fillRect/>
          </a:stretch>
        </p:blipFill>
        <p:spPr bwMode="auto">
          <a:xfrm>
            <a:off x="5249333" y="2032000"/>
            <a:ext cx="2483556" cy="754945"/>
          </a:xfrm>
          <a:prstGeom prst="rect">
            <a:avLst/>
          </a:prstGeom>
          <a:noFill/>
          <a:ln w="9525">
            <a:noFill/>
            <a:miter lim="800000"/>
            <a:headEnd/>
            <a:tailEnd/>
          </a:ln>
        </p:spPr>
      </p:pic>
      <p:pic>
        <p:nvPicPr>
          <p:cNvPr id="9" name="Picture 8" descr="Arrow.png"/>
          <p:cNvPicPr>
            <a:picLocks noChangeAspect="1"/>
          </p:cNvPicPr>
          <p:nvPr/>
        </p:nvPicPr>
        <p:blipFill>
          <a:blip r:embed="rId3" cstate="print"/>
          <a:srcRect/>
          <a:stretch>
            <a:fillRect/>
          </a:stretch>
        </p:blipFill>
        <p:spPr bwMode="auto">
          <a:xfrm>
            <a:off x="5249333" y="6321778"/>
            <a:ext cx="2483556" cy="754945"/>
          </a:xfrm>
          <a:prstGeom prst="rect">
            <a:avLst/>
          </a:prstGeom>
          <a:noFill/>
          <a:ln w="9525">
            <a:noFill/>
            <a:miter lim="800000"/>
            <a:headEnd/>
            <a:tailEnd/>
          </a:ln>
        </p:spPr>
      </p:pic>
      <p:sp>
        <p:nvSpPr>
          <p:cNvPr id="10" name="TextBox 9"/>
          <p:cNvSpPr txBox="1">
            <a:spLocks noChangeArrowheads="1"/>
          </p:cNvSpPr>
          <p:nvPr/>
        </p:nvSpPr>
        <p:spPr bwMode="auto">
          <a:xfrm>
            <a:off x="7732889" y="1806223"/>
            <a:ext cx="5983111" cy="1186607"/>
          </a:xfrm>
          <a:prstGeom prst="rect">
            <a:avLst/>
          </a:prstGeom>
          <a:noFill/>
          <a:ln w="9525">
            <a:noFill/>
            <a:miter lim="800000"/>
            <a:headEnd/>
            <a:tailEnd/>
          </a:ln>
        </p:spPr>
        <p:txBody>
          <a:bodyPr>
            <a:spAutoFit/>
          </a:bodyPr>
          <a:lstStyle/>
          <a:p>
            <a:pPr algn="ctr"/>
            <a:r>
              <a:rPr lang="en-US" sz="7111" dirty="0">
                <a:solidFill>
                  <a:schemeClr val="bg1"/>
                </a:solidFill>
                <a:latin typeface="Tahoma-Bold" pitchFamily="80" charset="0"/>
              </a:rPr>
              <a:t>Decisions</a:t>
            </a:r>
          </a:p>
        </p:txBody>
      </p:sp>
      <p:sp>
        <p:nvSpPr>
          <p:cNvPr id="11" name="TextBox 10"/>
          <p:cNvSpPr txBox="1">
            <a:spLocks noChangeArrowheads="1"/>
          </p:cNvSpPr>
          <p:nvPr/>
        </p:nvSpPr>
        <p:spPr bwMode="auto">
          <a:xfrm>
            <a:off x="7732889" y="5576242"/>
            <a:ext cx="5983111" cy="2280881"/>
          </a:xfrm>
          <a:prstGeom prst="rect">
            <a:avLst/>
          </a:prstGeom>
          <a:noFill/>
          <a:ln w="9525">
            <a:noFill/>
            <a:miter lim="800000"/>
            <a:headEnd/>
            <a:tailEnd/>
          </a:ln>
        </p:spPr>
        <p:txBody>
          <a:bodyPr>
            <a:spAutoFit/>
          </a:bodyPr>
          <a:lstStyle/>
          <a:p>
            <a:pPr algn="ctr"/>
            <a:r>
              <a:rPr lang="en-US" sz="7111" dirty="0">
                <a:solidFill>
                  <a:schemeClr val="bg1"/>
                </a:solidFill>
                <a:latin typeface="Tahoma-Bold" pitchFamily="80" charset="0"/>
              </a:rPr>
              <a:t>Different Decisions?</a:t>
            </a:r>
          </a:p>
        </p:txBody>
      </p:sp>
      <p:sp>
        <p:nvSpPr>
          <p:cNvPr id="15" name="TextBox 14"/>
          <p:cNvSpPr txBox="1">
            <a:spLocks noChangeArrowheads="1"/>
          </p:cNvSpPr>
          <p:nvPr/>
        </p:nvSpPr>
        <p:spPr bwMode="auto">
          <a:xfrm>
            <a:off x="2088445" y="2203687"/>
            <a:ext cx="2596444" cy="913007"/>
          </a:xfrm>
          <a:prstGeom prst="rect">
            <a:avLst/>
          </a:prstGeom>
          <a:noFill/>
          <a:ln w="9525">
            <a:noFill/>
            <a:miter lim="800000"/>
            <a:headEnd/>
            <a:tailEnd/>
          </a:ln>
        </p:spPr>
        <p:txBody>
          <a:bodyPr>
            <a:spAutoFit/>
          </a:bodyPr>
          <a:lstStyle/>
          <a:p>
            <a:pPr algn="ctr"/>
            <a:r>
              <a:rPr lang="en-US" sz="5333" dirty="0">
                <a:solidFill>
                  <a:schemeClr val="bg1"/>
                </a:solidFill>
                <a:latin typeface="Tahoma-Bold" pitchFamily="80" charset="0"/>
              </a:rPr>
              <a:t>$30</a:t>
            </a:r>
          </a:p>
        </p:txBody>
      </p:sp>
      <p:sp>
        <p:nvSpPr>
          <p:cNvPr id="16" name="TextBox 15"/>
          <p:cNvSpPr txBox="1">
            <a:spLocks noChangeArrowheads="1"/>
          </p:cNvSpPr>
          <p:nvPr/>
        </p:nvSpPr>
        <p:spPr bwMode="auto">
          <a:xfrm>
            <a:off x="2314222" y="6434667"/>
            <a:ext cx="2144889" cy="913007"/>
          </a:xfrm>
          <a:prstGeom prst="rect">
            <a:avLst/>
          </a:prstGeom>
          <a:noFill/>
          <a:ln w="9525">
            <a:noFill/>
            <a:miter lim="800000"/>
            <a:headEnd/>
            <a:tailEnd/>
          </a:ln>
        </p:spPr>
        <p:txBody>
          <a:bodyPr>
            <a:spAutoFit/>
          </a:bodyPr>
          <a:lstStyle/>
          <a:p>
            <a:pPr algn="ctr"/>
            <a:r>
              <a:rPr lang="en-US" sz="5333" dirty="0">
                <a:solidFill>
                  <a:schemeClr val="bg1"/>
                </a:solidFill>
                <a:latin typeface="Tahoma-Bold" pitchFamily="80" charset="0"/>
              </a:rPr>
              <a:t>$145</a:t>
            </a:r>
          </a:p>
        </p:txBody>
      </p:sp>
    </p:spTree>
    <p:extLst>
      <p:ext uri="{BB962C8B-B14F-4D97-AF65-F5344CB8AC3E}">
        <p14:creationId xmlns:p14="http://schemas.microsoft.com/office/powerpoint/2010/main" val="1072515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8" presetClass="entr" presetSubtype="0" ac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8"/>
                                        </p:tgtEl>
                                        <p:attrNameLst>
                                          <p:attrName>ppt_y</p:attrName>
                                        </p:attrNameLst>
                                      </p:cBhvr>
                                      <p:tavLst>
                                        <p:tav tm="0">
                                          <p:val>
                                            <p:strVal val="#ppt_y"/>
                                          </p:val>
                                        </p:tav>
                                        <p:tav tm="100000">
                                          <p:val>
                                            <p:strVal val="#ppt_y"/>
                                          </p:val>
                                        </p:tav>
                                      </p:tavLst>
                                    </p:anim>
                                    <p:animEffect transition="in" filter="fade">
                                      <p:cBhvr>
                                        <p:cTn id="10" dur="1000"/>
                                        <p:tgtEl>
                                          <p:spTgt spid="8"/>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lide(from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6"/>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6"/>
                                        </p:tgtEl>
                                        <p:attrNameLst>
                                          <p:attrName>ppt_y</p:attrName>
                                        </p:attrNameLst>
                                      </p:cBhvr>
                                      <p:tavLst>
                                        <p:tav tm="0">
                                          <p:val>
                                            <p:strVal val="#ppt_y"/>
                                          </p:val>
                                        </p:tav>
                                        <p:tav tm="100000">
                                          <p:val>
                                            <p:strVal val="#ppt_y"/>
                                          </p:val>
                                        </p:tav>
                                      </p:tavLst>
                                    </p:anim>
                                    <p:animEffect transition="in" filter="fade">
                                      <p:cBhvr>
                                        <p:cTn id="34" dur="1000"/>
                                        <p:tgtEl>
                                          <p:spTgt spid="16"/>
                                        </p:tgtEl>
                                      </p:cBhvr>
                                    </p:animEffect>
                                  </p:childTnLst>
                                </p:cTn>
                              </p:par>
                              <p:par>
                                <p:cTn id="35" presetID="48" presetClass="entr" presetSubtype="0" accel="5000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8" dur="1000" fill="hold"/>
                                        <p:tgtEl>
                                          <p:spTgt spid="14"/>
                                        </p:tgtEl>
                                        <p:attrNameLst>
                                          <p:attrName>ppt_x</p:attrName>
                                        </p:attrNameLst>
                                      </p:cBhvr>
                                      <p:tavLst>
                                        <p:tav tm="0">
                                          <p:val>
                                            <p:fltVal val="-1"/>
                                          </p:val>
                                        </p:tav>
                                        <p:tav tm="50000">
                                          <p:val>
                                            <p:fltVal val="0.95"/>
                                          </p:val>
                                        </p:tav>
                                        <p:tav tm="100000">
                                          <p:val>
                                            <p:strVal val="#ppt_x"/>
                                          </p:val>
                                        </p:tav>
                                      </p:tavLst>
                                    </p:anim>
                                    <p:anim calcmode="lin" valueType="num">
                                      <p:cBhvr>
                                        <p:cTn id="39" dur="1000" fill="hold"/>
                                        <p:tgtEl>
                                          <p:spTgt spid="14"/>
                                        </p:tgtEl>
                                        <p:attrNameLst>
                                          <p:attrName>ppt_y</p:attrName>
                                        </p:attrNameLst>
                                      </p:cBhvr>
                                      <p:tavLst>
                                        <p:tav tm="0">
                                          <p:val>
                                            <p:strVal val="#ppt_y"/>
                                          </p:val>
                                        </p:tav>
                                        <p:tav tm="100000">
                                          <p:val>
                                            <p:strVal val="#ppt_y"/>
                                          </p:val>
                                        </p:tav>
                                      </p:tavLst>
                                    </p:anim>
                                    <p:animEffect transition="in" filter="fade">
                                      <p:cBhvr>
                                        <p:cTn id="40" dur="1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8"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slide(fromLeft)">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FF00"/>
                </a:solidFill>
              </a:rPr>
              <a:t>Admin impacts?</a:t>
            </a:r>
          </a:p>
        </p:txBody>
      </p:sp>
      <p:sp>
        <p:nvSpPr>
          <p:cNvPr id="3" name="Content Placeholder 2"/>
          <p:cNvSpPr>
            <a:spLocks noGrp="1"/>
          </p:cNvSpPr>
          <p:nvPr>
            <p:ph idx="1"/>
          </p:nvPr>
        </p:nvSpPr>
        <p:spPr/>
        <p:txBody>
          <a:bodyPr/>
          <a:lstStyle/>
          <a:p>
            <a:r>
              <a:rPr lang="en-US" dirty="0"/>
              <a:t>More production in the USA</a:t>
            </a:r>
          </a:p>
          <a:p>
            <a:r>
              <a:rPr lang="en-US" dirty="0"/>
              <a:t>Energy self-sufficiency</a:t>
            </a:r>
          </a:p>
          <a:p>
            <a:r>
              <a:rPr lang="en-US" dirty="0"/>
              <a:t>Rationalized tax code</a:t>
            </a:r>
          </a:p>
          <a:p>
            <a:r>
              <a:rPr lang="en-US" dirty="0"/>
              <a:t>Border adjusted tax</a:t>
            </a:r>
          </a:p>
          <a:p>
            <a:r>
              <a:rPr lang="en-US" dirty="0"/>
              <a:t>Fewer superfluous regulations</a:t>
            </a:r>
          </a:p>
          <a:p>
            <a:r>
              <a:rPr lang="en-US" dirty="0"/>
              <a:t>Technology – driven change accelerates </a:t>
            </a:r>
          </a:p>
          <a:p>
            <a:r>
              <a:rPr lang="en-US" dirty="0"/>
              <a:t>Revitalized military</a:t>
            </a:r>
          </a:p>
          <a:p>
            <a:endParaRPr lang="en-US" dirty="0"/>
          </a:p>
        </p:txBody>
      </p:sp>
    </p:spTree>
    <p:extLst>
      <p:ext uri="{BB962C8B-B14F-4D97-AF65-F5344CB8AC3E}">
        <p14:creationId xmlns:p14="http://schemas.microsoft.com/office/powerpoint/2010/main" val="3589755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descr="image01"/>
          <p:cNvPicPr>
            <a:picLocks noChangeAspect="1" noChangeArrowheads="1"/>
          </p:cNvPicPr>
          <p:nvPr/>
        </p:nvPicPr>
        <p:blipFill>
          <a:blip r:embed="rId3">
            <a:extLst>
              <a:ext uri="{28A0092B-C50C-407E-A947-70E740481C1C}">
                <a14:useLocalDpi xmlns:a14="http://schemas.microsoft.com/office/drawing/2010/main" val="0"/>
              </a:ext>
            </a:extLst>
          </a:blip>
          <a:srcRect r="10118"/>
          <a:stretch>
            <a:fillRect/>
          </a:stretch>
        </p:blipFill>
        <p:spPr bwMode="auto">
          <a:xfrm>
            <a:off x="846667" y="2032000"/>
            <a:ext cx="4238037" cy="81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39" name="Picture 3" descr="PIC00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4704" y="5498631"/>
            <a:ext cx="7283686" cy="466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40" name="Picture 4" descr="omc1"/>
          <p:cNvPicPr>
            <a:picLocks noChangeAspect="1" noChangeArrowheads="1"/>
          </p:cNvPicPr>
          <p:nvPr/>
        </p:nvPicPr>
        <p:blipFill>
          <a:blip r:embed="rId5">
            <a:extLst>
              <a:ext uri="{28A0092B-C50C-407E-A947-70E740481C1C}">
                <a14:useLocalDpi xmlns:a14="http://schemas.microsoft.com/office/drawing/2010/main" val="0"/>
              </a:ext>
            </a:extLst>
          </a:blip>
          <a:srcRect l="7314" t="8853" b="4390"/>
          <a:stretch>
            <a:fillRect/>
          </a:stretch>
        </p:blipFill>
        <p:spPr bwMode="auto">
          <a:xfrm>
            <a:off x="4233333" y="0"/>
            <a:ext cx="4967111" cy="553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41" name="Picture 5" descr="image01"/>
          <p:cNvPicPr>
            <a:picLocks noChangeAspect="1" noChangeArrowheads="1"/>
          </p:cNvPicPr>
          <p:nvPr/>
        </p:nvPicPr>
        <p:blipFill>
          <a:blip r:embed="rId6">
            <a:extLst>
              <a:ext uri="{28A0092B-C50C-407E-A947-70E740481C1C}">
                <a14:useLocalDpi xmlns:a14="http://schemas.microsoft.com/office/drawing/2010/main" val="0"/>
              </a:ext>
            </a:extLst>
          </a:blip>
          <a:srcRect l="8824" b="22052"/>
          <a:stretch>
            <a:fillRect/>
          </a:stretch>
        </p:blipFill>
        <p:spPr bwMode="auto">
          <a:xfrm>
            <a:off x="9200444" y="0"/>
            <a:ext cx="5192889" cy="575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AutoShape 6"/>
          <p:cNvSpPr>
            <a:spLocks noChangeArrowheads="1"/>
          </p:cNvSpPr>
          <p:nvPr/>
        </p:nvSpPr>
        <p:spPr bwMode="auto">
          <a:xfrm>
            <a:off x="9877778" y="2870606"/>
            <a:ext cx="259766" cy="580564"/>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spcBef>
                <a:spcPct val="0"/>
              </a:spcBef>
              <a:buFontTx/>
              <a:buNone/>
            </a:pPr>
            <a:endParaRPr lang="en-US" altLang="en-US" sz="2667" dirty="0">
              <a:latin typeface="Arial" charset="0"/>
            </a:endParaRPr>
          </a:p>
        </p:txBody>
      </p:sp>
      <p:sp>
        <p:nvSpPr>
          <p:cNvPr id="577543" name="Text Box 7"/>
          <p:cNvSpPr txBox="1">
            <a:spLocks noChangeArrowheads="1"/>
          </p:cNvSpPr>
          <p:nvPr/>
        </p:nvSpPr>
        <p:spPr bwMode="auto">
          <a:xfrm>
            <a:off x="3781778" y="4628445"/>
            <a:ext cx="8692444" cy="1004249"/>
          </a:xfrm>
          <a:prstGeom prst="rect">
            <a:avLst/>
          </a:prstGeom>
          <a:solidFill>
            <a:schemeClr val="hlink"/>
          </a:solidFill>
          <a:ln w="12700">
            <a:solidFill>
              <a:schemeClr val="bg1"/>
            </a:solidFill>
            <a:miter lim="800000"/>
            <a:headEnd/>
            <a:tailEnd/>
          </a:ln>
        </p:spPr>
        <p:txBody>
          <a:bodyPr>
            <a:spAutoFit/>
          </a:bodyPr>
          <a:lstStyle/>
          <a:p>
            <a:pPr algn="ctr">
              <a:spcBef>
                <a:spcPct val="50000"/>
              </a:spcBef>
              <a:defRPr/>
            </a:pPr>
            <a:r>
              <a:rPr lang="en-US" sz="5926" dirty="0">
                <a:solidFill>
                  <a:schemeClr val="bg2"/>
                </a:solidFill>
                <a:latin typeface="Times New Roman" pitchFamily="18" charset="0"/>
              </a:rPr>
              <a:t>Key Workforce Challenges </a:t>
            </a:r>
          </a:p>
        </p:txBody>
      </p:sp>
    </p:spTree>
    <p:extLst>
      <p:ext uri="{BB962C8B-B14F-4D97-AF65-F5344CB8AC3E}">
        <p14:creationId xmlns:p14="http://schemas.microsoft.com/office/powerpoint/2010/main" val="1937950028"/>
      </p:ext>
    </p:extLst>
  </p:cSld>
  <p:clrMapOvr>
    <a:masterClrMapping/>
  </p:clrMapOvr>
  <p:transition advTm="82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577539"/>
                                        </p:tgtEl>
                                        <p:attrNameLst>
                                          <p:attrName>style.visibility</p:attrName>
                                        </p:attrNameLst>
                                      </p:cBhvr>
                                      <p:to>
                                        <p:strVal val="visible"/>
                                      </p:to>
                                    </p:set>
                                  </p:childTnLst>
                                </p:cTn>
                              </p:par>
                            </p:childTnLst>
                          </p:cTn>
                        </p:par>
                        <p:par>
                          <p:cTn id="7" fill="hold" nodeType="afterGroup">
                            <p:stCondLst>
                              <p:cond delay="1500"/>
                            </p:stCondLst>
                            <p:childTnLst>
                              <p:par>
                                <p:cTn id="8" presetID="9" presetClass="entr" presetSubtype="0" fill="hold" nodeType="afterEffect">
                                  <p:stCondLst>
                                    <p:cond delay="1000"/>
                                  </p:stCondLst>
                                  <p:childTnLst>
                                    <p:set>
                                      <p:cBhvr>
                                        <p:cTn id="9" dur="1" fill="hold">
                                          <p:stCondLst>
                                            <p:cond delay="0"/>
                                          </p:stCondLst>
                                        </p:cTn>
                                        <p:tgtEl>
                                          <p:spTgt spid="577538"/>
                                        </p:tgtEl>
                                        <p:attrNameLst>
                                          <p:attrName>style.visibility</p:attrName>
                                        </p:attrNameLst>
                                      </p:cBhvr>
                                      <p:to>
                                        <p:strVal val="visible"/>
                                      </p:to>
                                    </p:set>
                                    <p:animEffect transition="in" filter="dissolve">
                                      <p:cBhvr>
                                        <p:cTn id="10" dur="500"/>
                                        <p:tgtEl>
                                          <p:spTgt spid="577538"/>
                                        </p:tgtEl>
                                      </p:cBhvr>
                                    </p:animEffect>
                                  </p:childTnLst>
                                </p:cTn>
                              </p:par>
                            </p:childTnLst>
                          </p:cTn>
                        </p:par>
                        <p:par>
                          <p:cTn id="11" fill="hold" nodeType="afterGroup">
                            <p:stCondLst>
                              <p:cond delay="3000"/>
                            </p:stCondLst>
                            <p:childTnLst>
                              <p:par>
                                <p:cTn id="12" presetID="9" presetClass="entr" presetSubtype="0" fill="hold" nodeType="afterEffect">
                                  <p:stCondLst>
                                    <p:cond delay="1000"/>
                                  </p:stCondLst>
                                  <p:childTnLst>
                                    <p:set>
                                      <p:cBhvr>
                                        <p:cTn id="13" dur="1" fill="hold">
                                          <p:stCondLst>
                                            <p:cond delay="0"/>
                                          </p:stCondLst>
                                        </p:cTn>
                                        <p:tgtEl>
                                          <p:spTgt spid="577540"/>
                                        </p:tgtEl>
                                        <p:attrNameLst>
                                          <p:attrName>style.visibility</p:attrName>
                                        </p:attrNameLst>
                                      </p:cBhvr>
                                      <p:to>
                                        <p:strVal val="visible"/>
                                      </p:to>
                                    </p:set>
                                    <p:animEffect transition="in" filter="dissolve">
                                      <p:cBhvr>
                                        <p:cTn id="14" dur="500"/>
                                        <p:tgtEl>
                                          <p:spTgt spid="577540"/>
                                        </p:tgtEl>
                                      </p:cBhvr>
                                    </p:animEffect>
                                  </p:childTnLst>
                                </p:cTn>
                              </p:par>
                            </p:childTnLst>
                          </p:cTn>
                        </p:par>
                        <p:par>
                          <p:cTn id="15" fill="hold" nodeType="afterGroup">
                            <p:stCondLst>
                              <p:cond delay="4500"/>
                            </p:stCondLst>
                            <p:childTnLst>
                              <p:par>
                                <p:cTn id="16" presetID="9" presetClass="entr" presetSubtype="0" fill="hold" nodeType="afterEffect">
                                  <p:stCondLst>
                                    <p:cond delay="0"/>
                                  </p:stCondLst>
                                  <p:childTnLst>
                                    <p:set>
                                      <p:cBhvr>
                                        <p:cTn id="17" dur="1" fill="hold">
                                          <p:stCondLst>
                                            <p:cond delay="0"/>
                                          </p:stCondLst>
                                        </p:cTn>
                                        <p:tgtEl>
                                          <p:spTgt spid="577541"/>
                                        </p:tgtEl>
                                        <p:attrNameLst>
                                          <p:attrName>style.visibility</p:attrName>
                                        </p:attrNameLst>
                                      </p:cBhvr>
                                      <p:to>
                                        <p:strVal val="visible"/>
                                      </p:to>
                                    </p:set>
                                    <p:animEffect transition="in" filter="dissolve">
                                      <p:cBhvr>
                                        <p:cTn id="18" dur="500"/>
                                        <p:tgtEl>
                                          <p:spTgt spid="577541"/>
                                        </p:tgtEl>
                                      </p:cBhvr>
                                    </p:animEffect>
                                  </p:childTnLst>
                                </p:cTn>
                              </p:par>
                            </p:childTnLst>
                          </p:cTn>
                        </p:par>
                        <p:par>
                          <p:cTn id="19" fill="hold" nodeType="afterGroup">
                            <p:stCondLst>
                              <p:cond delay="5000"/>
                            </p:stCondLst>
                            <p:childTnLst>
                              <p:par>
                                <p:cTn id="20" presetID="9" presetClass="entr" presetSubtype="0" fill="hold" grpId="0" nodeType="afterEffect">
                                  <p:stCondLst>
                                    <p:cond delay="0"/>
                                  </p:stCondLst>
                                  <p:childTnLst>
                                    <p:set>
                                      <p:cBhvr>
                                        <p:cTn id="21" dur="1" fill="hold">
                                          <p:stCondLst>
                                            <p:cond delay="0"/>
                                          </p:stCondLst>
                                        </p:cTn>
                                        <p:tgtEl>
                                          <p:spTgt spid="577543"/>
                                        </p:tgtEl>
                                        <p:attrNameLst>
                                          <p:attrName>style.visibility</p:attrName>
                                        </p:attrNameLst>
                                      </p:cBhvr>
                                      <p:to>
                                        <p:strVal val="visible"/>
                                      </p:to>
                                    </p:set>
                                    <p:animEffect transition="in" filter="dissolve">
                                      <p:cBhvr>
                                        <p:cTn id="22" dur="500"/>
                                        <p:tgtEl>
                                          <p:spTgt spid="577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4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bwMode="auto">
          <a:xfrm>
            <a:off x="846668" y="5956092"/>
            <a:ext cx="13546667" cy="1733973"/>
          </a:xfrm>
          <a:prstGeom prst="rect">
            <a:avLst/>
          </a:prstGeom>
          <a:solidFill>
            <a:schemeClr val="bg1">
              <a:lumMod val="65000"/>
              <a:alpha val="50196"/>
            </a:schemeClr>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57" name="TextBox 56"/>
          <p:cNvSpPr txBox="1"/>
          <p:nvPr/>
        </p:nvSpPr>
        <p:spPr>
          <a:xfrm rot="16200000">
            <a:off x="223918" y="6628731"/>
            <a:ext cx="1678665" cy="388696"/>
          </a:xfrm>
          <a:prstGeom prst="rect">
            <a:avLst/>
          </a:prstGeom>
          <a:noFill/>
        </p:spPr>
        <p:txBody>
          <a:bodyPr wrap="none" rtlCol="0">
            <a:spAutoFit/>
          </a:bodyPr>
          <a:lstStyle/>
          <a:p>
            <a:pPr fontAlgn="base">
              <a:spcBef>
                <a:spcPct val="0"/>
              </a:spcBef>
              <a:spcAft>
                <a:spcPct val="0"/>
              </a:spcAft>
            </a:pPr>
            <a:r>
              <a:rPr lang="en-US" sz="1926" b="1" dirty="0">
                <a:solidFill>
                  <a:srgbClr val="FFFF00"/>
                </a:solidFill>
                <a:latin typeface="Comic Sans MS" pitchFamily="66" charset="0"/>
                <a:cs typeface="Arial" pitchFamily="34" charset="0"/>
              </a:rPr>
              <a:t>Technologies</a:t>
            </a:r>
          </a:p>
        </p:txBody>
      </p:sp>
      <p:sp>
        <p:nvSpPr>
          <p:cNvPr id="37" name="Rectangle 36"/>
          <p:cNvSpPr/>
          <p:nvPr/>
        </p:nvSpPr>
        <p:spPr bwMode="auto">
          <a:xfrm>
            <a:off x="846667" y="7800794"/>
            <a:ext cx="13546667" cy="1733973"/>
          </a:xfrm>
          <a:prstGeom prst="rect">
            <a:avLst/>
          </a:prstGeom>
          <a:solidFill>
            <a:schemeClr val="bg1">
              <a:lumMod val="65000"/>
              <a:alpha val="50196"/>
            </a:schemeClr>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36" name="Rectangle 35"/>
          <p:cNvSpPr/>
          <p:nvPr/>
        </p:nvSpPr>
        <p:spPr bwMode="auto">
          <a:xfrm>
            <a:off x="846667" y="4090876"/>
            <a:ext cx="13546667" cy="1726535"/>
          </a:xfrm>
          <a:prstGeom prst="rect">
            <a:avLst/>
          </a:prstGeom>
          <a:solidFill>
            <a:schemeClr val="bg1">
              <a:lumMod val="65000"/>
              <a:alpha val="50196"/>
            </a:schemeClr>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dirty="0">
              <a:solidFill>
                <a:srgbClr val="FFFFFF"/>
              </a:solidFill>
              <a:latin typeface="Arial" charset="0"/>
              <a:cs typeface="Arial" charset="0"/>
            </a:endParaRPr>
          </a:p>
        </p:txBody>
      </p:sp>
      <p:sp>
        <p:nvSpPr>
          <p:cNvPr id="40" name="Rectangle 39"/>
          <p:cNvSpPr/>
          <p:nvPr/>
        </p:nvSpPr>
        <p:spPr bwMode="auto">
          <a:xfrm>
            <a:off x="3169554" y="3594562"/>
            <a:ext cx="1828800" cy="5940206"/>
          </a:xfrm>
          <a:prstGeom prst="rect">
            <a:avLst/>
          </a:prstGeom>
          <a:solidFill>
            <a:srgbClr val="528ED5">
              <a:alpha val="55000"/>
            </a:srgbClr>
          </a:solidFill>
          <a:ln w="9525" cap="flat" cmpd="sng" algn="ctr">
            <a:noFill/>
            <a:prstDash val="solid"/>
            <a:round/>
            <a:headEnd type="none" w="med" len="med"/>
            <a:tailEnd type="none" w="med" len="med"/>
          </a:ln>
          <a:effectLst/>
        </p:spPr>
        <p:txBody>
          <a:bodyPr vert="horz" wrap="none" lIns="135467" tIns="67733" rIns="135467" bIns="67733" numCol="1" rtlCol="0" anchor="t" anchorCtr="0" compatLnSpc="1">
            <a:prstTxWarp prst="textNoShape">
              <a:avLst/>
            </a:prstTxWarp>
          </a:bodyPr>
          <a:lstStyle/>
          <a:p>
            <a:pPr algn="ctr" fontAlgn="base">
              <a:spcBef>
                <a:spcPct val="0"/>
              </a:spcBef>
              <a:spcAft>
                <a:spcPct val="0"/>
              </a:spcAft>
            </a:pPr>
            <a:r>
              <a:rPr lang="en-US" sz="2074" b="1" dirty="0">
                <a:solidFill>
                  <a:srgbClr val="FFFFFF"/>
                </a:solidFill>
                <a:latin typeface="Arial" charset="0"/>
                <a:cs typeface="Arial" charset="0"/>
              </a:rPr>
              <a:t>Storage</a:t>
            </a:r>
          </a:p>
        </p:txBody>
      </p:sp>
      <p:sp>
        <p:nvSpPr>
          <p:cNvPr id="41" name="Rectangle 40"/>
          <p:cNvSpPr/>
          <p:nvPr/>
        </p:nvSpPr>
        <p:spPr bwMode="auto">
          <a:xfrm>
            <a:off x="5045244" y="3594562"/>
            <a:ext cx="1828800" cy="5940206"/>
          </a:xfrm>
          <a:prstGeom prst="rect">
            <a:avLst/>
          </a:prstGeom>
          <a:solidFill>
            <a:srgbClr val="528ED5">
              <a:alpha val="55000"/>
            </a:srgbClr>
          </a:solidFill>
          <a:ln w="9525" cap="flat" cmpd="sng" algn="ctr">
            <a:noFill/>
            <a:prstDash val="solid"/>
            <a:round/>
            <a:headEnd type="none" w="med" len="med"/>
            <a:tailEnd type="none" w="med" len="med"/>
          </a:ln>
          <a:effectLst/>
        </p:spPr>
        <p:txBody>
          <a:bodyPr vert="horz" wrap="none" lIns="135467" tIns="67733" rIns="135467" bIns="67733" numCol="1" rtlCol="0" anchor="t" anchorCtr="0" compatLnSpc="1">
            <a:prstTxWarp prst="textNoShape">
              <a:avLst/>
            </a:prstTxWarp>
          </a:bodyPr>
          <a:lstStyle/>
          <a:p>
            <a:pPr algn="ctr" fontAlgn="base">
              <a:spcBef>
                <a:spcPct val="0"/>
              </a:spcBef>
              <a:spcAft>
                <a:spcPct val="0"/>
              </a:spcAft>
            </a:pPr>
            <a:r>
              <a:rPr lang="en-US" sz="2074" b="1" dirty="0">
                <a:solidFill>
                  <a:srgbClr val="FFFFFF"/>
                </a:solidFill>
                <a:latin typeface="Arial" charset="0"/>
                <a:cs typeface="Arial" charset="0"/>
              </a:rPr>
              <a:t>Manufacturer</a:t>
            </a:r>
          </a:p>
        </p:txBody>
      </p:sp>
      <p:sp>
        <p:nvSpPr>
          <p:cNvPr id="42" name="Rectangle 41"/>
          <p:cNvSpPr/>
          <p:nvPr/>
        </p:nvSpPr>
        <p:spPr bwMode="auto">
          <a:xfrm>
            <a:off x="6920927" y="3594562"/>
            <a:ext cx="1828800" cy="5940206"/>
          </a:xfrm>
          <a:prstGeom prst="rect">
            <a:avLst/>
          </a:prstGeom>
          <a:solidFill>
            <a:srgbClr val="528ED5">
              <a:alpha val="55000"/>
            </a:srgbClr>
          </a:solidFill>
          <a:ln w="9525" cap="flat" cmpd="sng" algn="ctr">
            <a:noFill/>
            <a:prstDash val="solid"/>
            <a:round/>
            <a:headEnd type="none" w="med" len="med"/>
            <a:tailEnd type="none" w="med" len="med"/>
          </a:ln>
          <a:effectLst/>
        </p:spPr>
        <p:txBody>
          <a:bodyPr vert="horz" wrap="none" lIns="135467" tIns="67733" rIns="135467" bIns="67733" numCol="1" rtlCol="0" anchor="t" anchorCtr="0" compatLnSpc="1">
            <a:prstTxWarp prst="textNoShape">
              <a:avLst/>
            </a:prstTxWarp>
          </a:bodyPr>
          <a:lstStyle/>
          <a:p>
            <a:pPr algn="ctr" fontAlgn="base">
              <a:spcBef>
                <a:spcPct val="0"/>
              </a:spcBef>
              <a:spcAft>
                <a:spcPct val="0"/>
              </a:spcAft>
            </a:pPr>
            <a:r>
              <a:rPr lang="en-US" sz="2074" b="1" dirty="0">
                <a:solidFill>
                  <a:srgbClr val="FFFFFF"/>
                </a:solidFill>
                <a:latin typeface="Arial" charset="0"/>
                <a:cs typeface="Arial" charset="0"/>
              </a:rPr>
              <a:t>Storage</a:t>
            </a:r>
          </a:p>
        </p:txBody>
      </p:sp>
      <p:sp>
        <p:nvSpPr>
          <p:cNvPr id="43" name="Rectangle 42"/>
          <p:cNvSpPr/>
          <p:nvPr/>
        </p:nvSpPr>
        <p:spPr bwMode="auto">
          <a:xfrm>
            <a:off x="8796609" y="3594562"/>
            <a:ext cx="1828800" cy="5940206"/>
          </a:xfrm>
          <a:prstGeom prst="rect">
            <a:avLst/>
          </a:prstGeom>
          <a:solidFill>
            <a:srgbClr val="528ED5">
              <a:alpha val="55000"/>
            </a:srgbClr>
          </a:solidFill>
          <a:ln w="9525" cap="flat" cmpd="sng" algn="ctr">
            <a:noFill/>
            <a:prstDash val="solid"/>
            <a:round/>
            <a:headEnd type="none" w="med" len="med"/>
            <a:tailEnd type="none" w="med" len="med"/>
          </a:ln>
          <a:effectLst/>
        </p:spPr>
        <p:txBody>
          <a:bodyPr vert="horz" wrap="none" lIns="135467" tIns="67733" rIns="135467" bIns="67733" numCol="1" rtlCol="0" anchor="t" anchorCtr="0" compatLnSpc="1">
            <a:prstTxWarp prst="textNoShape">
              <a:avLst/>
            </a:prstTxWarp>
          </a:bodyPr>
          <a:lstStyle/>
          <a:p>
            <a:pPr algn="ctr" fontAlgn="base">
              <a:spcBef>
                <a:spcPct val="0"/>
              </a:spcBef>
              <a:spcAft>
                <a:spcPct val="0"/>
              </a:spcAft>
            </a:pPr>
            <a:r>
              <a:rPr lang="en-US" sz="2074" b="1" dirty="0">
                <a:solidFill>
                  <a:srgbClr val="FFFFFF"/>
                </a:solidFill>
                <a:latin typeface="Arial" charset="0"/>
                <a:cs typeface="Arial" charset="0"/>
              </a:rPr>
              <a:t>Distributor</a:t>
            </a:r>
          </a:p>
        </p:txBody>
      </p:sp>
      <p:sp>
        <p:nvSpPr>
          <p:cNvPr id="44" name="Rectangle 43"/>
          <p:cNvSpPr/>
          <p:nvPr/>
        </p:nvSpPr>
        <p:spPr bwMode="auto">
          <a:xfrm>
            <a:off x="10672292" y="3594562"/>
            <a:ext cx="1828800" cy="5940206"/>
          </a:xfrm>
          <a:prstGeom prst="rect">
            <a:avLst/>
          </a:prstGeom>
          <a:solidFill>
            <a:srgbClr val="528ED5">
              <a:alpha val="55000"/>
            </a:srgbClr>
          </a:solidFill>
          <a:ln w="9525" cap="flat" cmpd="sng" algn="ctr">
            <a:noFill/>
            <a:prstDash val="solid"/>
            <a:round/>
            <a:headEnd type="none" w="med" len="med"/>
            <a:tailEnd type="none" w="med" len="med"/>
          </a:ln>
          <a:effectLst/>
        </p:spPr>
        <p:txBody>
          <a:bodyPr vert="horz" wrap="none" lIns="135467" tIns="67733" rIns="135467" bIns="67733" numCol="1" rtlCol="0" anchor="t" anchorCtr="0" compatLnSpc="1">
            <a:prstTxWarp prst="textNoShape">
              <a:avLst/>
            </a:prstTxWarp>
          </a:bodyPr>
          <a:lstStyle/>
          <a:p>
            <a:pPr algn="ctr" fontAlgn="base">
              <a:spcBef>
                <a:spcPct val="0"/>
              </a:spcBef>
              <a:spcAft>
                <a:spcPct val="0"/>
              </a:spcAft>
            </a:pPr>
            <a:r>
              <a:rPr lang="en-US" sz="2074" b="1" dirty="0">
                <a:solidFill>
                  <a:srgbClr val="FFFFFF"/>
                </a:solidFill>
                <a:latin typeface="Arial" charset="0"/>
                <a:cs typeface="Arial" charset="0"/>
              </a:rPr>
              <a:t>Retailer</a:t>
            </a:r>
          </a:p>
        </p:txBody>
      </p:sp>
      <p:sp>
        <p:nvSpPr>
          <p:cNvPr id="45" name="Rectangle 44"/>
          <p:cNvSpPr/>
          <p:nvPr/>
        </p:nvSpPr>
        <p:spPr bwMode="auto">
          <a:xfrm>
            <a:off x="12564533" y="3612445"/>
            <a:ext cx="1828800" cy="5940206"/>
          </a:xfrm>
          <a:prstGeom prst="rect">
            <a:avLst/>
          </a:prstGeom>
          <a:solidFill>
            <a:srgbClr val="528ED5">
              <a:alpha val="55000"/>
            </a:srgbClr>
          </a:solidFill>
          <a:ln w="9525" cap="flat" cmpd="sng" algn="ctr">
            <a:noFill/>
            <a:prstDash val="solid"/>
            <a:round/>
            <a:headEnd type="none" w="med" len="med"/>
            <a:tailEnd type="none" w="med" len="med"/>
          </a:ln>
          <a:effectLst/>
        </p:spPr>
        <p:txBody>
          <a:bodyPr vert="horz" wrap="none" lIns="135467" tIns="67733" rIns="135467" bIns="67733" numCol="1" rtlCol="0" anchor="t" anchorCtr="0" compatLnSpc="1">
            <a:prstTxWarp prst="textNoShape">
              <a:avLst/>
            </a:prstTxWarp>
          </a:bodyPr>
          <a:lstStyle/>
          <a:p>
            <a:pPr algn="ctr" fontAlgn="base">
              <a:spcBef>
                <a:spcPct val="0"/>
              </a:spcBef>
              <a:spcAft>
                <a:spcPct val="0"/>
              </a:spcAft>
            </a:pPr>
            <a:r>
              <a:rPr lang="en-US" sz="2074" b="1" dirty="0">
                <a:solidFill>
                  <a:srgbClr val="FFFFFF"/>
                </a:solidFill>
                <a:latin typeface="Arial" charset="0"/>
                <a:cs typeface="Arial" charset="0"/>
              </a:rPr>
              <a:t>End User</a:t>
            </a:r>
          </a:p>
        </p:txBody>
      </p:sp>
      <p:sp>
        <p:nvSpPr>
          <p:cNvPr id="39" name="Rectangle 38"/>
          <p:cNvSpPr/>
          <p:nvPr/>
        </p:nvSpPr>
        <p:spPr bwMode="auto">
          <a:xfrm>
            <a:off x="1289523" y="3594562"/>
            <a:ext cx="1828800" cy="5940206"/>
          </a:xfrm>
          <a:prstGeom prst="rect">
            <a:avLst/>
          </a:prstGeom>
          <a:solidFill>
            <a:srgbClr val="528ED5">
              <a:alpha val="55000"/>
            </a:srgbClr>
          </a:solidFill>
          <a:ln w="9525" cap="flat" cmpd="sng" algn="ctr">
            <a:noFill/>
            <a:prstDash val="solid"/>
            <a:round/>
            <a:headEnd type="none" w="med" len="med"/>
            <a:tailEnd type="none" w="med" len="med"/>
          </a:ln>
          <a:effectLst/>
        </p:spPr>
        <p:txBody>
          <a:bodyPr vert="horz" wrap="none" lIns="135467" tIns="67733" rIns="135467" bIns="67733" numCol="1" rtlCol="0" anchor="t" anchorCtr="0" compatLnSpc="1">
            <a:prstTxWarp prst="textNoShape">
              <a:avLst/>
            </a:prstTxWarp>
          </a:bodyPr>
          <a:lstStyle/>
          <a:p>
            <a:pPr algn="ctr" fontAlgn="base">
              <a:spcBef>
                <a:spcPct val="0"/>
              </a:spcBef>
              <a:spcAft>
                <a:spcPct val="0"/>
              </a:spcAft>
            </a:pPr>
            <a:r>
              <a:rPr lang="en-US" sz="2074" b="1" dirty="0">
                <a:solidFill>
                  <a:srgbClr val="FFFFFF"/>
                </a:solidFill>
                <a:latin typeface="Arial" charset="0"/>
                <a:cs typeface="Arial" charset="0"/>
              </a:rPr>
              <a:t>Supplier</a:t>
            </a:r>
          </a:p>
        </p:txBody>
      </p:sp>
      <p:sp>
        <p:nvSpPr>
          <p:cNvPr id="35" name="Title 1"/>
          <p:cNvSpPr>
            <a:spLocks noGrp="1"/>
          </p:cNvSpPr>
          <p:nvPr>
            <p:ph type="title"/>
          </p:nvPr>
        </p:nvSpPr>
        <p:spPr>
          <a:xfrm>
            <a:off x="1947334" y="451556"/>
            <a:ext cx="10978444" cy="903111"/>
          </a:xfrm>
        </p:spPr>
        <p:txBody>
          <a:bodyPr/>
          <a:lstStyle/>
          <a:p>
            <a:r>
              <a:rPr lang="en-US" dirty="0">
                <a:solidFill>
                  <a:srgbClr val="FFFF00"/>
                </a:solidFill>
                <a:latin typeface="Arial" pitchFamily="34" charset="0"/>
                <a:cs typeface="Arial" pitchFamily="34" charset="0"/>
              </a:rPr>
              <a:t>A Typical Supply Chain </a:t>
            </a:r>
          </a:p>
        </p:txBody>
      </p:sp>
      <p:sp>
        <p:nvSpPr>
          <p:cNvPr id="49" name="TextBox 48"/>
          <p:cNvSpPr txBox="1"/>
          <p:nvPr/>
        </p:nvSpPr>
        <p:spPr>
          <a:xfrm rot="16200000">
            <a:off x="614429" y="4738631"/>
            <a:ext cx="920445" cy="388696"/>
          </a:xfrm>
          <a:prstGeom prst="rect">
            <a:avLst/>
          </a:prstGeom>
          <a:noFill/>
        </p:spPr>
        <p:txBody>
          <a:bodyPr wrap="none" rtlCol="0">
            <a:spAutoFit/>
          </a:bodyPr>
          <a:lstStyle/>
          <a:p>
            <a:pPr fontAlgn="base">
              <a:spcBef>
                <a:spcPct val="0"/>
              </a:spcBef>
              <a:spcAft>
                <a:spcPct val="0"/>
              </a:spcAft>
            </a:pPr>
            <a:r>
              <a:rPr lang="en-US" sz="1926" b="1" dirty="0">
                <a:solidFill>
                  <a:srgbClr val="FFFF00"/>
                </a:solidFill>
                <a:latin typeface="Comic Sans MS" pitchFamily="66" charset="0"/>
                <a:cs typeface="Arial" pitchFamily="34" charset="0"/>
              </a:rPr>
              <a:t>People</a:t>
            </a:r>
          </a:p>
        </p:txBody>
      </p:sp>
      <p:sp>
        <p:nvSpPr>
          <p:cNvPr id="50" name="TextBox 49"/>
          <p:cNvSpPr txBox="1"/>
          <p:nvPr/>
        </p:nvSpPr>
        <p:spPr>
          <a:xfrm rot="16200000">
            <a:off x="399446" y="8473433"/>
            <a:ext cx="1327608" cy="388696"/>
          </a:xfrm>
          <a:prstGeom prst="rect">
            <a:avLst/>
          </a:prstGeom>
          <a:noFill/>
        </p:spPr>
        <p:txBody>
          <a:bodyPr wrap="none" rtlCol="0">
            <a:spAutoFit/>
          </a:bodyPr>
          <a:lstStyle/>
          <a:p>
            <a:pPr fontAlgn="base">
              <a:spcBef>
                <a:spcPct val="0"/>
              </a:spcBef>
              <a:spcAft>
                <a:spcPct val="0"/>
              </a:spcAft>
            </a:pPr>
            <a:r>
              <a:rPr lang="en-US" sz="1926" b="1" dirty="0">
                <a:solidFill>
                  <a:srgbClr val="FFFF00"/>
                </a:solidFill>
                <a:latin typeface="Comic Sans MS" pitchFamily="66" charset="0"/>
                <a:cs typeface="Arial" pitchFamily="34" charset="0"/>
              </a:rPr>
              <a:t>Processes</a:t>
            </a:r>
          </a:p>
        </p:txBody>
      </p:sp>
      <p:pic>
        <p:nvPicPr>
          <p:cNvPr id="40962" name="Picture 2" descr="http://occupations.phillipmartin.info/occupations_farmer.gif"/>
          <p:cNvPicPr>
            <a:picLocks noChangeAspect="1" noChangeArrowheads="1"/>
          </p:cNvPicPr>
          <p:nvPr/>
        </p:nvPicPr>
        <p:blipFill>
          <a:blip r:embed="rId2" cstate="print"/>
          <a:srcRect/>
          <a:stretch>
            <a:fillRect/>
          </a:stretch>
        </p:blipFill>
        <p:spPr bwMode="auto">
          <a:xfrm>
            <a:off x="1651416" y="4094169"/>
            <a:ext cx="1059591" cy="1674658"/>
          </a:xfrm>
          <a:prstGeom prst="rect">
            <a:avLst/>
          </a:prstGeom>
          <a:noFill/>
        </p:spPr>
      </p:pic>
      <p:pic>
        <p:nvPicPr>
          <p:cNvPr id="40964" name="Picture 4" descr="http://images.musthavemenus.com/images/13/1175730425611_217/img_1175730425611_2171.jpg"/>
          <p:cNvPicPr>
            <a:picLocks noChangeAspect="1" noChangeArrowheads="1"/>
          </p:cNvPicPr>
          <p:nvPr/>
        </p:nvPicPr>
        <p:blipFill>
          <a:blip r:embed="rId3" cstate="print"/>
          <a:srcRect/>
          <a:stretch>
            <a:fillRect/>
          </a:stretch>
        </p:blipFill>
        <p:spPr bwMode="auto">
          <a:xfrm>
            <a:off x="1435716" y="8023795"/>
            <a:ext cx="1475889" cy="1252270"/>
          </a:xfrm>
          <a:prstGeom prst="rect">
            <a:avLst/>
          </a:prstGeom>
          <a:noFill/>
        </p:spPr>
      </p:pic>
      <p:grpSp>
        <p:nvGrpSpPr>
          <p:cNvPr id="2" name="Group 120"/>
          <p:cNvGrpSpPr/>
          <p:nvPr/>
        </p:nvGrpSpPr>
        <p:grpSpPr>
          <a:xfrm>
            <a:off x="1422300" y="1886699"/>
            <a:ext cx="12437444" cy="1499305"/>
            <a:chOff x="731180" y="2286000"/>
            <a:chExt cx="6297616" cy="1012031"/>
          </a:xfrm>
        </p:grpSpPr>
        <p:sp>
          <p:nvSpPr>
            <p:cNvPr id="111" name="Arc 110"/>
            <p:cNvSpPr/>
            <p:nvPr/>
          </p:nvSpPr>
          <p:spPr>
            <a:xfrm flipH="1">
              <a:off x="1158065" y="22860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12" name="Oval 5"/>
            <p:cNvSpPr>
              <a:spLocks noChangeArrowheads="1"/>
            </p:cNvSpPr>
            <p:nvPr/>
          </p:nvSpPr>
          <p:spPr bwMode="auto">
            <a:xfrm rot="10800000">
              <a:off x="6778393" y="2438174"/>
              <a:ext cx="250403" cy="714375"/>
            </a:xfrm>
            <a:prstGeom prst="ellipse">
              <a:avLst/>
            </a:prstGeom>
            <a:noFill/>
            <a:ln w="76200">
              <a:solidFill>
                <a:srgbClr val="808080"/>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grpSp>
          <p:nvGrpSpPr>
            <p:cNvPr id="5" name="Group 38"/>
            <p:cNvGrpSpPr>
              <a:grpSpLocks/>
            </p:cNvGrpSpPr>
            <p:nvPr/>
          </p:nvGrpSpPr>
          <p:grpSpPr bwMode="auto">
            <a:xfrm>
              <a:off x="731180" y="2411413"/>
              <a:ext cx="300788" cy="752475"/>
              <a:chOff x="497" y="1549"/>
              <a:chExt cx="233" cy="747"/>
            </a:xfrm>
          </p:grpSpPr>
          <p:sp>
            <p:nvSpPr>
              <p:cNvPr id="120" name="Oval 39"/>
              <p:cNvSpPr>
                <a:spLocks noChangeArrowheads="1"/>
              </p:cNvSpPr>
              <p:nvPr/>
            </p:nvSpPr>
            <p:spPr bwMode="auto">
              <a:xfrm>
                <a:off x="497" y="1549"/>
                <a:ext cx="233" cy="747"/>
              </a:xfrm>
              <a:prstGeom prst="ellipse">
                <a:avLst/>
              </a:prstGeom>
              <a:gradFill rotWithShape="0">
                <a:gsLst>
                  <a:gs pos="0">
                    <a:srgbClr val="FFFFFF">
                      <a:alpha val="49001"/>
                    </a:srgbClr>
                  </a:gs>
                  <a:gs pos="100000">
                    <a:srgbClr val="4C4C4C"/>
                  </a:gs>
                </a:gsLst>
                <a:lin ang="5400000" scaled="1"/>
              </a:gradFill>
              <a:ln w="9525">
                <a:no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21" name="Oval 40"/>
              <p:cNvSpPr>
                <a:spLocks noChangeArrowheads="1"/>
              </p:cNvSpPr>
              <p:nvPr/>
            </p:nvSpPr>
            <p:spPr bwMode="auto">
              <a:xfrm>
                <a:off x="516" y="1573"/>
                <a:ext cx="194" cy="708"/>
              </a:xfrm>
              <a:prstGeom prst="ellipse">
                <a:avLst/>
              </a:prstGeom>
              <a:solidFill>
                <a:srgbClr val="FFFFFF">
                  <a:alpha val="49019"/>
                </a:srgbClr>
              </a:solidFill>
              <a:ln w="76200">
                <a:solidFill>
                  <a:srgbClr val="808080"/>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grpSp>
        <p:sp>
          <p:nvSpPr>
            <p:cNvPr id="114" name="Arc 113"/>
            <p:cNvSpPr/>
            <p:nvPr/>
          </p:nvSpPr>
          <p:spPr>
            <a:xfrm flipH="1">
              <a:off x="2156977" y="22860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15" name="Arc 114"/>
            <p:cNvSpPr/>
            <p:nvPr/>
          </p:nvSpPr>
          <p:spPr>
            <a:xfrm flipH="1">
              <a:off x="3057124" y="22860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16" name="Arc 115"/>
            <p:cNvSpPr/>
            <p:nvPr/>
          </p:nvSpPr>
          <p:spPr>
            <a:xfrm flipH="1">
              <a:off x="4014596" y="22860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17" name="Arc 116"/>
            <p:cNvSpPr/>
            <p:nvPr/>
          </p:nvSpPr>
          <p:spPr>
            <a:xfrm flipH="1">
              <a:off x="4962979" y="22860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18" name="Arc 117"/>
            <p:cNvSpPr/>
            <p:nvPr/>
          </p:nvSpPr>
          <p:spPr>
            <a:xfrm flipH="1">
              <a:off x="5864543" y="22860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grpSp>
      <p:grpSp>
        <p:nvGrpSpPr>
          <p:cNvPr id="6" name="Group 181"/>
          <p:cNvGrpSpPr/>
          <p:nvPr/>
        </p:nvGrpSpPr>
        <p:grpSpPr>
          <a:xfrm>
            <a:off x="3209881" y="5456668"/>
            <a:ext cx="1748150" cy="2601680"/>
            <a:chOff x="1595169" y="3683251"/>
            <a:chExt cx="1180001" cy="1756134"/>
          </a:xfrm>
        </p:grpSpPr>
        <p:pic>
          <p:nvPicPr>
            <p:cNvPr id="193547" name="Picture 11" descr="j0149874[1]"/>
            <p:cNvPicPr>
              <a:picLocks noChangeAspect="1" noChangeArrowheads="1"/>
            </p:cNvPicPr>
            <p:nvPr/>
          </p:nvPicPr>
          <p:blipFill>
            <a:blip r:embed="rId4" cstate="print"/>
            <a:srcRect/>
            <a:stretch>
              <a:fillRect/>
            </a:stretch>
          </p:blipFill>
          <p:spPr bwMode="auto">
            <a:xfrm>
              <a:off x="1595169" y="4853095"/>
              <a:ext cx="1180001" cy="586290"/>
            </a:xfrm>
            <a:prstGeom prst="rect">
              <a:avLst/>
            </a:prstGeom>
            <a:noFill/>
            <a:ln w="9525">
              <a:noFill/>
              <a:miter lim="800000"/>
              <a:headEnd/>
              <a:tailEnd/>
            </a:ln>
          </p:spPr>
        </p:pic>
        <p:pic>
          <p:nvPicPr>
            <p:cNvPr id="169" name="Picture 9" descr="Y:\Graphics\People\lift2.PNG"/>
            <p:cNvPicPr>
              <a:picLocks noChangeAspect="1" noChangeArrowheads="1"/>
            </p:cNvPicPr>
            <p:nvPr/>
          </p:nvPicPr>
          <p:blipFill>
            <a:blip r:embed="rId5" cstate="print"/>
            <a:srcRect/>
            <a:stretch>
              <a:fillRect/>
            </a:stretch>
          </p:blipFill>
          <p:spPr bwMode="auto">
            <a:xfrm flipH="1">
              <a:off x="1693322" y="3683251"/>
              <a:ext cx="983694" cy="571436"/>
            </a:xfrm>
            <a:prstGeom prst="rect">
              <a:avLst/>
            </a:prstGeom>
            <a:noFill/>
          </p:spPr>
        </p:pic>
      </p:grpSp>
      <p:grpSp>
        <p:nvGrpSpPr>
          <p:cNvPr id="7" name="Group 189"/>
          <p:cNvGrpSpPr/>
          <p:nvPr/>
        </p:nvGrpSpPr>
        <p:grpSpPr>
          <a:xfrm>
            <a:off x="12619529" y="4064001"/>
            <a:ext cx="1693333" cy="5303779"/>
            <a:chOff x="7946682" y="2721563"/>
            <a:chExt cx="1143000" cy="3580051"/>
          </a:xfrm>
        </p:grpSpPr>
        <p:pic>
          <p:nvPicPr>
            <p:cNvPr id="46" name="Picture 27" descr="j0295853[1]"/>
            <p:cNvPicPr>
              <a:picLocks noChangeAspect="1" noChangeArrowheads="1"/>
            </p:cNvPicPr>
            <p:nvPr/>
          </p:nvPicPr>
          <p:blipFill>
            <a:blip r:embed="rId6" cstate="print"/>
            <a:srcRect/>
            <a:stretch>
              <a:fillRect/>
            </a:stretch>
          </p:blipFill>
          <p:spPr bwMode="auto">
            <a:xfrm>
              <a:off x="7946682" y="5390389"/>
              <a:ext cx="1143000" cy="911225"/>
            </a:xfrm>
            <a:prstGeom prst="rect">
              <a:avLst/>
            </a:prstGeom>
            <a:noFill/>
            <a:ln w="9525">
              <a:noFill/>
              <a:miter lim="800000"/>
              <a:headEnd/>
              <a:tailEnd/>
            </a:ln>
          </p:spPr>
        </p:pic>
        <p:pic>
          <p:nvPicPr>
            <p:cNvPr id="40968" name="Picture 8" descr="http://www.flubber.net/Clipart/content/bin/images/large/Coffeemaker.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202565" y="4173648"/>
              <a:ext cx="609304" cy="823866"/>
            </a:xfrm>
            <a:prstGeom prst="rect">
              <a:avLst/>
            </a:prstGeom>
            <a:noFill/>
          </p:spPr>
        </p:pic>
        <p:pic>
          <p:nvPicPr>
            <p:cNvPr id="40973" name="Picture 13" descr="Y:\Graphics\People\waiter.bmp"/>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8057584" y="2721563"/>
              <a:ext cx="977774" cy="1114151"/>
            </a:xfrm>
            <a:prstGeom prst="rect">
              <a:avLst/>
            </a:prstGeom>
            <a:noFill/>
          </p:spPr>
        </p:pic>
        <p:pic>
          <p:nvPicPr>
            <p:cNvPr id="176" name="Picture 6" descr="http://www.cksinfo.com/clipart/food/beveragesdrinks/coffee/coffe-tea-01.pn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8660248" y="2802772"/>
              <a:ext cx="230254" cy="270436"/>
            </a:xfrm>
            <a:prstGeom prst="rect">
              <a:avLst/>
            </a:prstGeom>
            <a:noFill/>
          </p:spPr>
        </p:pic>
      </p:grpSp>
      <p:pic>
        <p:nvPicPr>
          <p:cNvPr id="40974" name="Picture 14" descr="Y:\Graphics\Buildings\Factory.png"/>
          <p:cNvPicPr>
            <a:picLocks noChangeAspect="1" noChangeArrowheads="1"/>
          </p:cNvPicPr>
          <p:nvPr/>
        </p:nvPicPr>
        <p:blipFill>
          <a:blip r:embed="rId10" cstate="print">
            <a:clrChange>
              <a:clrFrom>
                <a:srgbClr val="818181"/>
              </a:clrFrom>
              <a:clrTo>
                <a:srgbClr val="818181">
                  <a:alpha val="0"/>
                </a:srgbClr>
              </a:clrTo>
            </a:clrChange>
          </a:blip>
          <a:srcRect/>
          <a:stretch>
            <a:fillRect/>
          </a:stretch>
        </p:blipFill>
        <p:spPr bwMode="auto">
          <a:xfrm>
            <a:off x="5214729" y="6705599"/>
            <a:ext cx="1466393" cy="1371966"/>
          </a:xfrm>
          <a:prstGeom prst="rect">
            <a:avLst/>
          </a:prstGeom>
          <a:noFill/>
        </p:spPr>
      </p:pic>
      <p:grpSp>
        <p:nvGrpSpPr>
          <p:cNvPr id="8" name="Group 185"/>
          <p:cNvGrpSpPr/>
          <p:nvPr/>
        </p:nvGrpSpPr>
        <p:grpSpPr>
          <a:xfrm>
            <a:off x="6818345" y="5458902"/>
            <a:ext cx="2032000" cy="2581520"/>
            <a:chOff x="4030883" y="3684759"/>
            <a:chExt cx="1371600" cy="1742526"/>
          </a:xfrm>
        </p:grpSpPr>
        <p:pic>
          <p:nvPicPr>
            <p:cNvPr id="40969" name="Picture 9" descr="Y:\Graphics\People\lift2.PNG"/>
            <p:cNvPicPr>
              <a:picLocks noChangeAspect="1" noChangeArrowheads="1"/>
            </p:cNvPicPr>
            <p:nvPr/>
          </p:nvPicPr>
          <p:blipFill>
            <a:blip r:embed="rId5" cstate="print"/>
            <a:srcRect/>
            <a:stretch>
              <a:fillRect/>
            </a:stretch>
          </p:blipFill>
          <p:spPr bwMode="auto">
            <a:xfrm flipH="1">
              <a:off x="4225499" y="3684759"/>
              <a:ext cx="983694" cy="571436"/>
            </a:xfrm>
            <a:prstGeom prst="rect">
              <a:avLst/>
            </a:prstGeom>
            <a:noFill/>
          </p:spPr>
        </p:pic>
        <p:pic>
          <p:nvPicPr>
            <p:cNvPr id="40975" name="Picture 15" descr="Y:\Graphics\Buildings\Storage1.PNG"/>
            <p:cNvPicPr>
              <a:picLocks noChangeAspect="1" noChangeArrowheads="1"/>
            </p:cNvPicPr>
            <p:nvPr/>
          </p:nvPicPr>
          <p:blipFill>
            <a:blip r:embed="rId11" cstate="print">
              <a:clrChange>
                <a:clrFrom>
                  <a:srgbClr val="818181"/>
                </a:clrFrom>
                <a:clrTo>
                  <a:srgbClr val="818181">
                    <a:alpha val="0"/>
                  </a:srgbClr>
                </a:clrTo>
              </a:clrChange>
            </a:blip>
            <a:srcRect/>
            <a:stretch>
              <a:fillRect/>
            </a:stretch>
          </p:blipFill>
          <p:spPr bwMode="auto">
            <a:xfrm>
              <a:off x="4030883" y="4604960"/>
              <a:ext cx="1371600" cy="822325"/>
            </a:xfrm>
            <a:prstGeom prst="rect">
              <a:avLst/>
            </a:prstGeom>
            <a:noFill/>
          </p:spPr>
        </p:pic>
      </p:grpSp>
      <p:grpSp>
        <p:nvGrpSpPr>
          <p:cNvPr id="9" name="Group 188"/>
          <p:cNvGrpSpPr/>
          <p:nvPr/>
        </p:nvGrpSpPr>
        <p:grpSpPr>
          <a:xfrm>
            <a:off x="10601776" y="4025094"/>
            <a:ext cx="1922877" cy="4821564"/>
            <a:chOff x="6584699" y="2716938"/>
            <a:chExt cx="1297942" cy="3254556"/>
          </a:xfrm>
        </p:grpSpPr>
        <p:pic>
          <p:nvPicPr>
            <p:cNvPr id="52" name="Picture 30" descr="Tesco.com">
              <a:hlinkClick r:id="rId12"/>
            </p:cNvPr>
            <p:cNvPicPr>
              <a:picLocks noChangeAspect="1" noChangeArrowheads="1"/>
            </p:cNvPicPr>
            <p:nvPr/>
          </p:nvPicPr>
          <p:blipFill>
            <a:blip r:embed="rId13" cstate="print"/>
            <a:stretch>
              <a:fillRect/>
            </a:stretch>
          </p:blipFill>
          <p:spPr bwMode="auto">
            <a:xfrm>
              <a:off x="6781800" y="5706509"/>
              <a:ext cx="990600" cy="264985"/>
            </a:xfrm>
            <a:prstGeom prst="rect">
              <a:avLst/>
            </a:prstGeom>
            <a:noFill/>
            <a:ln w="9525">
              <a:noFill/>
              <a:miter lim="800000"/>
              <a:headEnd/>
              <a:tailEnd/>
            </a:ln>
          </p:spPr>
        </p:pic>
        <p:pic>
          <p:nvPicPr>
            <p:cNvPr id="4" name="Picture 9" descr="Y:\Graphics\People\cashier.bmp"/>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6898741" y="2716938"/>
              <a:ext cx="715223" cy="1130273"/>
            </a:xfrm>
            <a:prstGeom prst="rect">
              <a:avLst/>
            </a:prstGeom>
            <a:noFill/>
          </p:spPr>
        </p:pic>
        <p:pic>
          <p:nvPicPr>
            <p:cNvPr id="40976" name="Picture 16" descr="Y:\Graphics\Misc_Items\cash-register.jpg"/>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6584699" y="4113754"/>
              <a:ext cx="1297942" cy="974289"/>
            </a:xfrm>
            <a:prstGeom prst="rect">
              <a:avLst/>
            </a:prstGeom>
            <a:noFill/>
          </p:spPr>
        </p:pic>
      </p:grpSp>
      <p:pic>
        <p:nvPicPr>
          <p:cNvPr id="40966" name="Picture 6" descr="http://www.cksinfo.com/clipart/food/beveragesdrinks/coffee/coffe-tea-01.png"/>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13920328" y="2327070"/>
            <a:ext cx="526653" cy="618560"/>
          </a:xfrm>
          <a:prstGeom prst="rect">
            <a:avLst/>
          </a:prstGeom>
          <a:noFill/>
        </p:spPr>
      </p:pic>
      <p:pic>
        <p:nvPicPr>
          <p:cNvPr id="172" name="Picture 2" descr="http://mybrands.com/images/products/large/149_NESCAFE_CLASSIC.jpg"/>
          <p:cNvPicPr>
            <a:picLocks noChangeAspect="1" noChangeArrowheads="1"/>
          </p:cNvPicPr>
          <p:nvPr/>
        </p:nvPicPr>
        <p:blipFill>
          <a:blip r:embed="rId17"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11132674" y="2157183"/>
            <a:ext cx="996484" cy="996484"/>
          </a:xfrm>
          <a:prstGeom prst="rect">
            <a:avLst/>
          </a:prstGeom>
          <a:noFill/>
        </p:spPr>
      </p:pic>
      <p:grpSp>
        <p:nvGrpSpPr>
          <p:cNvPr id="10" name="Group 69"/>
          <p:cNvGrpSpPr/>
          <p:nvPr/>
        </p:nvGrpSpPr>
        <p:grpSpPr>
          <a:xfrm>
            <a:off x="7448695" y="2219686"/>
            <a:ext cx="773265" cy="784113"/>
            <a:chOff x="-3887683" y="921709"/>
            <a:chExt cx="3878718" cy="3933127"/>
          </a:xfrm>
        </p:grpSpPr>
        <p:sp>
          <p:nvSpPr>
            <p:cNvPr id="68" name="Freeform 67"/>
            <p:cNvSpPr/>
            <p:nvPr/>
          </p:nvSpPr>
          <p:spPr bwMode="auto">
            <a:xfrm>
              <a:off x="-2426849" y="1635369"/>
              <a:ext cx="1950412" cy="1644159"/>
            </a:xfrm>
            <a:custGeom>
              <a:avLst/>
              <a:gdLst>
                <a:gd name="connsiteX0" fmla="*/ 8792 w 1943100"/>
                <a:gd name="connsiteY0" fmla="*/ 0 h 1644161"/>
                <a:gd name="connsiteX1" fmla="*/ 0 w 1943100"/>
                <a:gd name="connsiteY1" fmla="*/ 606669 h 1644161"/>
                <a:gd name="connsiteX2" fmla="*/ 1916723 w 1943100"/>
                <a:gd name="connsiteY2" fmla="*/ 1644161 h 1644161"/>
                <a:gd name="connsiteX3" fmla="*/ 1943100 w 1943100"/>
                <a:gd name="connsiteY3" fmla="*/ 422031 h 1644161"/>
                <a:gd name="connsiteX4" fmla="*/ 8792 w 1943100"/>
                <a:gd name="connsiteY4" fmla="*/ 0 h 1644161"/>
                <a:gd name="connsiteX0" fmla="*/ 8792 w 1943100"/>
                <a:gd name="connsiteY0" fmla="*/ 0 h 1644161"/>
                <a:gd name="connsiteX1" fmla="*/ 0 w 1943100"/>
                <a:gd name="connsiteY1" fmla="*/ 606669 h 1644161"/>
                <a:gd name="connsiteX2" fmla="*/ 1916723 w 1943100"/>
                <a:gd name="connsiteY2" fmla="*/ 1644161 h 1644161"/>
                <a:gd name="connsiteX3" fmla="*/ 1943100 w 1943100"/>
                <a:gd name="connsiteY3" fmla="*/ 597456 h 1644161"/>
                <a:gd name="connsiteX4" fmla="*/ 8792 w 1943100"/>
                <a:gd name="connsiteY4" fmla="*/ 0 h 1644161"/>
                <a:gd name="connsiteX0" fmla="*/ 8792 w 1950409"/>
                <a:gd name="connsiteY0" fmla="*/ 0 h 1644161"/>
                <a:gd name="connsiteX1" fmla="*/ 0 w 1950409"/>
                <a:gd name="connsiteY1" fmla="*/ 606669 h 1644161"/>
                <a:gd name="connsiteX2" fmla="*/ 1916723 w 1950409"/>
                <a:gd name="connsiteY2" fmla="*/ 1644161 h 1644161"/>
                <a:gd name="connsiteX3" fmla="*/ 1950409 w 1950409"/>
                <a:gd name="connsiteY3" fmla="*/ 451270 h 1644161"/>
                <a:gd name="connsiteX4" fmla="*/ 8792 w 1950409"/>
                <a:gd name="connsiteY4" fmla="*/ 0 h 16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409" h="1644161">
                  <a:moveTo>
                    <a:pt x="8792" y="0"/>
                  </a:moveTo>
                  <a:lnTo>
                    <a:pt x="0" y="606669"/>
                  </a:lnTo>
                  <a:lnTo>
                    <a:pt x="1916723" y="1644161"/>
                  </a:lnTo>
                  <a:lnTo>
                    <a:pt x="1950409" y="451270"/>
                  </a:lnTo>
                  <a:lnTo>
                    <a:pt x="8792" y="0"/>
                  </a:lnTo>
                  <a:close/>
                </a:path>
              </a:pathLst>
            </a:custGeom>
            <a:solidFill>
              <a:srgbClr val="663300"/>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dirty="0">
                <a:solidFill>
                  <a:srgbClr val="FFFFFF"/>
                </a:solidFill>
                <a:latin typeface="Arial" charset="0"/>
                <a:cs typeface="Arial" charset="0"/>
              </a:endParaRPr>
            </a:p>
          </p:txBody>
        </p:sp>
        <p:sp>
          <p:nvSpPr>
            <p:cNvPr id="69" name="Freeform 68"/>
            <p:cNvSpPr/>
            <p:nvPr/>
          </p:nvSpPr>
          <p:spPr bwMode="auto">
            <a:xfrm>
              <a:off x="-3463823" y="1626578"/>
              <a:ext cx="1116623" cy="1424354"/>
            </a:xfrm>
            <a:custGeom>
              <a:avLst/>
              <a:gdLst>
                <a:gd name="connsiteX0" fmla="*/ 1063869 w 1063869"/>
                <a:gd name="connsiteY0" fmla="*/ 0 h 1415561"/>
                <a:gd name="connsiteX1" fmla="*/ 0 w 1063869"/>
                <a:gd name="connsiteY1" fmla="*/ 422030 h 1415561"/>
                <a:gd name="connsiteX2" fmla="*/ 26377 w 1063869"/>
                <a:gd name="connsiteY2" fmla="*/ 1415561 h 1415561"/>
                <a:gd name="connsiteX3" fmla="*/ 1019907 w 1063869"/>
                <a:gd name="connsiteY3" fmla="*/ 1415561 h 1415561"/>
                <a:gd name="connsiteX4" fmla="*/ 1063869 w 1063869"/>
                <a:gd name="connsiteY4" fmla="*/ 0 h 1415561"/>
                <a:gd name="connsiteX0" fmla="*/ 1063869 w 1063869"/>
                <a:gd name="connsiteY0" fmla="*/ 0 h 1415561"/>
                <a:gd name="connsiteX1" fmla="*/ 0 w 1063869"/>
                <a:gd name="connsiteY1" fmla="*/ 422030 h 1415561"/>
                <a:gd name="connsiteX2" fmla="*/ 26377 w 1063869"/>
                <a:gd name="connsiteY2" fmla="*/ 1415561 h 1415561"/>
                <a:gd name="connsiteX3" fmla="*/ 1011115 w 1063869"/>
                <a:gd name="connsiteY3" fmla="*/ 1415561 h 1415561"/>
                <a:gd name="connsiteX4" fmla="*/ 1063869 w 1063869"/>
                <a:gd name="connsiteY4" fmla="*/ 0 h 1415561"/>
                <a:gd name="connsiteX0" fmla="*/ 1063869 w 1116623"/>
                <a:gd name="connsiteY0" fmla="*/ 0 h 1424354"/>
                <a:gd name="connsiteX1" fmla="*/ 0 w 1116623"/>
                <a:gd name="connsiteY1" fmla="*/ 422030 h 1424354"/>
                <a:gd name="connsiteX2" fmla="*/ 26377 w 1116623"/>
                <a:gd name="connsiteY2" fmla="*/ 1415561 h 1424354"/>
                <a:gd name="connsiteX3" fmla="*/ 1116623 w 1116623"/>
                <a:gd name="connsiteY3" fmla="*/ 1424354 h 1424354"/>
                <a:gd name="connsiteX4" fmla="*/ 1063869 w 1116623"/>
                <a:gd name="connsiteY4" fmla="*/ 0 h 142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623" h="1424354">
                  <a:moveTo>
                    <a:pt x="1063869" y="0"/>
                  </a:moveTo>
                  <a:lnTo>
                    <a:pt x="0" y="422030"/>
                  </a:lnTo>
                  <a:lnTo>
                    <a:pt x="26377" y="1415561"/>
                  </a:lnTo>
                  <a:lnTo>
                    <a:pt x="1116623" y="1424354"/>
                  </a:lnTo>
                  <a:lnTo>
                    <a:pt x="1063869" y="0"/>
                  </a:lnTo>
                  <a:close/>
                </a:path>
              </a:pathLst>
            </a:custGeom>
            <a:solidFill>
              <a:srgbClr val="502800"/>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60" name="Freeform 59"/>
            <p:cNvSpPr/>
            <p:nvPr/>
          </p:nvSpPr>
          <p:spPr bwMode="auto">
            <a:xfrm>
              <a:off x="-3481751" y="2039812"/>
              <a:ext cx="2066190" cy="2813537"/>
            </a:xfrm>
            <a:custGeom>
              <a:avLst/>
              <a:gdLst>
                <a:gd name="connsiteX0" fmla="*/ 0 w 2066192"/>
                <a:gd name="connsiteY0" fmla="*/ 0 h 2813538"/>
                <a:gd name="connsiteX1" fmla="*/ 79130 w 2066192"/>
                <a:gd name="connsiteY1" fmla="*/ 2171700 h 2813538"/>
                <a:gd name="connsiteX2" fmla="*/ 2057400 w 2066192"/>
                <a:gd name="connsiteY2" fmla="*/ 2813538 h 2813538"/>
                <a:gd name="connsiteX3" fmla="*/ 2066192 w 2066192"/>
                <a:gd name="connsiteY3" fmla="*/ 492369 h 2813538"/>
                <a:gd name="connsiteX4" fmla="*/ 0 w 2066192"/>
                <a:gd name="connsiteY4" fmla="*/ 0 h 281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192" h="2813538">
                  <a:moveTo>
                    <a:pt x="0" y="0"/>
                  </a:moveTo>
                  <a:lnTo>
                    <a:pt x="79130" y="2171700"/>
                  </a:lnTo>
                  <a:lnTo>
                    <a:pt x="2057400" y="2813538"/>
                  </a:lnTo>
                  <a:cubicBezTo>
                    <a:pt x="2060331" y="2039815"/>
                    <a:pt x="2063261" y="1266092"/>
                    <a:pt x="2066192" y="492369"/>
                  </a:cubicBezTo>
                  <a:lnTo>
                    <a:pt x="0" y="0"/>
                  </a:lnTo>
                  <a:close/>
                </a:path>
              </a:pathLst>
            </a:custGeom>
            <a:solidFill>
              <a:srgbClr val="CC9900"/>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61" name="Freeform 60"/>
            <p:cNvSpPr/>
            <p:nvPr/>
          </p:nvSpPr>
          <p:spPr bwMode="auto">
            <a:xfrm>
              <a:off x="-1430180" y="2048609"/>
              <a:ext cx="964187" cy="2806227"/>
            </a:xfrm>
            <a:custGeom>
              <a:avLst/>
              <a:gdLst>
                <a:gd name="connsiteX0" fmla="*/ 0 w 949569"/>
                <a:gd name="connsiteY0" fmla="*/ 2813539 h 2813539"/>
                <a:gd name="connsiteX1" fmla="*/ 896815 w 949569"/>
                <a:gd name="connsiteY1" fmla="*/ 2180493 h 2813539"/>
                <a:gd name="connsiteX2" fmla="*/ 949569 w 949569"/>
                <a:gd name="connsiteY2" fmla="*/ 0 h 2813539"/>
                <a:gd name="connsiteX3" fmla="*/ 0 w 949569"/>
                <a:gd name="connsiteY3" fmla="*/ 492370 h 2813539"/>
                <a:gd name="connsiteX4" fmla="*/ 0 w 949569"/>
                <a:gd name="connsiteY4" fmla="*/ 2813539 h 2813539"/>
                <a:gd name="connsiteX0" fmla="*/ 0 w 964188"/>
                <a:gd name="connsiteY0" fmla="*/ 2806229 h 2806229"/>
                <a:gd name="connsiteX1" fmla="*/ 911434 w 964188"/>
                <a:gd name="connsiteY1" fmla="*/ 2180493 h 2806229"/>
                <a:gd name="connsiteX2" fmla="*/ 964188 w 964188"/>
                <a:gd name="connsiteY2" fmla="*/ 0 h 2806229"/>
                <a:gd name="connsiteX3" fmla="*/ 14619 w 964188"/>
                <a:gd name="connsiteY3" fmla="*/ 492370 h 2806229"/>
                <a:gd name="connsiteX4" fmla="*/ 0 w 964188"/>
                <a:gd name="connsiteY4" fmla="*/ 2806229 h 280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188" h="2806229">
                  <a:moveTo>
                    <a:pt x="0" y="2806229"/>
                  </a:moveTo>
                  <a:lnTo>
                    <a:pt x="911434" y="2180493"/>
                  </a:lnTo>
                  <a:lnTo>
                    <a:pt x="964188" y="0"/>
                  </a:lnTo>
                  <a:lnTo>
                    <a:pt x="14619" y="492370"/>
                  </a:lnTo>
                  <a:lnTo>
                    <a:pt x="0" y="2806229"/>
                  </a:lnTo>
                  <a:close/>
                </a:path>
              </a:pathLst>
            </a:custGeom>
            <a:solidFill>
              <a:srgbClr val="BC8B00"/>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66" name="Freeform 65"/>
            <p:cNvSpPr/>
            <p:nvPr/>
          </p:nvSpPr>
          <p:spPr bwMode="auto">
            <a:xfrm>
              <a:off x="-2409092" y="923193"/>
              <a:ext cx="2215662" cy="1175099"/>
            </a:xfrm>
            <a:custGeom>
              <a:avLst/>
              <a:gdLst>
                <a:gd name="connsiteX0" fmla="*/ 0 w 2215662"/>
                <a:gd name="connsiteY0" fmla="*/ 712177 h 1116623"/>
                <a:gd name="connsiteX1" fmla="*/ 1899139 w 2215662"/>
                <a:gd name="connsiteY1" fmla="*/ 1116623 h 1116623"/>
                <a:gd name="connsiteX2" fmla="*/ 2215662 w 2215662"/>
                <a:gd name="connsiteY2" fmla="*/ 360485 h 1116623"/>
                <a:gd name="connsiteX3" fmla="*/ 290146 w 2215662"/>
                <a:gd name="connsiteY3" fmla="*/ 0 h 1116623"/>
                <a:gd name="connsiteX4" fmla="*/ 0 w 2215662"/>
                <a:gd name="connsiteY4" fmla="*/ 712177 h 1116623"/>
                <a:gd name="connsiteX0" fmla="*/ 0 w 2215662"/>
                <a:gd name="connsiteY0" fmla="*/ 712177 h 1145860"/>
                <a:gd name="connsiteX1" fmla="*/ 1913758 w 2215662"/>
                <a:gd name="connsiteY1" fmla="*/ 1145860 h 1145860"/>
                <a:gd name="connsiteX2" fmla="*/ 2215662 w 2215662"/>
                <a:gd name="connsiteY2" fmla="*/ 360485 h 1145860"/>
                <a:gd name="connsiteX3" fmla="*/ 290146 w 2215662"/>
                <a:gd name="connsiteY3" fmla="*/ 0 h 1145860"/>
                <a:gd name="connsiteX4" fmla="*/ 0 w 2215662"/>
                <a:gd name="connsiteY4" fmla="*/ 712177 h 1145860"/>
                <a:gd name="connsiteX0" fmla="*/ 0 w 2215662"/>
                <a:gd name="connsiteY0" fmla="*/ 712177 h 1153170"/>
                <a:gd name="connsiteX1" fmla="*/ 1928377 w 2215662"/>
                <a:gd name="connsiteY1" fmla="*/ 1153170 h 1153170"/>
                <a:gd name="connsiteX2" fmla="*/ 2215662 w 2215662"/>
                <a:gd name="connsiteY2" fmla="*/ 360485 h 1153170"/>
                <a:gd name="connsiteX3" fmla="*/ 290146 w 2215662"/>
                <a:gd name="connsiteY3" fmla="*/ 0 h 1153170"/>
                <a:gd name="connsiteX4" fmla="*/ 0 w 2215662"/>
                <a:gd name="connsiteY4" fmla="*/ 712177 h 1153170"/>
                <a:gd name="connsiteX0" fmla="*/ 0 w 2215662"/>
                <a:gd name="connsiteY0" fmla="*/ 712177 h 1175099"/>
                <a:gd name="connsiteX1" fmla="*/ 1928377 w 2215662"/>
                <a:gd name="connsiteY1" fmla="*/ 1175099 h 1175099"/>
                <a:gd name="connsiteX2" fmla="*/ 2215662 w 2215662"/>
                <a:gd name="connsiteY2" fmla="*/ 360485 h 1175099"/>
                <a:gd name="connsiteX3" fmla="*/ 290146 w 2215662"/>
                <a:gd name="connsiteY3" fmla="*/ 0 h 1175099"/>
                <a:gd name="connsiteX4" fmla="*/ 0 w 2215662"/>
                <a:gd name="connsiteY4" fmla="*/ 712177 h 117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662" h="1175099">
                  <a:moveTo>
                    <a:pt x="0" y="712177"/>
                  </a:moveTo>
                  <a:lnTo>
                    <a:pt x="1928377" y="1175099"/>
                  </a:lnTo>
                  <a:lnTo>
                    <a:pt x="2215662" y="360485"/>
                  </a:lnTo>
                  <a:lnTo>
                    <a:pt x="290146" y="0"/>
                  </a:lnTo>
                  <a:lnTo>
                    <a:pt x="0" y="712177"/>
                  </a:lnTo>
                  <a:close/>
                </a:path>
              </a:pathLst>
            </a:custGeom>
            <a:solidFill>
              <a:srgbClr val="CC9900"/>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67" name="Freeform 66"/>
            <p:cNvSpPr/>
            <p:nvPr/>
          </p:nvSpPr>
          <p:spPr bwMode="auto">
            <a:xfrm>
              <a:off x="-3887683" y="921709"/>
              <a:ext cx="1485900" cy="1147344"/>
            </a:xfrm>
            <a:custGeom>
              <a:avLst/>
              <a:gdLst>
                <a:gd name="connsiteX0" fmla="*/ 1485900 w 1485900"/>
                <a:gd name="connsiteY0" fmla="*/ 712177 h 1125415"/>
                <a:gd name="connsiteX1" fmla="*/ 1063869 w 1485900"/>
                <a:gd name="connsiteY1" fmla="*/ 0 h 1125415"/>
                <a:gd name="connsiteX2" fmla="*/ 0 w 1485900"/>
                <a:gd name="connsiteY2" fmla="*/ 395653 h 1125415"/>
                <a:gd name="connsiteX3" fmla="*/ 413239 w 1485900"/>
                <a:gd name="connsiteY3" fmla="*/ 1125415 h 1125415"/>
                <a:gd name="connsiteX4" fmla="*/ 1485900 w 1485900"/>
                <a:gd name="connsiteY4" fmla="*/ 712177 h 1125415"/>
                <a:gd name="connsiteX0" fmla="*/ 1485900 w 1485900"/>
                <a:gd name="connsiteY0" fmla="*/ 712177 h 1147344"/>
                <a:gd name="connsiteX1" fmla="*/ 1063869 w 1485900"/>
                <a:gd name="connsiteY1" fmla="*/ 0 h 1147344"/>
                <a:gd name="connsiteX2" fmla="*/ 0 w 1485900"/>
                <a:gd name="connsiteY2" fmla="*/ 395653 h 1147344"/>
                <a:gd name="connsiteX3" fmla="*/ 413239 w 1485900"/>
                <a:gd name="connsiteY3" fmla="*/ 1147344 h 1147344"/>
                <a:gd name="connsiteX4" fmla="*/ 1485900 w 1485900"/>
                <a:gd name="connsiteY4" fmla="*/ 712177 h 114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00" h="1147344">
                  <a:moveTo>
                    <a:pt x="1485900" y="712177"/>
                  </a:moveTo>
                  <a:lnTo>
                    <a:pt x="1063869" y="0"/>
                  </a:lnTo>
                  <a:lnTo>
                    <a:pt x="0" y="395653"/>
                  </a:lnTo>
                  <a:lnTo>
                    <a:pt x="413239" y="1147344"/>
                  </a:lnTo>
                  <a:lnTo>
                    <a:pt x="1485900" y="712177"/>
                  </a:lnTo>
                  <a:close/>
                </a:path>
              </a:pathLst>
            </a:custGeom>
            <a:solidFill>
              <a:srgbClr val="CC9900"/>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63" name="Freeform 62"/>
            <p:cNvSpPr/>
            <p:nvPr/>
          </p:nvSpPr>
          <p:spPr bwMode="auto">
            <a:xfrm>
              <a:off x="-3859479" y="1565548"/>
              <a:ext cx="2470640" cy="993528"/>
            </a:xfrm>
            <a:custGeom>
              <a:avLst/>
              <a:gdLst>
                <a:gd name="connsiteX0" fmla="*/ 2470638 w 2470638"/>
                <a:gd name="connsiteY0" fmla="*/ 993531 h 993531"/>
                <a:gd name="connsiteX1" fmla="*/ 2031023 w 2470638"/>
                <a:gd name="connsiteY1" fmla="*/ 465993 h 993531"/>
                <a:gd name="connsiteX2" fmla="*/ 0 w 2470638"/>
                <a:gd name="connsiteY2" fmla="*/ 0 h 993531"/>
                <a:gd name="connsiteX3" fmla="*/ 378069 w 2470638"/>
                <a:gd name="connsiteY3" fmla="*/ 483577 h 993531"/>
                <a:gd name="connsiteX4" fmla="*/ 2470638 w 2470638"/>
                <a:gd name="connsiteY4" fmla="*/ 993531 h 993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0638" h="993531">
                  <a:moveTo>
                    <a:pt x="2470638" y="993531"/>
                  </a:moveTo>
                  <a:lnTo>
                    <a:pt x="2031023" y="465993"/>
                  </a:lnTo>
                  <a:lnTo>
                    <a:pt x="0" y="0"/>
                  </a:lnTo>
                  <a:lnTo>
                    <a:pt x="378069" y="483577"/>
                  </a:lnTo>
                  <a:lnTo>
                    <a:pt x="2470638" y="993531"/>
                  </a:lnTo>
                  <a:close/>
                </a:path>
              </a:pathLst>
            </a:custGeom>
            <a:solidFill>
              <a:srgbClr val="996600"/>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65" name="Freeform 64"/>
            <p:cNvSpPr/>
            <p:nvPr/>
          </p:nvSpPr>
          <p:spPr bwMode="auto">
            <a:xfrm>
              <a:off x="-1415734" y="1521587"/>
              <a:ext cx="1406769" cy="1028700"/>
            </a:xfrm>
            <a:custGeom>
              <a:avLst/>
              <a:gdLst>
                <a:gd name="connsiteX0" fmla="*/ 0 w 1406769"/>
                <a:gd name="connsiteY0" fmla="*/ 1028700 h 1028700"/>
                <a:gd name="connsiteX1" fmla="*/ 940777 w 1406769"/>
                <a:gd name="connsiteY1" fmla="*/ 545123 h 1028700"/>
                <a:gd name="connsiteX2" fmla="*/ 1406769 w 1406769"/>
                <a:gd name="connsiteY2" fmla="*/ 0 h 1028700"/>
                <a:gd name="connsiteX3" fmla="*/ 378069 w 1406769"/>
                <a:gd name="connsiteY3" fmla="*/ 422031 h 1028700"/>
                <a:gd name="connsiteX4" fmla="*/ 0 w 1406769"/>
                <a:gd name="connsiteY4" fmla="*/ 102870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769" h="1028700">
                  <a:moveTo>
                    <a:pt x="0" y="1028700"/>
                  </a:moveTo>
                  <a:lnTo>
                    <a:pt x="940777" y="545123"/>
                  </a:lnTo>
                  <a:lnTo>
                    <a:pt x="1406769" y="0"/>
                  </a:lnTo>
                  <a:lnTo>
                    <a:pt x="378069" y="422031"/>
                  </a:lnTo>
                  <a:lnTo>
                    <a:pt x="0" y="1028700"/>
                  </a:lnTo>
                  <a:close/>
                </a:path>
              </a:pathLst>
            </a:custGeom>
            <a:solidFill>
              <a:srgbClr val="996600"/>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grpSp>
      <p:pic>
        <p:nvPicPr>
          <p:cNvPr id="171" name="Picture 2" descr="http://mybrands.com/images/products/large/149_NESCAFE_CLASSIC.jpg"/>
          <p:cNvPicPr>
            <a:picLocks noChangeAspect="1" noChangeArrowheads="1"/>
          </p:cNvPicPr>
          <p:nvPr/>
        </p:nvPicPr>
        <p:blipFill>
          <a:blip r:embed="rId17"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5461404" y="2146007"/>
            <a:ext cx="996484" cy="996484"/>
          </a:xfrm>
          <a:prstGeom prst="rect">
            <a:avLst/>
          </a:prstGeom>
          <a:noFill/>
        </p:spPr>
      </p:pic>
      <p:grpSp>
        <p:nvGrpSpPr>
          <p:cNvPr id="11" name="Group 100"/>
          <p:cNvGrpSpPr/>
          <p:nvPr/>
        </p:nvGrpSpPr>
        <p:grpSpPr>
          <a:xfrm>
            <a:off x="3627929" y="2212433"/>
            <a:ext cx="912050" cy="791976"/>
            <a:chOff x="1901226" y="4625891"/>
            <a:chExt cx="615634" cy="534584"/>
          </a:xfrm>
        </p:grpSpPr>
        <p:sp>
          <p:nvSpPr>
            <p:cNvPr id="74" name="Freeform 73"/>
            <p:cNvSpPr/>
            <p:nvPr/>
          </p:nvSpPr>
          <p:spPr bwMode="auto">
            <a:xfrm>
              <a:off x="1909848" y="4825929"/>
              <a:ext cx="607012" cy="334546"/>
            </a:xfrm>
            <a:custGeom>
              <a:avLst/>
              <a:gdLst>
                <a:gd name="connsiteX0" fmla="*/ 0 w 3186820"/>
                <a:gd name="connsiteY0" fmla="*/ 1367073 h 1756372"/>
                <a:gd name="connsiteX1" fmla="*/ 371192 w 3186820"/>
                <a:gd name="connsiteY1" fmla="*/ 1457608 h 1756372"/>
                <a:gd name="connsiteX2" fmla="*/ 679010 w 3186820"/>
                <a:gd name="connsiteY2" fmla="*/ 1430447 h 1756372"/>
                <a:gd name="connsiteX3" fmla="*/ 977774 w 3186820"/>
                <a:gd name="connsiteY3" fmla="*/ 1511928 h 1756372"/>
                <a:gd name="connsiteX4" fmla="*/ 1240325 w 3186820"/>
                <a:gd name="connsiteY4" fmla="*/ 1656784 h 1756372"/>
                <a:gd name="connsiteX5" fmla="*/ 1548142 w 3186820"/>
                <a:gd name="connsiteY5" fmla="*/ 1729212 h 1756372"/>
                <a:gd name="connsiteX6" fmla="*/ 1819746 w 3186820"/>
                <a:gd name="connsiteY6" fmla="*/ 1738265 h 1756372"/>
                <a:gd name="connsiteX7" fmla="*/ 2163778 w 3186820"/>
                <a:gd name="connsiteY7" fmla="*/ 1756372 h 1756372"/>
                <a:gd name="connsiteX8" fmla="*/ 2462542 w 3186820"/>
                <a:gd name="connsiteY8" fmla="*/ 1539089 h 1756372"/>
                <a:gd name="connsiteX9" fmla="*/ 2725093 w 3186820"/>
                <a:gd name="connsiteY9" fmla="*/ 1385180 h 1756372"/>
                <a:gd name="connsiteX10" fmla="*/ 2860895 w 3186820"/>
                <a:gd name="connsiteY10" fmla="*/ 995881 h 1756372"/>
                <a:gd name="connsiteX11" fmla="*/ 3041964 w 3186820"/>
                <a:gd name="connsiteY11" fmla="*/ 697116 h 1756372"/>
                <a:gd name="connsiteX12" fmla="*/ 3186820 w 3186820"/>
                <a:gd name="connsiteY12" fmla="*/ 452673 h 1756372"/>
                <a:gd name="connsiteX13" fmla="*/ 3132499 w 3186820"/>
                <a:gd name="connsiteY13" fmla="*/ 144855 h 1756372"/>
                <a:gd name="connsiteX14" fmla="*/ 2851841 w 3186820"/>
                <a:gd name="connsiteY14" fmla="*/ 0 h 1756372"/>
                <a:gd name="connsiteX15" fmla="*/ 226336 w 3186820"/>
                <a:gd name="connsiteY15" fmla="*/ 742384 h 1756372"/>
                <a:gd name="connsiteX16" fmla="*/ 162962 w 3186820"/>
                <a:gd name="connsiteY16" fmla="*/ 905346 h 1756372"/>
                <a:gd name="connsiteX17" fmla="*/ 126748 w 3186820"/>
                <a:gd name="connsiteY17" fmla="*/ 1077362 h 1756372"/>
                <a:gd name="connsiteX18" fmla="*/ 0 w 3186820"/>
                <a:gd name="connsiteY18" fmla="*/ 1367073 h 175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86820" h="1756372">
                  <a:moveTo>
                    <a:pt x="0" y="1367073"/>
                  </a:moveTo>
                  <a:lnTo>
                    <a:pt x="371192" y="1457608"/>
                  </a:lnTo>
                  <a:lnTo>
                    <a:pt x="679010" y="1430447"/>
                  </a:lnTo>
                  <a:lnTo>
                    <a:pt x="977774" y="1511928"/>
                  </a:lnTo>
                  <a:lnTo>
                    <a:pt x="1240325" y="1656784"/>
                  </a:lnTo>
                  <a:lnTo>
                    <a:pt x="1548142" y="1729212"/>
                  </a:lnTo>
                  <a:lnTo>
                    <a:pt x="1819746" y="1738265"/>
                  </a:lnTo>
                  <a:lnTo>
                    <a:pt x="2163778" y="1756372"/>
                  </a:lnTo>
                  <a:lnTo>
                    <a:pt x="2462542" y="1539089"/>
                  </a:lnTo>
                  <a:lnTo>
                    <a:pt x="2725093" y="1385180"/>
                  </a:lnTo>
                  <a:lnTo>
                    <a:pt x="2860895" y="995881"/>
                  </a:lnTo>
                  <a:lnTo>
                    <a:pt x="3041964" y="697116"/>
                  </a:lnTo>
                  <a:lnTo>
                    <a:pt x="3186820" y="452673"/>
                  </a:lnTo>
                  <a:lnTo>
                    <a:pt x="3132499" y="144855"/>
                  </a:lnTo>
                  <a:lnTo>
                    <a:pt x="2851841" y="0"/>
                  </a:lnTo>
                  <a:lnTo>
                    <a:pt x="226336" y="742384"/>
                  </a:lnTo>
                  <a:lnTo>
                    <a:pt x="162962" y="905346"/>
                  </a:lnTo>
                  <a:lnTo>
                    <a:pt x="126748" y="1077362"/>
                  </a:lnTo>
                  <a:lnTo>
                    <a:pt x="0" y="1367073"/>
                  </a:lnTo>
                  <a:close/>
                </a:path>
              </a:pathLst>
            </a:custGeom>
            <a:solidFill>
              <a:srgbClr val="502800"/>
            </a:solidFill>
            <a:ln w="19050"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73" name="Freeform 72"/>
            <p:cNvSpPr/>
            <p:nvPr/>
          </p:nvSpPr>
          <p:spPr bwMode="auto">
            <a:xfrm>
              <a:off x="1901226" y="4687972"/>
              <a:ext cx="610460" cy="391454"/>
            </a:xfrm>
            <a:custGeom>
              <a:avLst/>
              <a:gdLst>
                <a:gd name="connsiteX0" fmla="*/ 0 w 3204926"/>
                <a:gd name="connsiteY0" fmla="*/ 1394234 h 2055137"/>
                <a:gd name="connsiteX1" fmla="*/ 81481 w 3204926"/>
                <a:gd name="connsiteY1" fmla="*/ 1158844 h 2055137"/>
                <a:gd name="connsiteX2" fmla="*/ 199176 w 3204926"/>
                <a:gd name="connsiteY2" fmla="*/ 950614 h 2055137"/>
                <a:gd name="connsiteX3" fmla="*/ 1638677 w 3204926"/>
                <a:gd name="connsiteY3" fmla="*/ 0 h 2055137"/>
                <a:gd name="connsiteX4" fmla="*/ 3060071 w 3204926"/>
                <a:gd name="connsiteY4" fmla="*/ 389299 h 2055137"/>
                <a:gd name="connsiteX5" fmla="*/ 3114392 w 3204926"/>
                <a:gd name="connsiteY5" fmla="*/ 506994 h 2055137"/>
                <a:gd name="connsiteX6" fmla="*/ 3204926 w 3204926"/>
                <a:gd name="connsiteY6" fmla="*/ 588476 h 2055137"/>
                <a:gd name="connsiteX7" fmla="*/ 3005750 w 3204926"/>
                <a:gd name="connsiteY7" fmla="*/ 760491 h 2055137"/>
                <a:gd name="connsiteX8" fmla="*/ 2933322 w 3204926"/>
                <a:gd name="connsiteY8" fmla="*/ 1068309 h 2055137"/>
                <a:gd name="connsiteX9" fmla="*/ 2797520 w 3204926"/>
                <a:gd name="connsiteY9" fmla="*/ 1267486 h 2055137"/>
                <a:gd name="connsiteX10" fmla="*/ 2670772 w 3204926"/>
                <a:gd name="connsiteY10" fmla="*/ 1448555 h 2055137"/>
                <a:gd name="connsiteX11" fmla="*/ 2480649 w 3204926"/>
                <a:gd name="connsiteY11" fmla="*/ 1656785 h 2055137"/>
                <a:gd name="connsiteX12" fmla="*/ 2308633 w 3204926"/>
                <a:gd name="connsiteY12" fmla="*/ 1801640 h 2055137"/>
                <a:gd name="connsiteX13" fmla="*/ 2190938 w 3204926"/>
                <a:gd name="connsiteY13" fmla="*/ 2055137 h 2055137"/>
                <a:gd name="connsiteX14" fmla="*/ 1982708 w 3204926"/>
                <a:gd name="connsiteY14" fmla="*/ 1937442 h 2055137"/>
                <a:gd name="connsiteX15" fmla="*/ 1792586 w 3204926"/>
                <a:gd name="connsiteY15" fmla="*/ 1865014 h 2055137"/>
                <a:gd name="connsiteX16" fmla="*/ 1611516 w 3204926"/>
                <a:gd name="connsiteY16" fmla="*/ 1865014 h 2055137"/>
                <a:gd name="connsiteX17" fmla="*/ 1412340 w 3204926"/>
                <a:gd name="connsiteY17" fmla="*/ 1837854 h 2055137"/>
                <a:gd name="connsiteX18" fmla="*/ 1186003 w 3204926"/>
                <a:gd name="connsiteY18" fmla="*/ 1783533 h 2055137"/>
                <a:gd name="connsiteX19" fmla="*/ 905346 w 3204926"/>
                <a:gd name="connsiteY19" fmla="*/ 1656785 h 2055137"/>
                <a:gd name="connsiteX20" fmla="*/ 679009 w 3204926"/>
                <a:gd name="connsiteY20" fmla="*/ 1548143 h 2055137"/>
                <a:gd name="connsiteX21" fmla="*/ 461726 w 3204926"/>
                <a:gd name="connsiteY21" fmla="*/ 1511929 h 2055137"/>
                <a:gd name="connsiteX22" fmla="*/ 0 w 3204926"/>
                <a:gd name="connsiteY22" fmla="*/ 1394234 h 205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04926" h="2055137">
                  <a:moveTo>
                    <a:pt x="0" y="1394234"/>
                  </a:moveTo>
                  <a:lnTo>
                    <a:pt x="81481" y="1158844"/>
                  </a:lnTo>
                  <a:lnTo>
                    <a:pt x="199176" y="950614"/>
                  </a:lnTo>
                  <a:lnTo>
                    <a:pt x="1638677" y="0"/>
                  </a:lnTo>
                  <a:lnTo>
                    <a:pt x="3060071" y="389299"/>
                  </a:lnTo>
                  <a:lnTo>
                    <a:pt x="3114392" y="506994"/>
                  </a:lnTo>
                  <a:lnTo>
                    <a:pt x="3204926" y="588476"/>
                  </a:lnTo>
                  <a:lnTo>
                    <a:pt x="3005750" y="760491"/>
                  </a:lnTo>
                  <a:lnTo>
                    <a:pt x="2933322" y="1068309"/>
                  </a:lnTo>
                  <a:lnTo>
                    <a:pt x="2797520" y="1267486"/>
                  </a:lnTo>
                  <a:lnTo>
                    <a:pt x="2670772" y="1448555"/>
                  </a:lnTo>
                  <a:lnTo>
                    <a:pt x="2480649" y="1656785"/>
                  </a:lnTo>
                  <a:lnTo>
                    <a:pt x="2308633" y="1801640"/>
                  </a:lnTo>
                  <a:lnTo>
                    <a:pt x="2190938" y="2055137"/>
                  </a:lnTo>
                  <a:lnTo>
                    <a:pt x="1982708" y="1937442"/>
                  </a:lnTo>
                  <a:lnTo>
                    <a:pt x="1792586" y="1865014"/>
                  </a:lnTo>
                  <a:lnTo>
                    <a:pt x="1611516" y="1865014"/>
                  </a:lnTo>
                  <a:lnTo>
                    <a:pt x="1412340" y="1837854"/>
                  </a:lnTo>
                  <a:lnTo>
                    <a:pt x="1186003" y="1783533"/>
                  </a:lnTo>
                  <a:lnTo>
                    <a:pt x="905346" y="1656785"/>
                  </a:lnTo>
                  <a:lnTo>
                    <a:pt x="679009" y="1548143"/>
                  </a:lnTo>
                  <a:lnTo>
                    <a:pt x="461726" y="1511929"/>
                  </a:lnTo>
                  <a:lnTo>
                    <a:pt x="0" y="1394234"/>
                  </a:lnTo>
                  <a:close/>
                </a:path>
              </a:pathLst>
            </a:custGeom>
            <a:solidFill>
              <a:srgbClr val="996600"/>
            </a:solidFill>
            <a:ln w="19050"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71" name="Freeform 70"/>
            <p:cNvSpPr/>
            <p:nvPr/>
          </p:nvSpPr>
          <p:spPr bwMode="auto">
            <a:xfrm>
              <a:off x="1916746" y="4625891"/>
              <a:ext cx="582869" cy="305230"/>
            </a:xfrm>
            <a:custGeom>
              <a:avLst/>
              <a:gdLst>
                <a:gd name="connsiteX0" fmla="*/ 0 w 3060071"/>
                <a:gd name="connsiteY0" fmla="*/ 1104522 h 1602463"/>
                <a:gd name="connsiteX1" fmla="*/ 253497 w 3060071"/>
                <a:gd name="connsiteY1" fmla="*/ 787651 h 1602463"/>
                <a:gd name="connsiteX2" fmla="*/ 470780 w 3060071"/>
                <a:gd name="connsiteY2" fmla="*/ 561314 h 1602463"/>
                <a:gd name="connsiteX3" fmla="*/ 633742 w 3060071"/>
                <a:gd name="connsiteY3" fmla="*/ 353085 h 1602463"/>
                <a:gd name="connsiteX4" fmla="*/ 796705 w 3060071"/>
                <a:gd name="connsiteY4" fmla="*/ 208229 h 1602463"/>
                <a:gd name="connsiteX5" fmla="*/ 959667 w 3060071"/>
                <a:gd name="connsiteY5" fmla="*/ 144855 h 1602463"/>
                <a:gd name="connsiteX6" fmla="*/ 1131683 w 3060071"/>
                <a:gd name="connsiteY6" fmla="*/ 126748 h 1602463"/>
                <a:gd name="connsiteX7" fmla="*/ 1321806 w 3060071"/>
                <a:gd name="connsiteY7" fmla="*/ 81481 h 1602463"/>
                <a:gd name="connsiteX8" fmla="*/ 1611517 w 3060071"/>
                <a:gd name="connsiteY8" fmla="*/ 0 h 1602463"/>
                <a:gd name="connsiteX9" fmla="*/ 1855960 w 3060071"/>
                <a:gd name="connsiteY9" fmla="*/ 9053 h 1602463"/>
                <a:gd name="connsiteX10" fmla="*/ 2082297 w 3060071"/>
                <a:gd name="connsiteY10" fmla="*/ 36214 h 1602463"/>
                <a:gd name="connsiteX11" fmla="*/ 2344847 w 3060071"/>
                <a:gd name="connsiteY11" fmla="*/ 108641 h 1602463"/>
                <a:gd name="connsiteX12" fmla="*/ 2534970 w 3060071"/>
                <a:gd name="connsiteY12" fmla="*/ 190122 h 1602463"/>
                <a:gd name="connsiteX13" fmla="*/ 2788467 w 3060071"/>
                <a:gd name="connsiteY13" fmla="*/ 280657 h 1602463"/>
                <a:gd name="connsiteX14" fmla="*/ 2978590 w 3060071"/>
                <a:gd name="connsiteY14" fmla="*/ 398352 h 1602463"/>
                <a:gd name="connsiteX15" fmla="*/ 2978590 w 3060071"/>
                <a:gd name="connsiteY15" fmla="*/ 398352 h 1602463"/>
                <a:gd name="connsiteX16" fmla="*/ 3060071 w 3060071"/>
                <a:gd name="connsiteY16" fmla="*/ 425513 h 1602463"/>
                <a:gd name="connsiteX17" fmla="*/ 2951429 w 3060071"/>
                <a:gd name="connsiteY17" fmla="*/ 570368 h 1602463"/>
                <a:gd name="connsiteX18" fmla="*/ 2879002 w 3060071"/>
                <a:gd name="connsiteY18" fmla="*/ 688063 h 1602463"/>
                <a:gd name="connsiteX19" fmla="*/ 2815627 w 3060071"/>
                <a:gd name="connsiteY19" fmla="*/ 751437 h 1602463"/>
                <a:gd name="connsiteX20" fmla="*/ 2734146 w 3060071"/>
                <a:gd name="connsiteY20" fmla="*/ 860079 h 1602463"/>
                <a:gd name="connsiteX21" fmla="*/ 2634558 w 3060071"/>
                <a:gd name="connsiteY21" fmla="*/ 1023041 h 1602463"/>
                <a:gd name="connsiteX22" fmla="*/ 2571184 w 3060071"/>
                <a:gd name="connsiteY22" fmla="*/ 1176950 h 1602463"/>
                <a:gd name="connsiteX23" fmla="*/ 2498756 w 3060071"/>
                <a:gd name="connsiteY23" fmla="*/ 1276538 h 1602463"/>
                <a:gd name="connsiteX24" fmla="*/ 2426328 w 3060071"/>
                <a:gd name="connsiteY24" fmla="*/ 1312752 h 1602463"/>
                <a:gd name="connsiteX25" fmla="*/ 2290526 w 3060071"/>
                <a:gd name="connsiteY25" fmla="*/ 1367073 h 1602463"/>
                <a:gd name="connsiteX26" fmla="*/ 2190938 w 3060071"/>
                <a:gd name="connsiteY26" fmla="*/ 1439501 h 1602463"/>
                <a:gd name="connsiteX27" fmla="*/ 2091350 w 3060071"/>
                <a:gd name="connsiteY27" fmla="*/ 1602463 h 1602463"/>
                <a:gd name="connsiteX28" fmla="*/ 1955548 w 3060071"/>
                <a:gd name="connsiteY28" fmla="*/ 1575303 h 1602463"/>
                <a:gd name="connsiteX29" fmla="*/ 1865014 w 3060071"/>
                <a:gd name="connsiteY29" fmla="*/ 1539089 h 1602463"/>
                <a:gd name="connsiteX30" fmla="*/ 1738265 w 3060071"/>
                <a:gd name="connsiteY30" fmla="*/ 1539089 h 1602463"/>
                <a:gd name="connsiteX31" fmla="*/ 1575303 w 3060071"/>
                <a:gd name="connsiteY31" fmla="*/ 1557196 h 1602463"/>
                <a:gd name="connsiteX32" fmla="*/ 1321806 w 3060071"/>
                <a:gd name="connsiteY32" fmla="*/ 1548142 h 1602463"/>
                <a:gd name="connsiteX33" fmla="*/ 1068309 w 3060071"/>
                <a:gd name="connsiteY33" fmla="*/ 1475714 h 1602463"/>
                <a:gd name="connsiteX34" fmla="*/ 950614 w 3060071"/>
                <a:gd name="connsiteY34" fmla="*/ 1403287 h 1602463"/>
                <a:gd name="connsiteX35" fmla="*/ 760491 w 3060071"/>
                <a:gd name="connsiteY35" fmla="*/ 1312752 h 1602463"/>
                <a:gd name="connsiteX36" fmla="*/ 579421 w 3060071"/>
                <a:gd name="connsiteY36" fmla="*/ 1294645 h 1602463"/>
                <a:gd name="connsiteX37" fmla="*/ 280657 w 3060071"/>
                <a:gd name="connsiteY37" fmla="*/ 1267485 h 1602463"/>
                <a:gd name="connsiteX38" fmla="*/ 181069 w 3060071"/>
                <a:gd name="connsiteY38" fmla="*/ 1267485 h 1602463"/>
                <a:gd name="connsiteX39" fmla="*/ 0 w 3060071"/>
                <a:gd name="connsiteY39" fmla="*/ 1104522 h 160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060071" h="1602463">
                  <a:moveTo>
                    <a:pt x="0" y="1104522"/>
                  </a:moveTo>
                  <a:lnTo>
                    <a:pt x="253497" y="787651"/>
                  </a:lnTo>
                  <a:lnTo>
                    <a:pt x="470780" y="561314"/>
                  </a:lnTo>
                  <a:lnTo>
                    <a:pt x="633742" y="353085"/>
                  </a:lnTo>
                  <a:lnTo>
                    <a:pt x="796705" y="208229"/>
                  </a:lnTo>
                  <a:lnTo>
                    <a:pt x="959667" y="144855"/>
                  </a:lnTo>
                  <a:lnTo>
                    <a:pt x="1131683" y="126748"/>
                  </a:lnTo>
                  <a:lnTo>
                    <a:pt x="1321806" y="81481"/>
                  </a:lnTo>
                  <a:lnTo>
                    <a:pt x="1611517" y="0"/>
                  </a:lnTo>
                  <a:lnTo>
                    <a:pt x="1855960" y="9053"/>
                  </a:lnTo>
                  <a:lnTo>
                    <a:pt x="2082297" y="36214"/>
                  </a:lnTo>
                  <a:lnTo>
                    <a:pt x="2344847" y="108641"/>
                  </a:lnTo>
                  <a:lnTo>
                    <a:pt x="2534970" y="190122"/>
                  </a:lnTo>
                  <a:lnTo>
                    <a:pt x="2788467" y="280657"/>
                  </a:lnTo>
                  <a:lnTo>
                    <a:pt x="2978590" y="398352"/>
                  </a:lnTo>
                  <a:lnTo>
                    <a:pt x="2978590" y="398352"/>
                  </a:lnTo>
                  <a:lnTo>
                    <a:pt x="3060071" y="425513"/>
                  </a:lnTo>
                  <a:lnTo>
                    <a:pt x="2951429" y="570368"/>
                  </a:lnTo>
                  <a:lnTo>
                    <a:pt x="2879002" y="688063"/>
                  </a:lnTo>
                  <a:lnTo>
                    <a:pt x="2815627" y="751437"/>
                  </a:lnTo>
                  <a:lnTo>
                    <a:pt x="2734146" y="860079"/>
                  </a:lnTo>
                  <a:lnTo>
                    <a:pt x="2634558" y="1023041"/>
                  </a:lnTo>
                  <a:lnTo>
                    <a:pt x="2571184" y="1176950"/>
                  </a:lnTo>
                  <a:lnTo>
                    <a:pt x="2498756" y="1276538"/>
                  </a:lnTo>
                  <a:lnTo>
                    <a:pt x="2426328" y="1312752"/>
                  </a:lnTo>
                  <a:lnTo>
                    <a:pt x="2290526" y="1367073"/>
                  </a:lnTo>
                  <a:lnTo>
                    <a:pt x="2190938" y="1439501"/>
                  </a:lnTo>
                  <a:lnTo>
                    <a:pt x="2091350" y="1602463"/>
                  </a:lnTo>
                  <a:lnTo>
                    <a:pt x="1955548" y="1575303"/>
                  </a:lnTo>
                  <a:lnTo>
                    <a:pt x="1865014" y="1539089"/>
                  </a:lnTo>
                  <a:lnTo>
                    <a:pt x="1738265" y="1539089"/>
                  </a:lnTo>
                  <a:lnTo>
                    <a:pt x="1575303" y="1557196"/>
                  </a:lnTo>
                  <a:lnTo>
                    <a:pt x="1321806" y="1548142"/>
                  </a:lnTo>
                  <a:lnTo>
                    <a:pt x="1068309" y="1475714"/>
                  </a:lnTo>
                  <a:lnTo>
                    <a:pt x="950614" y="1403287"/>
                  </a:lnTo>
                  <a:lnTo>
                    <a:pt x="760491" y="1312752"/>
                  </a:lnTo>
                  <a:lnTo>
                    <a:pt x="579421" y="1294645"/>
                  </a:lnTo>
                  <a:lnTo>
                    <a:pt x="280657" y="1267485"/>
                  </a:lnTo>
                  <a:lnTo>
                    <a:pt x="181069" y="1267485"/>
                  </a:lnTo>
                  <a:lnTo>
                    <a:pt x="0" y="1104522"/>
                  </a:lnTo>
                  <a:close/>
                </a:path>
              </a:pathLst>
            </a:custGeom>
            <a:solidFill>
              <a:srgbClr val="BC8B00"/>
            </a:solidFill>
            <a:ln w="19050"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grpSp>
          <p:nvGrpSpPr>
            <p:cNvPr id="12" name="Group 97"/>
            <p:cNvGrpSpPr/>
            <p:nvPr/>
          </p:nvGrpSpPr>
          <p:grpSpPr>
            <a:xfrm>
              <a:off x="1970204" y="4784542"/>
              <a:ext cx="343169" cy="337995"/>
              <a:chOff x="2706986" y="2362954"/>
              <a:chExt cx="1801640" cy="1774480"/>
            </a:xfrm>
          </p:grpSpPr>
          <p:sp>
            <p:nvSpPr>
              <p:cNvPr id="77" name="Freeform 76"/>
              <p:cNvSpPr/>
              <p:nvPr/>
            </p:nvSpPr>
            <p:spPr bwMode="auto">
              <a:xfrm>
                <a:off x="2958973" y="2362954"/>
                <a:ext cx="128257" cy="244444"/>
              </a:xfrm>
              <a:custGeom>
                <a:avLst/>
                <a:gdLst>
                  <a:gd name="connsiteX0" fmla="*/ 10562 w 128257"/>
                  <a:gd name="connsiteY0" fmla="*/ 0 h 244444"/>
                  <a:gd name="connsiteX1" fmla="*/ 19616 w 128257"/>
                  <a:gd name="connsiteY1" fmla="*/ 126749 h 244444"/>
                  <a:gd name="connsiteX2" fmla="*/ 128257 w 128257"/>
                  <a:gd name="connsiteY2" fmla="*/ 244444 h 244444"/>
                </a:gdLst>
                <a:ahLst/>
                <a:cxnLst>
                  <a:cxn ang="0">
                    <a:pos x="connsiteX0" y="connsiteY0"/>
                  </a:cxn>
                  <a:cxn ang="0">
                    <a:pos x="connsiteX1" y="connsiteY1"/>
                  </a:cxn>
                  <a:cxn ang="0">
                    <a:pos x="connsiteX2" y="connsiteY2"/>
                  </a:cxn>
                </a:cxnLst>
                <a:rect l="l" t="t" r="r" b="b"/>
                <a:pathLst>
                  <a:path w="128257" h="244444">
                    <a:moveTo>
                      <a:pt x="10562" y="0"/>
                    </a:moveTo>
                    <a:cubicBezTo>
                      <a:pt x="5281" y="43004"/>
                      <a:pt x="0" y="86008"/>
                      <a:pt x="19616" y="126749"/>
                    </a:cubicBezTo>
                    <a:cubicBezTo>
                      <a:pt x="39232" y="167490"/>
                      <a:pt x="128257" y="244444"/>
                      <a:pt x="128257" y="244444"/>
                    </a:cubicBez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78" name="Freeform 77"/>
              <p:cNvSpPr/>
              <p:nvPr/>
            </p:nvSpPr>
            <p:spPr bwMode="auto">
              <a:xfrm>
                <a:off x="2924265" y="2362954"/>
                <a:ext cx="389299" cy="307818"/>
              </a:xfrm>
              <a:custGeom>
                <a:avLst/>
                <a:gdLst>
                  <a:gd name="connsiteX0" fmla="*/ 389299 w 389299"/>
                  <a:gd name="connsiteY0" fmla="*/ 0 h 307818"/>
                  <a:gd name="connsiteX1" fmla="*/ 81481 w 389299"/>
                  <a:gd name="connsiteY1" fmla="*/ 90535 h 307818"/>
                  <a:gd name="connsiteX2" fmla="*/ 0 w 389299"/>
                  <a:gd name="connsiteY2" fmla="*/ 307818 h 307818"/>
                </a:gdLst>
                <a:ahLst/>
                <a:cxnLst>
                  <a:cxn ang="0">
                    <a:pos x="connsiteX0" y="connsiteY0"/>
                  </a:cxn>
                  <a:cxn ang="0">
                    <a:pos x="connsiteX1" y="connsiteY1"/>
                  </a:cxn>
                  <a:cxn ang="0">
                    <a:pos x="connsiteX2" y="connsiteY2"/>
                  </a:cxn>
                </a:cxnLst>
                <a:rect l="l" t="t" r="r" b="b"/>
                <a:pathLst>
                  <a:path w="389299" h="307818">
                    <a:moveTo>
                      <a:pt x="389299" y="0"/>
                    </a:moveTo>
                    <a:cubicBezTo>
                      <a:pt x="267831" y="19616"/>
                      <a:pt x="146364" y="39232"/>
                      <a:pt x="81481" y="90535"/>
                    </a:cubicBezTo>
                    <a:cubicBezTo>
                      <a:pt x="16598" y="141838"/>
                      <a:pt x="8299" y="224828"/>
                      <a:pt x="0" y="307818"/>
                    </a:cubicBez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79" name="Freeform 78"/>
              <p:cNvSpPr/>
              <p:nvPr/>
            </p:nvSpPr>
            <p:spPr bwMode="auto">
              <a:xfrm>
                <a:off x="3340729" y="2507810"/>
                <a:ext cx="371192" cy="199177"/>
              </a:xfrm>
              <a:custGeom>
                <a:avLst/>
                <a:gdLst>
                  <a:gd name="connsiteX0" fmla="*/ 371192 w 371192"/>
                  <a:gd name="connsiteY0" fmla="*/ 0 h 199177"/>
                  <a:gd name="connsiteX1" fmla="*/ 226336 w 371192"/>
                  <a:gd name="connsiteY1" fmla="*/ 108642 h 199177"/>
                  <a:gd name="connsiteX2" fmla="*/ 0 w 371192"/>
                  <a:gd name="connsiteY2" fmla="*/ 199177 h 199177"/>
                </a:gdLst>
                <a:ahLst/>
                <a:cxnLst>
                  <a:cxn ang="0">
                    <a:pos x="connsiteX0" y="connsiteY0"/>
                  </a:cxn>
                  <a:cxn ang="0">
                    <a:pos x="connsiteX1" y="connsiteY1"/>
                  </a:cxn>
                  <a:cxn ang="0">
                    <a:pos x="connsiteX2" y="connsiteY2"/>
                  </a:cxn>
                </a:cxnLst>
                <a:rect l="l" t="t" r="r" b="b"/>
                <a:pathLst>
                  <a:path w="371192" h="199177">
                    <a:moveTo>
                      <a:pt x="371192" y="0"/>
                    </a:moveTo>
                    <a:lnTo>
                      <a:pt x="226336" y="108642"/>
                    </a:lnTo>
                    <a:lnTo>
                      <a:pt x="0" y="199177"/>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0" name="Freeform 79"/>
              <p:cNvSpPr/>
              <p:nvPr/>
            </p:nvSpPr>
            <p:spPr bwMode="auto">
              <a:xfrm>
                <a:off x="3440314" y="2417276"/>
                <a:ext cx="244444" cy="407406"/>
              </a:xfrm>
              <a:custGeom>
                <a:avLst/>
                <a:gdLst>
                  <a:gd name="connsiteX0" fmla="*/ 0 w 244444"/>
                  <a:gd name="connsiteY0" fmla="*/ 0 h 407406"/>
                  <a:gd name="connsiteX1" fmla="*/ 90535 w 244444"/>
                  <a:gd name="connsiteY1" fmla="*/ 271604 h 407406"/>
                  <a:gd name="connsiteX2" fmla="*/ 244444 w 244444"/>
                  <a:gd name="connsiteY2" fmla="*/ 407406 h 407406"/>
                </a:gdLst>
                <a:ahLst/>
                <a:cxnLst>
                  <a:cxn ang="0">
                    <a:pos x="connsiteX0" y="connsiteY0"/>
                  </a:cxn>
                  <a:cxn ang="0">
                    <a:pos x="connsiteX1" y="connsiteY1"/>
                  </a:cxn>
                  <a:cxn ang="0">
                    <a:pos x="connsiteX2" y="connsiteY2"/>
                  </a:cxn>
                </a:cxnLst>
                <a:rect l="l" t="t" r="r" b="b"/>
                <a:pathLst>
                  <a:path w="244444" h="407406">
                    <a:moveTo>
                      <a:pt x="0" y="0"/>
                    </a:moveTo>
                    <a:cubicBezTo>
                      <a:pt x="24897" y="101851"/>
                      <a:pt x="49794" y="203703"/>
                      <a:pt x="90535" y="271604"/>
                    </a:cubicBezTo>
                    <a:cubicBezTo>
                      <a:pt x="131276" y="339505"/>
                      <a:pt x="187860" y="373455"/>
                      <a:pt x="244444" y="407406"/>
                    </a:cubicBez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1" name="Freeform 80"/>
              <p:cNvSpPr/>
              <p:nvPr/>
            </p:nvSpPr>
            <p:spPr bwMode="auto">
              <a:xfrm>
                <a:off x="3965418" y="2589291"/>
                <a:ext cx="307818" cy="316871"/>
              </a:xfrm>
              <a:custGeom>
                <a:avLst/>
                <a:gdLst>
                  <a:gd name="connsiteX0" fmla="*/ 0 w 307818"/>
                  <a:gd name="connsiteY0" fmla="*/ 0 h 316871"/>
                  <a:gd name="connsiteX1" fmla="*/ 0 w 307818"/>
                  <a:gd name="connsiteY1" fmla="*/ 0 h 316871"/>
                  <a:gd name="connsiteX2" fmla="*/ 153909 w 307818"/>
                  <a:gd name="connsiteY2" fmla="*/ 262551 h 316871"/>
                  <a:gd name="connsiteX3" fmla="*/ 307818 w 307818"/>
                  <a:gd name="connsiteY3" fmla="*/ 316871 h 316871"/>
                </a:gdLst>
                <a:ahLst/>
                <a:cxnLst>
                  <a:cxn ang="0">
                    <a:pos x="connsiteX0" y="connsiteY0"/>
                  </a:cxn>
                  <a:cxn ang="0">
                    <a:pos x="connsiteX1" y="connsiteY1"/>
                  </a:cxn>
                  <a:cxn ang="0">
                    <a:pos x="connsiteX2" y="connsiteY2"/>
                  </a:cxn>
                  <a:cxn ang="0">
                    <a:pos x="connsiteX3" y="connsiteY3"/>
                  </a:cxn>
                </a:cxnLst>
                <a:rect l="l" t="t" r="r" b="b"/>
                <a:pathLst>
                  <a:path w="307818" h="316871">
                    <a:moveTo>
                      <a:pt x="0" y="0"/>
                    </a:moveTo>
                    <a:lnTo>
                      <a:pt x="0" y="0"/>
                    </a:lnTo>
                    <a:lnTo>
                      <a:pt x="153909" y="262551"/>
                    </a:lnTo>
                    <a:lnTo>
                      <a:pt x="307818" y="316871"/>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2" name="Freeform 81"/>
              <p:cNvSpPr/>
              <p:nvPr/>
            </p:nvSpPr>
            <p:spPr bwMode="auto">
              <a:xfrm>
                <a:off x="3874883" y="2589291"/>
                <a:ext cx="452673" cy="244444"/>
              </a:xfrm>
              <a:custGeom>
                <a:avLst/>
                <a:gdLst>
                  <a:gd name="connsiteX0" fmla="*/ 452673 w 452673"/>
                  <a:gd name="connsiteY0" fmla="*/ 0 h 244444"/>
                  <a:gd name="connsiteX1" fmla="*/ 389299 w 452673"/>
                  <a:gd name="connsiteY1" fmla="*/ 63374 h 244444"/>
                  <a:gd name="connsiteX2" fmla="*/ 0 w 452673"/>
                  <a:gd name="connsiteY2" fmla="*/ 244444 h 244444"/>
                </a:gdLst>
                <a:ahLst/>
                <a:cxnLst>
                  <a:cxn ang="0">
                    <a:pos x="connsiteX0" y="connsiteY0"/>
                  </a:cxn>
                  <a:cxn ang="0">
                    <a:pos x="connsiteX1" y="connsiteY1"/>
                  </a:cxn>
                  <a:cxn ang="0">
                    <a:pos x="connsiteX2" y="connsiteY2"/>
                  </a:cxn>
                </a:cxnLst>
                <a:rect l="l" t="t" r="r" b="b"/>
                <a:pathLst>
                  <a:path w="452673" h="244444">
                    <a:moveTo>
                      <a:pt x="452673" y="0"/>
                    </a:moveTo>
                    <a:lnTo>
                      <a:pt x="389299" y="63374"/>
                    </a:lnTo>
                    <a:lnTo>
                      <a:pt x="0" y="244444"/>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3" name="Freeform 82"/>
              <p:cNvSpPr/>
              <p:nvPr/>
            </p:nvSpPr>
            <p:spPr bwMode="auto">
              <a:xfrm>
                <a:off x="2888055" y="3005750"/>
                <a:ext cx="316872" cy="362139"/>
              </a:xfrm>
              <a:custGeom>
                <a:avLst/>
                <a:gdLst>
                  <a:gd name="connsiteX0" fmla="*/ 0 w 316872"/>
                  <a:gd name="connsiteY0" fmla="*/ 0 h 362139"/>
                  <a:gd name="connsiteX1" fmla="*/ 9054 w 316872"/>
                  <a:gd name="connsiteY1" fmla="*/ 181070 h 362139"/>
                  <a:gd name="connsiteX2" fmla="*/ 316872 w 316872"/>
                  <a:gd name="connsiteY2" fmla="*/ 362139 h 362139"/>
                </a:gdLst>
                <a:ahLst/>
                <a:cxnLst>
                  <a:cxn ang="0">
                    <a:pos x="connsiteX0" y="connsiteY0"/>
                  </a:cxn>
                  <a:cxn ang="0">
                    <a:pos x="connsiteX1" y="connsiteY1"/>
                  </a:cxn>
                  <a:cxn ang="0">
                    <a:pos x="connsiteX2" y="connsiteY2"/>
                  </a:cxn>
                </a:cxnLst>
                <a:rect l="l" t="t" r="r" b="b"/>
                <a:pathLst>
                  <a:path w="316872" h="362139">
                    <a:moveTo>
                      <a:pt x="0" y="0"/>
                    </a:moveTo>
                    <a:lnTo>
                      <a:pt x="9054" y="181070"/>
                    </a:lnTo>
                    <a:lnTo>
                      <a:pt x="316872" y="362139"/>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4" name="Freeform 83"/>
              <p:cNvSpPr/>
              <p:nvPr/>
            </p:nvSpPr>
            <p:spPr bwMode="auto">
              <a:xfrm>
                <a:off x="2797521" y="3186823"/>
                <a:ext cx="416459" cy="81481"/>
              </a:xfrm>
              <a:custGeom>
                <a:avLst/>
                <a:gdLst>
                  <a:gd name="connsiteX0" fmla="*/ 416459 w 416459"/>
                  <a:gd name="connsiteY0" fmla="*/ 9054 h 81481"/>
                  <a:gd name="connsiteX1" fmla="*/ 135802 w 416459"/>
                  <a:gd name="connsiteY1" fmla="*/ 0 h 81481"/>
                  <a:gd name="connsiteX2" fmla="*/ 0 w 416459"/>
                  <a:gd name="connsiteY2" fmla="*/ 81481 h 81481"/>
                </a:gdLst>
                <a:ahLst/>
                <a:cxnLst>
                  <a:cxn ang="0">
                    <a:pos x="connsiteX0" y="connsiteY0"/>
                  </a:cxn>
                  <a:cxn ang="0">
                    <a:pos x="connsiteX1" y="connsiteY1"/>
                  </a:cxn>
                  <a:cxn ang="0">
                    <a:pos x="connsiteX2" y="connsiteY2"/>
                  </a:cxn>
                </a:cxnLst>
                <a:rect l="l" t="t" r="r" b="b"/>
                <a:pathLst>
                  <a:path w="416459" h="81481">
                    <a:moveTo>
                      <a:pt x="416459" y="9054"/>
                    </a:moveTo>
                    <a:lnTo>
                      <a:pt x="135802" y="0"/>
                    </a:lnTo>
                    <a:lnTo>
                      <a:pt x="0" y="81481"/>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5" name="Freeform 84"/>
              <p:cNvSpPr/>
              <p:nvPr/>
            </p:nvSpPr>
            <p:spPr bwMode="auto">
              <a:xfrm>
                <a:off x="3376943" y="3159659"/>
                <a:ext cx="108641" cy="262551"/>
              </a:xfrm>
              <a:custGeom>
                <a:avLst/>
                <a:gdLst>
                  <a:gd name="connsiteX0" fmla="*/ 0 w 108641"/>
                  <a:gd name="connsiteY0" fmla="*/ 0 h 262551"/>
                  <a:gd name="connsiteX1" fmla="*/ 27160 w 108641"/>
                  <a:gd name="connsiteY1" fmla="*/ 190123 h 262551"/>
                  <a:gd name="connsiteX2" fmla="*/ 108641 w 108641"/>
                  <a:gd name="connsiteY2" fmla="*/ 262551 h 262551"/>
                </a:gdLst>
                <a:ahLst/>
                <a:cxnLst>
                  <a:cxn ang="0">
                    <a:pos x="connsiteX0" y="connsiteY0"/>
                  </a:cxn>
                  <a:cxn ang="0">
                    <a:pos x="connsiteX1" y="connsiteY1"/>
                  </a:cxn>
                  <a:cxn ang="0">
                    <a:pos x="connsiteX2" y="connsiteY2"/>
                  </a:cxn>
                </a:cxnLst>
                <a:rect l="l" t="t" r="r" b="b"/>
                <a:pathLst>
                  <a:path w="108641" h="262551">
                    <a:moveTo>
                      <a:pt x="0" y="0"/>
                    </a:moveTo>
                    <a:lnTo>
                      <a:pt x="27160" y="190123"/>
                    </a:lnTo>
                    <a:lnTo>
                      <a:pt x="108641" y="262551"/>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6" name="Freeform 85"/>
              <p:cNvSpPr/>
              <p:nvPr/>
            </p:nvSpPr>
            <p:spPr bwMode="auto">
              <a:xfrm>
                <a:off x="3340729" y="3204927"/>
                <a:ext cx="208229" cy="181069"/>
              </a:xfrm>
              <a:custGeom>
                <a:avLst/>
                <a:gdLst>
                  <a:gd name="connsiteX0" fmla="*/ 208229 w 208229"/>
                  <a:gd name="connsiteY0" fmla="*/ 0 h 181069"/>
                  <a:gd name="connsiteX1" fmla="*/ 0 w 208229"/>
                  <a:gd name="connsiteY1" fmla="*/ 181069 h 181069"/>
                </a:gdLst>
                <a:ahLst/>
                <a:cxnLst>
                  <a:cxn ang="0">
                    <a:pos x="connsiteX0" y="connsiteY0"/>
                  </a:cxn>
                  <a:cxn ang="0">
                    <a:pos x="connsiteX1" y="connsiteY1"/>
                  </a:cxn>
                </a:cxnLst>
                <a:rect l="l" t="t" r="r" b="b"/>
                <a:pathLst>
                  <a:path w="208229" h="181069">
                    <a:moveTo>
                      <a:pt x="208229" y="0"/>
                    </a:moveTo>
                    <a:lnTo>
                      <a:pt x="0" y="181069"/>
                    </a:lnTo>
                  </a:path>
                </a:pathLst>
              </a:custGeom>
              <a:solidFill>
                <a:srgbClr val="EAEAEA"/>
              </a:solid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7" name="Freeform 86"/>
              <p:cNvSpPr/>
              <p:nvPr/>
            </p:nvSpPr>
            <p:spPr bwMode="auto">
              <a:xfrm>
                <a:off x="3657600" y="3313568"/>
                <a:ext cx="615636" cy="253497"/>
              </a:xfrm>
              <a:custGeom>
                <a:avLst/>
                <a:gdLst>
                  <a:gd name="connsiteX0" fmla="*/ 0 w 615636"/>
                  <a:gd name="connsiteY0" fmla="*/ 0 h 253497"/>
                  <a:gd name="connsiteX1" fmla="*/ 235390 w 615636"/>
                  <a:gd name="connsiteY1" fmla="*/ 36214 h 253497"/>
                  <a:gd name="connsiteX2" fmla="*/ 615636 w 615636"/>
                  <a:gd name="connsiteY2" fmla="*/ 253497 h 253497"/>
                </a:gdLst>
                <a:ahLst/>
                <a:cxnLst>
                  <a:cxn ang="0">
                    <a:pos x="connsiteX0" y="connsiteY0"/>
                  </a:cxn>
                  <a:cxn ang="0">
                    <a:pos x="connsiteX1" y="connsiteY1"/>
                  </a:cxn>
                  <a:cxn ang="0">
                    <a:pos x="connsiteX2" y="connsiteY2"/>
                  </a:cxn>
                </a:cxnLst>
                <a:rect l="l" t="t" r="r" b="b"/>
                <a:pathLst>
                  <a:path w="615636" h="253497">
                    <a:moveTo>
                      <a:pt x="0" y="0"/>
                    </a:moveTo>
                    <a:lnTo>
                      <a:pt x="235390" y="36214"/>
                    </a:lnTo>
                    <a:lnTo>
                      <a:pt x="615636" y="253497"/>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8" name="Freeform 87"/>
              <p:cNvSpPr/>
              <p:nvPr/>
            </p:nvSpPr>
            <p:spPr bwMode="auto">
              <a:xfrm>
                <a:off x="3757188" y="3313568"/>
                <a:ext cx="371192" cy="190123"/>
              </a:xfrm>
              <a:custGeom>
                <a:avLst/>
                <a:gdLst>
                  <a:gd name="connsiteX0" fmla="*/ 371192 w 371192"/>
                  <a:gd name="connsiteY0" fmla="*/ 0 h 190123"/>
                  <a:gd name="connsiteX1" fmla="*/ 117695 w 371192"/>
                  <a:gd name="connsiteY1" fmla="*/ 181070 h 190123"/>
                  <a:gd name="connsiteX2" fmla="*/ 0 w 371192"/>
                  <a:gd name="connsiteY2" fmla="*/ 190123 h 190123"/>
                </a:gdLst>
                <a:ahLst/>
                <a:cxnLst>
                  <a:cxn ang="0">
                    <a:pos x="connsiteX0" y="connsiteY0"/>
                  </a:cxn>
                  <a:cxn ang="0">
                    <a:pos x="connsiteX1" y="connsiteY1"/>
                  </a:cxn>
                  <a:cxn ang="0">
                    <a:pos x="connsiteX2" y="connsiteY2"/>
                  </a:cxn>
                </a:cxnLst>
                <a:rect l="l" t="t" r="r" b="b"/>
                <a:pathLst>
                  <a:path w="371192" h="190123">
                    <a:moveTo>
                      <a:pt x="371192" y="0"/>
                    </a:moveTo>
                    <a:lnTo>
                      <a:pt x="117695" y="181070"/>
                    </a:lnTo>
                    <a:lnTo>
                      <a:pt x="0" y="190123"/>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89" name="Freeform 88"/>
              <p:cNvSpPr/>
              <p:nvPr/>
            </p:nvSpPr>
            <p:spPr bwMode="auto">
              <a:xfrm>
                <a:off x="2879002" y="3657599"/>
                <a:ext cx="161453" cy="253497"/>
              </a:xfrm>
              <a:custGeom>
                <a:avLst/>
                <a:gdLst>
                  <a:gd name="connsiteX0" fmla="*/ 0 w 161453"/>
                  <a:gd name="connsiteY0" fmla="*/ 0 h 253497"/>
                  <a:gd name="connsiteX1" fmla="*/ 135802 w 161453"/>
                  <a:gd name="connsiteY1" fmla="*/ 217283 h 253497"/>
                  <a:gd name="connsiteX2" fmla="*/ 153909 w 161453"/>
                  <a:gd name="connsiteY2" fmla="*/ 217283 h 253497"/>
                </a:gdLst>
                <a:ahLst/>
                <a:cxnLst>
                  <a:cxn ang="0">
                    <a:pos x="connsiteX0" y="connsiteY0"/>
                  </a:cxn>
                  <a:cxn ang="0">
                    <a:pos x="connsiteX1" y="connsiteY1"/>
                  </a:cxn>
                  <a:cxn ang="0">
                    <a:pos x="connsiteX2" y="connsiteY2"/>
                  </a:cxn>
                </a:cxnLst>
                <a:rect l="l" t="t" r="r" b="b"/>
                <a:pathLst>
                  <a:path w="161453" h="253497">
                    <a:moveTo>
                      <a:pt x="0" y="0"/>
                    </a:moveTo>
                    <a:cubicBezTo>
                      <a:pt x="55075" y="90534"/>
                      <a:pt x="110151" y="181069"/>
                      <a:pt x="135802" y="217283"/>
                    </a:cubicBezTo>
                    <a:cubicBezTo>
                      <a:pt x="161453" y="253497"/>
                      <a:pt x="157681" y="235390"/>
                      <a:pt x="153909" y="217283"/>
                    </a:cubicBez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90" name="Freeform 89"/>
              <p:cNvSpPr/>
              <p:nvPr/>
            </p:nvSpPr>
            <p:spPr bwMode="auto">
              <a:xfrm>
                <a:off x="2788467" y="3702865"/>
                <a:ext cx="380246" cy="181070"/>
              </a:xfrm>
              <a:custGeom>
                <a:avLst/>
                <a:gdLst>
                  <a:gd name="connsiteX0" fmla="*/ 380246 w 380246"/>
                  <a:gd name="connsiteY0" fmla="*/ 0 h 181070"/>
                  <a:gd name="connsiteX1" fmla="*/ 162963 w 380246"/>
                  <a:gd name="connsiteY1" fmla="*/ 54321 h 181070"/>
                  <a:gd name="connsiteX2" fmla="*/ 0 w 380246"/>
                  <a:gd name="connsiteY2" fmla="*/ 181070 h 181070"/>
                </a:gdLst>
                <a:ahLst/>
                <a:cxnLst>
                  <a:cxn ang="0">
                    <a:pos x="connsiteX0" y="connsiteY0"/>
                  </a:cxn>
                  <a:cxn ang="0">
                    <a:pos x="connsiteX1" y="connsiteY1"/>
                  </a:cxn>
                  <a:cxn ang="0">
                    <a:pos x="connsiteX2" y="connsiteY2"/>
                  </a:cxn>
                </a:cxnLst>
                <a:rect l="l" t="t" r="r" b="b"/>
                <a:pathLst>
                  <a:path w="380246" h="181070">
                    <a:moveTo>
                      <a:pt x="380246" y="0"/>
                    </a:moveTo>
                    <a:lnTo>
                      <a:pt x="162963" y="54321"/>
                    </a:lnTo>
                    <a:lnTo>
                      <a:pt x="0" y="181070"/>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91" name="Freeform 90"/>
              <p:cNvSpPr/>
              <p:nvPr/>
            </p:nvSpPr>
            <p:spPr bwMode="auto">
              <a:xfrm>
                <a:off x="3340729" y="3693816"/>
                <a:ext cx="217283" cy="298765"/>
              </a:xfrm>
              <a:custGeom>
                <a:avLst/>
                <a:gdLst>
                  <a:gd name="connsiteX0" fmla="*/ 0 w 217283"/>
                  <a:gd name="connsiteY0" fmla="*/ 0 h 298765"/>
                  <a:gd name="connsiteX1" fmla="*/ 36214 w 217283"/>
                  <a:gd name="connsiteY1" fmla="*/ 153909 h 298765"/>
                  <a:gd name="connsiteX2" fmla="*/ 217283 w 217283"/>
                  <a:gd name="connsiteY2" fmla="*/ 298765 h 298765"/>
                </a:gdLst>
                <a:ahLst/>
                <a:cxnLst>
                  <a:cxn ang="0">
                    <a:pos x="connsiteX0" y="connsiteY0"/>
                  </a:cxn>
                  <a:cxn ang="0">
                    <a:pos x="connsiteX1" y="connsiteY1"/>
                  </a:cxn>
                  <a:cxn ang="0">
                    <a:pos x="connsiteX2" y="connsiteY2"/>
                  </a:cxn>
                </a:cxnLst>
                <a:rect l="l" t="t" r="r" b="b"/>
                <a:pathLst>
                  <a:path w="217283" h="298765">
                    <a:moveTo>
                      <a:pt x="0" y="0"/>
                    </a:moveTo>
                    <a:lnTo>
                      <a:pt x="36214" y="153909"/>
                    </a:lnTo>
                    <a:lnTo>
                      <a:pt x="217283" y="298765"/>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92" name="Freeform 91"/>
              <p:cNvSpPr/>
              <p:nvPr/>
            </p:nvSpPr>
            <p:spPr bwMode="auto">
              <a:xfrm>
                <a:off x="3259248" y="3793404"/>
                <a:ext cx="380245" cy="117695"/>
              </a:xfrm>
              <a:custGeom>
                <a:avLst/>
                <a:gdLst>
                  <a:gd name="connsiteX0" fmla="*/ 380245 w 380245"/>
                  <a:gd name="connsiteY0" fmla="*/ 0 h 117695"/>
                  <a:gd name="connsiteX1" fmla="*/ 244443 w 380245"/>
                  <a:gd name="connsiteY1" fmla="*/ 108641 h 117695"/>
                  <a:gd name="connsiteX2" fmla="*/ 0 w 380245"/>
                  <a:gd name="connsiteY2" fmla="*/ 117695 h 117695"/>
                </a:gdLst>
                <a:ahLst/>
                <a:cxnLst>
                  <a:cxn ang="0">
                    <a:pos x="connsiteX0" y="connsiteY0"/>
                  </a:cxn>
                  <a:cxn ang="0">
                    <a:pos x="connsiteX1" y="connsiteY1"/>
                  </a:cxn>
                  <a:cxn ang="0">
                    <a:pos x="connsiteX2" y="connsiteY2"/>
                  </a:cxn>
                </a:cxnLst>
                <a:rect l="l" t="t" r="r" b="b"/>
                <a:pathLst>
                  <a:path w="380245" h="117695">
                    <a:moveTo>
                      <a:pt x="380245" y="0"/>
                    </a:moveTo>
                    <a:lnTo>
                      <a:pt x="244443" y="108641"/>
                    </a:lnTo>
                    <a:lnTo>
                      <a:pt x="0" y="117695"/>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93" name="Freeform 92"/>
              <p:cNvSpPr/>
              <p:nvPr/>
            </p:nvSpPr>
            <p:spPr bwMode="auto">
              <a:xfrm>
                <a:off x="3892990" y="3911097"/>
                <a:ext cx="271604" cy="226337"/>
              </a:xfrm>
              <a:custGeom>
                <a:avLst/>
                <a:gdLst>
                  <a:gd name="connsiteX0" fmla="*/ 0 w 271604"/>
                  <a:gd name="connsiteY0" fmla="*/ 0 h 226337"/>
                  <a:gd name="connsiteX1" fmla="*/ 135802 w 271604"/>
                  <a:gd name="connsiteY1" fmla="*/ 144855 h 226337"/>
                  <a:gd name="connsiteX2" fmla="*/ 271604 w 271604"/>
                  <a:gd name="connsiteY2" fmla="*/ 226337 h 226337"/>
                </a:gdLst>
                <a:ahLst/>
                <a:cxnLst>
                  <a:cxn ang="0">
                    <a:pos x="connsiteX0" y="connsiteY0"/>
                  </a:cxn>
                  <a:cxn ang="0">
                    <a:pos x="connsiteX1" y="connsiteY1"/>
                  </a:cxn>
                  <a:cxn ang="0">
                    <a:pos x="connsiteX2" y="connsiteY2"/>
                  </a:cxn>
                </a:cxnLst>
                <a:rect l="l" t="t" r="r" b="b"/>
                <a:pathLst>
                  <a:path w="271604" h="226337">
                    <a:moveTo>
                      <a:pt x="0" y="0"/>
                    </a:moveTo>
                    <a:lnTo>
                      <a:pt x="135802" y="144855"/>
                    </a:lnTo>
                    <a:lnTo>
                      <a:pt x="271604" y="226337"/>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94" name="Freeform 93"/>
              <p:cNvSpPr/>
              <p:nvPr/>
            </p:nvSpPr>
            <p:spPr bwMode="auto">
              <a:xfrm>
                <a:off x="3811509" y="3956364"/>
                <a:ext cx="416459" cy="153909"/>
              </a:xfrm>
              <a:custGeom>
                <a:avLst/>
                <a:gdLst>
                  <a:gd name="connsiteX0" fmla="*/ 416459 w 416459"/>
                  <a:gd name="connsiteY0" fmla="*/ 0 h 153909"/>
                  <a:gd name="connsiteX1" fmla="*/ 190123 w 416459"/>
                  <a:gd name="connsiteY1" fmla="*/ 90535 h 153909"/>
                  <a:gd name="connsiteX2" fmla="*/ 0 w 416459"/>
                  <a:gd name="connsiteY2" fmla="*/ 153909 h 153909"/>
                </a:gdLst>
                <a:ahLst/>
                <a:cxnLst>
                  <a:cxn ang="0">
                    <a:pos x="connsiteX0" y="connsiteY0"/>
                  </a:cxn>
                  <a:cxn ang="0">
                    <a:pos x="connsiteX1" y="connsiteY1"/>
                  </a:cxn>
                  <a:cxn ang="0">
                    <a:pos x="connsiteX2" y="connsiteY2"/>
                  </a:cxn>
                </a:cxnLst>
                <a:rect l="l" t="t" r="r" b="b"/>
                <a:pathLst>
                  <a:path w="416459" h="153909">
                    <a:moveTo>
                      <a:pt x="416459" y="0"/>
                    </a:moveTo>
                    <a:lnTo>
                      <a:pt x="190123" y="90535"/>
                    </a:lnTo>
                    <a:lnTo>
                      <a:pt x="0" y="153909"/>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95" name="Freeform 94"/>
              <p:cNvSpPr/>
              <p:nvPr/>
            </p:nvSpPr>
            <p:spPr bwMode="auto">
              <a:xfrm>
                <a:off x="2706986" y="3766241"/>
                <a:ext cx="1665838" cy="298764"/>
              </a:xfrm>
              <a:custGeom>
                <a:avLst/>
                <a:gdLst>
                  <a:gd name="connsiteX0" fmla="*/ 0 w 1665838"/>
                  <a:gd name="connsiteY0" fmla="*/ 0 h 298764"/>
                  <a:gd name="connsiteX1" fmla="*/ 389299 w 1665838"/>
                  <a:gd name="connsiteY1" fmla="*/ 36214 h 298764"/>
                  <a:gd name="connsiteX2" fmla="*/ 1285592 w 1665838"/>
                  <a:gd name="connsiteY2" fmla="*/ 271604 h 298764"/>
                  <a:gd name="connsiteX3" fmla="*/ 1665838 w 1665838"/>
                  <a:gd name="connsiteY3" fmla="*/ 298764 h 298764"/>
                </a:gdLst>
                <a:ahLst/>
                <a:cxnLst>
                  <a:cxn ang="0">
                    <a:pos x="connsiteX0" y="connsiteY0"/>
                  </a:cxn>
                  <a:cxn ang="0">
                    <a:pos x="connsiteX1" y="connsiteY1"/>
                  </a:cxn>
                  <a:cxn ang="0">
                    <a:pos x="connsiteX2" y="connsiteY2"/>
                  </a:cxn>
                  <a:cxn ang="0">
                    <a:pos x="connsiteX3" y="connsiteY3"/>
                  </a:cxn>
                </a:cxnLst>
                <a:rect l="l" t="t" r="r" b="b"/>
                <a:pathLst>
                  <a:path w="1665838" h="298764">
                    <a:moveTo>
                      <a:pt x="0" y="0"/>
                    </a:moveTo>
                    <a:lnTo>
                      <a:pt x="389299" y="36214"/>
                    </a:lnTo>
                    <a:lnTo>
                      <a:pt x="1285592" y="271604"/>
                    </a:lnTo>
                    <a:lnTo>
                      <a:pt x="1665838" y="298764"/>
                    </a:ln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97" name="Freeform 96"/>
              <p:cNvSpPr/>
              <p:nvPr/>
            </p:nvSpPr>
            <p:spPr bwMode="auto">
              <a:xfrm>
                <a:off x="2779414" y="2470087"/>
                <a:ext cx="1729212" cy="327433"/>
              </a:xfrm>
              <a:custGeom>
                <a:avLst/>
                <a:gdLst>
                  <a:gd name="connsiteX0" fmla="*/ 0 w 1729212"/>
                  <a:gd name="connsiteY0" fmla="*/ 55830 h 327433"/>
                  <a:gd name="connsiteX1" fmla="*/ 280657 w 1729212"/>
                  <a:gd name="connsiteY1" fmla="*/ 37723 h 327433"/>
                  <a:gd name="connsiteX2" fmla="*/ 1222218 w 1729212"/>
                  <a:gd name="connsiteY2" fmla="*/ 282166 h 327433"/>
                  <a:gd name="connsiteX3" fmla="*/ 1729212 w 1729212"/>
                  <a:gd name="connsiteY3" fmla="*/ 309327 h 327433"/>
                </a:gdLst>
                <a:ahLst/>
                <a:cxnLst>
                  <a:cxn ang="0">
                    <a:pos x="connsiteX0" y="connsiteY0"/>
                  </a:cxn>
                  <a:cxn ang="0">
                    <a:pos x="connsiteX1" y="connsiteY1"/>
                  </a:cxn>
                  <a:cxn ang="0">
                    <a:pos x="connsiteX2" y="connsiteY2"/>
                  </a:cxn>
                  <a:cxn ang="0">
                    <a:pos x="connsiteX3" y="connsiteY3"/>
                  </a:cxn>
                </a:cxnLst>
                <a:rect l="l" t="t" r="r" b="b"/>
                <a:pathLst>
                  <a:path w="1729212" h="327433">
                    <a:moveTo>
                      <a:pt x="0" y="55830"/>
                    </a:moveTo>
                    <a:cubicBezTo>
                      <a:pt x="38477" y="27915"/>
                      <a:pt x="76954" y="0"/>
                      <a:pt x="280657" y="37723"/>
                    </a:cubicBezTo>
                    <a:cubicBezTo>
                      <a:pt x="484360" y="75446"/>
                      <a:pt x="980792" y="236899"/>
                      <a:pt x="1222218" y="282166"/>
                    </a:cubicBezTo>
                    <a:cubicBezTo>
                      <a:pt x="1463644" y="327433"/>
                      <a:pt x="1596428" y="318380"/>
                      <a:pt x="1729212" y="309327"/>
                    </a:cubicBezTo>
                  </a:path>
                </a:pathLst>
              </a:custGeom>
              <a:no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grpSp>
      </p:grpSp>
      <p:pic>
        <p:nvPicPr>
          <p:cNvPr id="3" name="Picture 4" descr="http://www.clker.com/cliparts/e/d/e/a/1238700027625230686boobaloo_Coffee_Bean.svg.hi.png"/>
          <p:cNvPicPr>
            <a:picLocks noChangeAspect="1" noChangeArrowheads="1"/>
          </p:cNvPicPr>
          <p:nvPr/>
        </p:nvPicPr>
        <p:blipFill>
          <a:blip r:embed="rId18" cstate="print"/>
          <a:srcRect/>
          <a:stretch>
            <a:fillRect/>
          </a:stretch>
        </p:blipFill>
        <p:spPr bwMode="auto">
          <a:xfrm>
            <a:off x="1168754" y="2548383"/>
            <a:ext cx="608839" cy="340950"/>
          </a:xfrm>
          <a:prstGeom prst="rect">
            <a:avLst/>
          </a:prstGeom>
          <a:noFill/>
        </p:spPr>
      </p:pic>
      <p:grpSp>
        <p:nvGrpSpPr>
          <p:cNvPr id="13" name="Group 148"/>
          <p:cNvGrpSpPr/>
          <p:nvPr/>
        </p:nvGrpSpPr>
        <p:grpSpPr>
          <a:xfrm>
            <a:off x="1720731" y="1886699"/>
            <a:ext cx="12068368" cy="1499305"/>
            <a:chOff x="1349587" y="2514600"/>
            <a:chExt cx="6110738" cy="1012031"/>
          </a:xfrm>
        </p:grpSpPr>
        <p:sp>
          <p:nvSpPr>
            <p:cNvPr id="123" name="Freeform 122"/>
            <p:cNvSpPr/>
            <p:nvPr/>
          </p:nvSpPr>
          <p:spPr>
            <a:xfrm flipH="1">
              <a:off x="1349587" y="2626523"/>
              <a:ext cx="664882" cy="78819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 name="connsiteX0" fmla="*/ 1677 w 10010"/>
                <a:gd name="connsiteY0" fmla="*/ 0 h 10000"/>
                <a:gd name="connsiteX1" fmla="*/ 10010 w 10010"/>
                <a:gd name="connsiteY1" fmla="*/ 0 h 10000"/>
                <a:gd name="connsiteX2" fmla="*/ 7510 w 10010"/>
                <a:gd name="connsiteY2" fmla="*/ 5000 h 10000"/>
                <a:gd name="connsiteX3" fmla="*/ 10010 w 10010"/>
                <a:gd name="connsiteY3" fmla="*/ 10000 h 10000"/>
                <a:gd name="connsiteX4" fmla="*/ 1677 w 10010"/>
                <a:gd name="connsiteY4" fmla="*/ 10000 h 10000"/>
                <a:gd name="connsiteX5" fmla="*/ 40 w 10010"/>
                <a:gd name="connsiteY5" fmla="*/ 5945 h 10000"/>
                <a:gd name="connsiteX6" fmla="*/ 40 w 10010"/>
                <a:gd name="connsiteY6" fmla="*/ 4055 h 10000"/>
                <a:gd name="connsiteX7" fmla="*/ 1677 w 10010"/>
                <a:gd name="connsiteY7" fmla="*/ 0 h 10000"/>
                <a:gd name="connsiteX0" fmla="*/ 2957 w 11290"/>
                <a:gd name="connsiteY0" fmla="*/ 0 h 10000"/>
                <a:gd name="connsiteX1" fmla="*/ 11290 w 11290"/>
                <a:gd name="connsiteY1" fmla="*/ 0 h 10000"/>
                <a:gd name="connsiteX2" fmla="*/ 8790 w 11290"/>
                <a:gd name="connsiteY2" fmla="*/ 5000 h 10000"/>
                <a:gd name="connsiteX3" fmla="*/ 11290 w 11290"/>
                <a:gd name="connsiteY3" fmla="*/ 10000 h 10000"/>
                <a:gd name="connsiteX4" fmla="*/ 2957 w 11290"/>
                <a:gd name="connsiteY4" fmla="*/ 10000 h 10000"/>
                <a:gd name="connsiteX5" fmla="*/ 1320 w 11290"/>
                <a:gd name="connsiteY5" fmla="*/ 5945 h 10000"/>
                <a:gd name="connsiteX6" fmla="*/ 40 w 11290"/>
                <a:gd name="connsiteY6" fmla="*/ 5000 h 10000"/>
                <a:gd name="connsiteX7" fmla="*/ 2957 w 1129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391 w 11250"/>
                <a:gd name="connsiteY6" fmla="*/ 4938 h 10000"/>
                <a:gd name="connsiteX7" fmla="*/ 2917 w 11250"/>
                <a:gd name="connsiteY7" fmla="*/ 0 h 10000"/>
                <a:gd name="connsiteX0" fmla="*/ 2526 w 10859"/>
                <a:gd name="connsiteY0" fmla="*/ 0 h 10000"/>
                <a:gd name="connsiteX1" fmla="*/ 10859 w 10859"/>
                <a:gd name="connsiteY1" fmla="*/ 0 h 10000"/>
                <a:gd name="connsiteX2" fmla="*/ 8359 w 10859"/>
                <a:gd name="connsiteY2" fmla="*/ 5000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226 w 10859"/>
                <a:gd name="connsiteY6" fmla="*/ 4969 h 10000"/>
                <a:gd name="connsiteX7" fmla="*/ 2526 w 10859"/>
                <a:gd name="connsiteY7" fmla="*/ 0 h 10000"/>
                <a:gd name="connsiteX0" fmla="*/ 2300 w 10633"/>
                <a:gd name="connsiteY0" fmla="*/ 0 h 10000"/>
                <a:gd name="connsiteX1" fmla="*/ 10633 w 10633"/>
                <a:gd name="connsiteY1" fmla="*/ 0 h 10000"/>
                <a:gd name="connsiteX2" fmla="*/ 8510 w 10633"/>
                <a:gd name="connsiteY2" fmla="*/ 4594 h 10000"/>
                <a:gd name="connsiteX3" fmla="*/ 10633 w 10633"/>
                <a:gd name="connsiteY3" fmla="*/ 10000 h 10000"/>
                <a:gd name="connsiteX4" fmla="*/ 2300 w 10633"/>
                <a:gd name="connsiteY4" fmla="*/ 10000 h 10000"/>
                <a:gd name="connsiteX5" fmla="*/ 76 w 10633"/>
                <a:gd name="connsiteY5" fmla="*/ 5001 h 10000"/>
                <a:gd name="connsiteX6" fmla="*/ 0 w 10633"/>
                <a:gd name="connsiteY6" fmla="*/ 4969 h 10000"/>
                <a:gd name="connsiteX7" fmla="*/ 2300 w 10633"/>
                <a:gd name="connsiteY7" fmla="*/ 0 h 10000"/>
                <a:gd name="connsiteX0" fmla="*/ 2852 w 11185"/>
                <a:gd name="connsiteY0" fmla="*/ 0 h 10000"/>
                <a:gd name="connsiteX1" fmla="*/ 11185 w 11185"/>
                <a:gd name="connsiteY1" fmla="*/ 0 h 10000"/>
                <a:gd name="connsiteX2" fmla="*/ 9062 w 11185"/>
                <a:gd name="connsiteY2" fmla="*/ 4594 h 10000"/>
                <a:gd name="connsiteX3" fmla="*/ 11185 w 11185"/>
                <a:gd name="connsiteY3" fmla="*/ 10000 h 10000"/>
                <a:gd name="connsiteX4" fmla="*/ 2852 w 11185"/>
                <a:gd name="connsiteY4" fmla="*/ 10000 h 10000"/>
                <a:gd name="connsiteX5" fmla="*/ 25 w 11185"/>
                <a:gd name="connsiteY5" fmla="*/ 4626 h 10000"/>
                <a:gd name="connsiteX6" fmla="*/ 552 w 11185"/>
                <a:gd name="connsiteY6" fmla="*/ 4969 h 10000"/>
                <a:gd name="connsiteX7" fmla="*/ 2852 w 11185"/>
                <a:gd name="connsiteY7" fmla="*/ 0 h 10000"/>
                <a:gd name="connsiteX0" fmla="*/ 2362 w 10695"/>
                <a:gd name="connsiteY0" fmla="*/ 0 h 10000"/>
                <a:gd name="connsiteX1" fmla="*/ 10695 w 10695"/>
                <a:gd name="connsiteY1" fmla="*/ 0 h 10000"/>
                <a:gd name="connsiteX2" fmla="*/ 8572 w 10695"/>
                <a:gd name="connsiteY2" fmla="*/ 4594 h 10000"/>
                <a:gd name="connsiteX3" fmla="*/ 10695 w 10695"/>
                <a:gd name="connsiteY3" fmla="*/ 10000 h 10000"/>
                <a:gd name="connsiteX4" fmla="*/ 2362 w 10695"/>
                <a:gd name="connsiteY4" fmla="*/ 10000 h 10000"/>
                <a:gd name="connsiteX5" fmla="*/ 25 w 10695"/>
                <a:gd name="connsiteY5" fmla="*/ 5220 h 10000"/>
                <a:gd name="connsiteX6" fmla="*/ 62 w 10695"/>
                <a:gd name="connsiteY6" fmla="*/ 4969 h 10000"/>
                <a:gd name="connsiteX7" fmla="*/ 2362 w 10695"/>
                <a:gd name="connsiteY7" fmla="*/ 0 h 10000"/>
                <a:gd name="connsiteX0" fmla="*/ 2324 w 10657"/>
                <a:gd name="connsiteY0" fmla="*/ 0 h 10000"/>
                <a:gd name="connsiteX1" fmla="*/ 10657 w 10657"/>
                <a:gd name="connsiteY1" fmla="*/ 0 h 10000"/>
                <a:gd name="connsiteX2" fmla="*/ 8534 w 10657"/>
                <a:gd name="connsiteY2" fmla="*/ 459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62 w 10657"/>
                <a:gd name="connsiteY6" fmla="*/ 2492 h 10000"/>
                <a:gd name="connsiteX7" fmla="*/ 2324 w 10657"/>
                <a:gd name="connsiteY7" fmla="*/ 0 h 10000"/>
                <a:gd name="connsiteX0" fmla="*/ 2262 w 10595"/>
                <a:gd name="connsiteY0" fmla="*/ 0 h 10000"/>
                <a:gd name="connsiteX1" fmla="*/ 10595 w 10595"/>
                <a:gd name="connsiteY1" fmla="*/ 0 h 10000"/>
                <a:gd name="connsiteX2" fmla="*/ 7956 w 10595"/>
                <a:gd name="connsiteY2" fmla="*/ 4924 h 10000"/>
                <a:gd name="connsiteX3" fmla="*/ 10595 w 10595"/>
                <a:gd name="connsiteY3" fmla="*/ 10000 h 10000"/>
                <a:gd name="connsiteX4" fmla="*/ 2262 w 10595"/>
                <a:gd name="connsiteY4" fmla="*/ 10000 h 10000"/>
                <a:gd name="connsiteX5" fmla="*/ 277 w 10595"/>
                <a:gd name="connsiteY5" fmla="*/ 7281 h 10000"/>
                <a:gd name="connsiteX6" fmla="*/ 0 w 10595"/>
                <a:gd name="connsiteY6" fmla="*/ 2492 h 10000"/>
                <a:gd name="connsiteX7" fmla="*/ 2262 w 10595"/>
                <a:gd name="connsiteY7" fmla="*/ 0 h 10000"/>
                <a:gd name="connsiteX0" fmla="*/ 2262 w 10595"/>
                <a:gd name="connsiteY0" fmla="*/ 0 h 10058"/>
                <a:gd name="connsiteX1" fmla="*/ 10595 w 10595"/>
                <a:gd name="connsiteY1" fmla="*/ 0 h 10058"/>
                <a:gd name="connsiteX2" fmla="*/ 7956 w 10595"/>
                <a:gd name="connsiteY2" fmla="*/ 4924 h 10058"/>
                <a:gd name="connsiteX3" fmla="*/ 10595 w 10595"/>
                <a:gd name="connsiteY3" fmla="*/ 10000 h 10058"/>
                <a:gd name="connsiteX4" fmla="*/ 2262 w 10595"/>
                <a:gd name="connsiteY4" fmla="*/ 10000 h 10058"/>
                <a:gd name="connsiteX5" fmla="*/ 277 w 10595"/>
                <a:gd name="connsiteY5" fmla="*/ 7281 h 10058"/>
                <a:gd name="connsiteX6" fmla="*/ 0 w 10595"/>
                <a:gd name="connsiteY6" fmla="*/ 2492 h 10058"/>
                <a:gd name="connsiteX7" fmla="*/ 2262 w 10595"/>
                <a:gd name="connsiteY7" fmla="*/ 0 h 10058"/>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351 w 10946"/>
                <a:gd name="connsiteY6" fmla="*/ 2492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4381 h 10000"/>
                <a:gd name="connsiteX7" fmla="*/ 2613 w 10946"/>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701 w 11034"/>
                <a:gd name="connsiteY0" fmla="*/ 0 h 10000"/>
                <a:gd name="connsiteX1" fmla="*/ 11034 w 11034"/>
                <a:gd name="connsiteY1" fmla="*/ 0 h 10000"/>
                <a:gd name="connsiteX2" fmla="*/ 8395 w 11034"/>
                <a:gd name="connsiteY2" fmla="*/ 4924 h 10000"/>
                <a:gd name="connsiteX3" fmla="*/ 11034 w 11034"/>
                <a:gd name="connsiteY3" fmla="*/ 10000 h 10000"/>
                <a:gd name="connsiteX4" fmla="*/ 2701 w 11034"/>
                <a:gd name="connsiteY4" fmla="*/ 10000 h 10000"/>
                <a:gd name="connsiteX5" fmla="*/ 113 w 11034"/>
                <a:gd name="connsiteY5" fmla="*/ 6103 h 10000"/>
                <a:gd name="connsiteX6" fmla="*/ 75 w 11034"/>
                <a:gd name="connsiteY6" fmla="*/ 3747 h 10000"/>
                <a:gd name="connsiteX7" fmla="*/ 2701 w 11034"/>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835 w 10946"/>
                <a:gd name="connsiteY6" fmla="*/ 3414 h 10000"/>
                <a:gd name="connsiteX7" fmla="*/ 2613 w 10946"/>
                <a:gd name="connsiteY7" fmla="*/ 0 h 10000"/>
                <a:gd name="connsiteX0" fmla="*/ 2663 w 10996"/>
                <a:gd name="connsiteY0" fmla="*/ 0 h 10000"/>
                <a:gd name="connsiteX1" fmla="*/ 10996 w 10996"/>
                <a:gd name="connsiteY1" fmla="*/ 0 h 10000"/>
                <a:gd name="connsiteX2" fmla="*/ 8357 w 10996"/>
                <a:gd name="connsiteY2" fmla="*/ 4924 h 10000"/>
                <a:gd name="connsiteX3" fmla="*/ 10996 w 10996"/>
                <a:gd name="connsiteY3" fmla="*/ 10000 h 10000"/>
                <a:gd name="connsiteX4" fmla="*/ 2663 w 10996"/>
                <a:gd name="connsiteY4" fmla="*/ 10000 h 10000"/>
                <a:gd name="connsiteX5" fmla="*/ 75 w 10996"/>
                <a:gd name="connsiteY5" fmla="*/ 6103 h 10000"/>
                <a:gd name="connsiteX6" fmla="*/ 0 w 10996"/>
                <a:gd name="connsiteY6" fmla="*/ 3354 h 10000"/>
                <a:gd name="connsiteX7" fmla="*/ 2663 w 1099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341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25 w 10946"/>
                <a:gd name="connsiteY6" fmla="*/ 338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46" h="10000">
                  <a:moveTo>
                    <a:pt x="2613" y="0"/>
                  </a:moveTo>
                  <a:lnTo>
                    <a:pt x="10946" y="0"/>
                  </a:lnTo>
                  <a:cubicBezTo>
                    <a:pt x="10025" y="0"/>
                    <a:pt x="8307" y="2163"/>
                    <a:pt x="8307" y="4924"/>
                  </a:cubicBezTo>
                  <a:cubicBezTo>
                    <a:pt x="8307" y="7685"/>
                    <a:pt x="10025" y="10000"/>
                    <a:pt x="10946" y="10000"/>
                  </a:cubicBezTo>
                  <a:lnTo>
                    <a:pt x="2613" y="10000"/>
                  </a:lnTo>
                  <a:cubicBezTo>
                    <a:pt x="1814" y="10000"/>
                    <a:pt x="440" y="9334"/>
                    <a:pt x="25" y="6103"/>
                  </a:cubicBezTo>
                  <a:cubicBezTo>
                    <a:pt x="0" y="6092"/>
                    <a:pt x="163" y="3304"/>
                    <a:pt x="138" y="3293"/>
                  </a:cubicBezTo>
                  <a:cubicBezTo>
                    <a:pt x="515" y="636"/>
                    <a:pt x="1814" y="0"/>
                    <a:pt x="2613" y="0"/>
                  </a:cubicBezTo>
                  <a:close/>
                </a:path>
              </a:pathLst>
            </a:custGeom>
            <a:solidFill>
              <a:srgbClr val="FEEFCA">
                <a:alpha val="49804"/>
              </a:srgbClr>
            </a:solidFill>
            <a:ln w="3175">
              <a:noFill/>
            </a:ln>
            <a:scene3d>
              <a:camera prst="orthographicFront"/>
              <a:lightRig rig="harsh"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24" name="Arc 123"/>
            <p:cNvSpPr/>
            <p:nvPr/>
          </p:nvSpPr>
          <p:spPr>
            <a:xfrm>
              <a:off x="1617613" y="25146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25" name="Freeform 124"/>
            <p:cNvSpPr/>
            <p:nvPr/>
          </p:nvSpPr>
          <p:spPr>
            <a:xfrm flipH="1">
              <a:off x="2075122" y="2626523"/>
              <a:ext cx="917886" cy="78819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 name="connsiteX0" fmla="*/ 1677 w 10010"/>
                <a:gd name="connsiteY0" fmla="*/ 0 h 10000"/>
                <a:gd name="connsiteX1" fmla="*/ 10010 w 10010"/>
                <a:gd name="connsiteY1" fmla="*/ 0 h 10000"/>
                <a:gd name="connsiteX2" fmla="*/ 7510 w 10010"/>
                <a:gd name="connsiteY2" fmla="*/ 5000 h 10000"/>
                <a:gd name="connsiteX3" fmla="*/ 10010 w 10010"/>
                <a:gd name="connsiteY3" fmla="*/ 10000 h 10000"/>
                <a:gd name="connsiteX4" fmla="*/ 1677 w 10010"/>
                <a:gd name="connsiteY4" fmla="*/ 10000 h 10000"/>
                <a:gd name="connsiteX5" fmla="*/ 40 w 10010"/>
                <a:gd name="connsiteY5" fmla="*/ 5945 h 10000"/>
                <a:gd name="connsiteX6" fmla="*/ 40 w 10010"/>
                <a:gd name="connsiteY6" fmla="*/ 4055 h 10000"/>
                <a:gd name="connsiteX7" fmla="*/ 1677 w 10010"/>
                <a:gd name="connsiteY7" fmla="*/ 0 h 10000"/>
                <a:gd name="connsiteX0" fmla="*/ 2957 w 11290"/>
                <a:gd name="connsiteY0" fmla="*/ 0 h 10000"/>
                <a:gd name="connsiteX1" fmla="*/ 11290 w 11290"/>
                <a:gd name="connsiteY1" fmla="*/ 0 h 10000"/>
                <a:gd name="connsiteX2" fmla="*/ 8790 w 11290"/>
                <a:gd name="connsiteY2" fmla="*/ 5000 h 10000"/>
                <a:gd name="connsiteX3" fmla="*/ 11290 w 11290"/>
                <a:gd name="connsiteY3" fmla="*/ 10000 h 10000"/>
                <a:gd name="connsiteX4" fmla="*/ 2957 w 11290"/>
                <a:gd name="connsiteY4" fmla="*/ 10000 h 10000"/>
                <a:gd name="connsiteX5" fmla="*/ 1320 w 11290"/>
                <a:gd name="connsiteY5" fmla="*/ 5945 h 10000"/>
                <a:gd name="connsiteX6" fmla="*/ 40 w 11290"/>
                <a:gd name="connsiteY6" fmla="*/ 5000 h 10000"/>
                <a:gd name="connsiteX7" fmla="*/ 2957 w 1129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391 w 11250"/>
                <a:gd name="connsiteY6" fmla="*/ 4938 h 10000"/>
                <a:gd name="connsiteX7" fmla="*/ 2917 w 11250"/>
                <a:gd name="connsiteY7" fmla="*/ 0 h 10000"/>
                <a:gd name="connsiteX0" fmla="*/ 2526 w 10859"/>
                <a:gd name="connsiteY0" fmla="*/ 0 h 10000"/>
                <a:gd name="connsiteX1" fmla="*/ 10859 w 10859"/>
                <a:gd name="connsiteY1" fmla="*/ 0 h 10000"/>
                <a:gd name="connsiteX2" fmla="*/ 8359 w 10859"/>
                <a:gd name="connsiteY2" fmla="*/ 5000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226 w 10859"/>
                <a:gd name="connsiteY6" fmla="*/ 4969 h 10000"/>
                <a:gd name="connsiteX7" fmla="*/ 2526 w 10859"/>
                <a:gd name="connsiteY7" fmla="*/ 0 h 10000"/>
                <a:gd name="connsiteX0" fmla="*/ 2300 w 10633"/>
                <a:gd name="connsiteY0" fmla="*/ 0 h 10000"/>
                <a:gd name="connsiteX1" fmla="*/ 10633 w 10633"/>
                <a:gd name="connsiteY1" fmla="*/ 0 h 10000"/>
                <a:gd name="connsiteX2" fmla="*/ 8510 w 10633"/>
                <a:gd name="connsiteY2" fmla="*/ 4594 h 10000"/>
                <a:gd name="connsiteX3" fmla="*/ 10633 w 10633"/>
                <a:gd name="connsiteY3" fmla="*/ 10000 h 10000"/>
                <a:gd name="connsiteX4" fmla="*/ 2300 w 10633"/>
                <a:gd name="connsiteY4" fmla="*/ 10000 h 10000"/>
                <a:gd name="connsiteX5" fmla="*/ 76 w 10633"/>
                <a:gd name="connsiteY5" fmla="*/ 5001 h 10000"/>
                <a:gd name="connsiteX6" fmla="*/ 0 w 10633"/>
                <a:gd name="connsiteY6" fmla="*/ 4969 h 10000"/>
                <a:gd name="connsiteX7" fmla="*/ 2300 w 10633"/>
                <a:gd name="connsiteY7" fmla="*/ 0 h 10000"/>
                <a:gd name="connsiteX0" fmla="*/ 2852 w 11185"/>
                <a:gd name="connsiteY0" fmla="*/ 0 h 10000"/>
                <a:gd name="connsiteX1" fmla="*/ 11185 w 11185"/>
                <a:gd name="connsiteY1" fmla="*/ 0 h 10000"/>
                <a:gd name="connsiteX2" fmla="*/ 9062 w 11185"/>
                <a:gd name="connsiteY2" fmla="*/ 4594 h 10000"/>
                <a:gd name="connsiteX3" fmla="*/ 11185 w 11185"/>
                <a:gd name="connsiteY3" fmla="*/ 10000 h 10000"/>
                <a:gd name="connsiteX4" fmla="*/ 2852 w 11185"/>
                <a:gd name="connsiteY4" fmla="*/ 10000 h 10000"/>
                <a:gd name="connsiteX5" fmla="*/ 25 w 11185"/>
                <a:gd name="connsiteY5" fmla="*/ 4626 h 10000"/>
                <a:gd name="connsiteX6" fmla="*/ 552 w 11185"/>
                <a:gd name="connsiteY6" fmla="*/ 4969 h 10000"/>
                <a:gd name="connsiteX7" fmla="*/ 2852 w 11185"/>
                <a:gd name="connsiteY7" fmla="*/ 0 h 10000"/>
                <a:gd name="connsiteX0" fmla="*/ 2362 w 10695"/>
                <a:gd name="connsiteY0" fmla="*/ 0 h 10000"/>
                <a:gd name="connsiteX1" fmla="*/ 10695 w 10695"/>
                <a:gd name="connsiteY1" fmla="*/ 0 h 10000"/>
                <a:gd name="connsiteX2" fmla="*/ 8572 w 10695"/>
                <a:gd name="connsiteY2" fmla="*/ 4594 h 10000"/>
                <a:gd name="connsiteX3" fmla="*/ 10695 w 10695"/>
                <a:gd name="connsiteY3" fmla="*/ 10000 h 10000"/>
                <a:gd name="connsiteX4" fmla="*/ 2362 w 10695"/>
                <a:gd name="connsiteY4" fmla="*/ 10000 h 10000"/>
                <a:gd name="connsiteX5" fmla="*/ 25 w 10695"/>
                <a:gd name="connsiteY5" fmla="*/ 5220 h 10000"/>
                <a:gd name="connsiteX6" fmla="*/ 62 w 10695"/>
                <a:gd name="connsiteY6" fmla="*/ 4969 h 10000"/>
                <a:gd name="connsiteX7" fmla="*/ 2362 w 10695"/>
                <a:gd name="connsiteY7" fmla="*/ 0 h 10000"/>
                <a:gd name="connsiteX0" fmla="*/ 2324 w 10657"/>
                <a:gd name="connsiteY0" fmla="*/ 0 h 10000"/>
                <a:gd name="connsiteX1" fmla="*/ 10657 w 10657"/>
                <a:gd name="connsiteY1" fmla="*/ 0 h 10000"/>
                <a:gd name="connsiteX2" fmla="*/ 8534 w 10657"/>
                <a:gd name="connsiteY2" fmla="*/ 459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62 w 10657"/>
                <a:gd name="connsiteY6" fmla="*/ 2492 h 10000"/>
                <a:gd name="connsiteX7" fmla="*/ 2324 w 10657"/>
                <a:gd name="connsiteY7" fmla="*/ 0 h 10000"/>
                <a:gd name="connsiteX0" fmla="*/ 2262 w 10595"/>
                <a:gd name="connsiteY0" fmla="*/ 0 h 10000"/>
                <a:gd name="connsiteX1" fmla="*/ 10595 w 10595"/>
                <a:gd name="connsiteY1" fmla="*/ 0 h 10000"/>
                <a:gd name="connsiteX2" fmla="*/ 7956 w 10595"/>
                <a:gd name="connsiteY2" fmla="*/ 4924 h 10000"/>
                <a:gd name="connsiteX3" fmla="*/ 10595 w 10595"/>
                <a:gd name="connsiteY3" fmla="*/ 10000 h 10000"/>
                <a:gd name="connsiteX4" fmla="*/ 2262 w 10595"/>
                <a:gd name="connsiteY4" fmla="*/ 10000 h 10000"/>
                <a:gd name="connsiteX5" fmla="*/ 277 w 10595"/>
                <a:gd name="connsiteY5" fmla="*/ 7281 h 10000"/>
                <a:gd name="connsiteX6" fmla="*/ 0 w 10595"/>
                <a:gd name="connsiteY6" fmla="*/ 2492 h 10000"/>
                <a:gd name="connsiteX7" fmla="*/ 2262 w 10595"/>
                <a:gd name="connsiteY7" fmla="*/ 0 h 10000"/>
                <a:gd name="connsiteX0" fmla="*/ 2262 w 10595"/>
                <a:gd name="connsiteY0" fmla="*/ 0 h 10058"/>
                <a:gd name="connsiteX1" fmla="*/ 10595 w 10595"/>
                <a:gd name="connsiteY1" fmla="*/ 0 h 10058"/>
                <a:gd name="connsiteX2" fmla="*/ 7956 w 10595"/>
                <a:gd name="connsiteY2" fmla="*/ 4924 h 10058"/>
                <a:gd name="connsiteX3" fmla="*/ 10595 w 10595"/>
                <a:gd name="connsiteY3" fmla="*/ 10000 h 10058"/>
                <a:gd name="connsiteX4" fmla="*/ 2262 w 10595"/>
                <a:gd name="connsiteY4" fmla="*/ 10000 h 10058"/>
                <a:gd name="connsiteX5" fmla="*/ 277 w 10595"/>
                <a:gd name="connsiteY5" fmla="*/ 7281 h 10058"/>
                <a:gd name="connsiteX6" fmla="*/ 0 w 10595"/>
                <a:gd name="connsiteY6" fmla="*/ 2492 h 10058"/>
                <a:gd name="connsiteX7" fmla="*/ 2262 w 10595"/>
                <a:gd name="connsiteY7" fmla="*/ 0 h 10058"/>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351 w 10946"/>
                <a:gd name="connsiteY6" fmla="*/ 2492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4381 h 10000"/>
                <a:gd name="connsiteX7" fmla="*/ 2613 w 10946"/>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701 w 11034"/>
                <a:gd name="connsiteY0" fmla="*/ 0 h 10000"/>
                <a:gd name="connsiteX1" fmla="*/ 11034 w 11034"/>
                <a:gd name="connsiteY1" fmla="*/ 0 h 10000"/>
                <a:gd name="connsiteX2" fmla="*/ 8395 w 11034"/>
                <a:gd name="connsiteY2" fmla="*/ 4924 h 10000"/>
                <a:gd name="connsiteX3" fmla="*/ 11034 w 11034"/>
                <a:gd name="connsiteY3" fmla="*/ 10000 h 10000"/>
                <a:gd name="connsiteX4" fmla="*/ 2701 w 11034"/>
                <a:gd name="connsiteY4" fmla="*/ 10000 h 10000"/>
                <a:gd name="connsiteX5" fmla="*/ 113 w 11034"/>
                <a:gd name="connsiteY5" fmla="*/ 6103 h 10000"/>
                <a:gd name="connsiteX6" fmla="*/ 75 w 11034"/>
                <a:gd name="connsiteY6" fmla="*/ 3747 h 10000"/>
                <a:gd name="connsiteX7" fmla="*/ 2701 w 11034"/>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835 w 10946"/>
                <a:gd name="connsiteY6" fmla="*/ 3414 h 10000"/>
                <a:gd name="connsiteX7" fmla="*/ 2613 w 10946"/>
                <a:gd name="connsiteY7" fmla="*/ 0 h 10000"/>
                <a:gd name="connsiteX0" fmla="*/ 2663 w 10996"/>
                <a:gd name="connsiteY0" fmla="*/ 0 h 10000"/>
                <a:gd name="connsiteX1" fmla="*/ 10996 w 10996"/>
                <a:gd name="connsiteY1" fmla="*/ 0 h 10000"/>
                <a:gd name="connsiteX2" fmla="*/ 8357 w 10996"/>
                <a:gd name="connsiteY2" fmla="*/ 4924 h 10000"/>
                <a:gd name="connsiteX3" fmla="*/ 10996 w 10996"/>
                <a:gd name="connsiteY3" fmla="*/ 10000 h 10000"/>
                <a:gd name="connsiteX4" fmla="*/ 2663 w 10996"/>
                <a:gd name="connsiteY4" fmla="*/ 10000 h 10000"/>
                <a:gd name="connsiteX5" fmla="*/ 75 w 10996"/>
                <a:gd name="connsiteY5" fmla="*/ 6103 h 10000"/>
                <a:gd name="connsiteX6" fmla="*/ 0 w 10996"/>
                <a:gd name="connsiteY6" fmla="*/ 3354 h 10000"/>
                <a:gd name="connsiteX7" fmla="*/ 2663 w 1099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341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25 w 10946"/>
                <a:gd name="connsiteY6" fmla="*/ 338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720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 h="10000">
                  <a:moveTo>
                    <a:pt x="2613" y="0"/>
                  </a:moveTo>
                  <a:lnTo>
                    <a:pt x="10682" y="30"/>
                  </a:lnTo>
                  <a:cubicBezTo>
                    <a:pt x="10213" y="1026"/>
                    <a:pt x="9508" y="3322"/>
                    <a:pt x="9514" y="4984"/>
                  </a:cubicBezTo>
                  <a:cubicBezTo>
                    <a:pt x="9520" y="6646"/>
                    <a:pt x="10101" y="9033"/>
                    <a:pt x="10720" y="10000"/>
                  </a:cubicBezTo>
                  <a:lnTo>
                    <a:pt x="2613" y="10000"/>
                  </a:lnTo>
                  <a:cubicBezTo>
                    <a:pt x="1814" y="10000"/>
                    <a:pt x="440" y="9334"/>
                    <a:pt x="25" y="6103"/>
                  </a:cubicBezTo>
                  <a:cubicBezTo>
                    <a:pt x="0" y="6092"/>
                    <a:pt x="163" y="3304"/>
                    <a:pt x="138" y="3293"/>
                  </a:cubicBezTo>
                  <a:cubicBezTo>
                    <a:pt x="515" y="636"/>
                    <a:pt x="1814" y="0"/>
                    <a:pt x="2613" y="0"/>
                  </a:cubicBezTo>
                  <a:close/>
                </a:path>
              </a:pathLst>
            </a:custGeom>
            <a:solidFill>
              <a:srgbClr val="FEEFCA">
                <a:alpha val="49804"/>
              </a:srgbClr>
            </a:solidFill>
            <a:ln w="3175">
              <a:noFill/>
            </a:ln>
            <a:scene3d>
              <a:camera prst="orthographicFront"/>
              <a:lightRig rig="harsh"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26" name="Arc 125"/>
            <p:cNvSpPr/>
            <p:nvPr/>
          </p:nvSpPr>
          <p:spPr>
            <a:xfrm>
              <a:off x="2555408" y="25146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27" name="Freeform 126"/>
            <p:cNvSpPr/>
            <p:nvPr/>
          </p:nvSpPr>
          <p:spPr>
            <a:xfrm flipH="1">
              <a:off x="3025912" y="2635576"/>
              <a:ext cx="901200" cy="78819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 name="connsiteX0" fmla="*/ 1677 w 10010"/>
                <a:gd name="connsiteY0" fmla="*/ 0 h 10000"/>
                <a:gd name="connsiteX1" fmla="*/ 10010 w 10010"/>
                <a:gd name="connsiteY1" fmla="*/ 0 h 10000"/>
                <a:gd name="connsiteX2" fmla="*/ 7510 w 10010"/>
                <a:gd name="connsiteY2" fmla="*/ 5000 h 10000"/>
                <a:gd name="connsiteX3" fmla="*/ 10010 w 10010"/>
                <a:gd name="connsiteY3" fmla="*/ 10000 h 10000"/>
                <a:gd name="connsiteX4" fmla="*/ 1677 w 10010"/>
                <a:gd name="connsiteY4" fmla="*/ 10000 h 10000"/>
                <a:gd name="connsiteX5" fmla="*/ 40 w 10010"/>
                <a:gd name="connsiteY5" fmla="*/ 5945 h 10000"/>
                <a:gd name="connsiteX6" fmla="*/ 40 w 10010"/>
                <a:gd name="connsiteY6" fmla="*/ 4055 h 10000"/>
                <a:gd name="connsiteX7" fmla="*/ 1677 w 10010"/>
                <a:gd name="connsiteY7" fmla="*/ 0 h 10000"/>
                <a:gd name="connsiteX0" fmla="*/ 2957 w 11290"/>
                <a:gd name="connsiteY0" fmla="*/ 0 h 10000"/>
                <a:gd name="connsiteX1" fmla="*/ 11290 w 11290"/>
                <a:gd name="connsiteY1" fmla="*/ 0 h 10000"/>
                <a:gd name="connsiteX2" fmla="*/ 8790 w 11290"/>
                <a:gd name="connsiteY2" fmla="*/ 5000 h 10000"/>
                <a:gd name="connsiteX3" fmla="*/ 11290 w 11290"/>
                <a:gd name="connsiteY3" fmla="*/ 10000 h 10000"/>
                <a:gd name="connsiteX4" fmla="*/ 2957 w 11290"/>
                <a:gd name="connsiteY4" fmla="*/ 10000 h 10000"/>
                <a:gd name="connsiteX5" fmla="*/ 1320 w 11290"/>
                <a:gd name="connsiteY5" fmla="*/ 5945 h 10000"/>
                <a:gd name="connsiteX6" fmla="*/ 40 w 11290"/>
                <a:gd name="connsiteY6" fmla="*/ 5000 h 10000"/>
                <a:gd name="connsiteX7" fmla="*/ 2957 w 1129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391 w 11250"/>
                <a:gd name="connsiteY6" fmla="*/ 4938 h 10000"/>
                <a:gd name="connsiteX7" fmla="*/ 2917 w 11250"/>
                <a:gd name="connsiteY7" fmla="*/ 0 h 10000"/>
                <a:gd name="connsiteX0" fmla="*/ 2526 w 10859"/>
                <a:gd name="connsiteY0" fmla="*/ 0 h 10000"/>
                <a:gd name="connsiteX1" fmla="*/ 10859 w 10859"/>
                <a:gd name="connsiteY1" fmla="*/ 0 h 10000"/>
                <a:gd name="connsiteX2" fmla="*/ 8359 w 10859"/>
                <a:gd name="connsiteY2" fmla="*/ 5000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226 w 10859"/>
                <a:gd name="connsiteY6" fmla="*/ 4969 h 10000"/>
                <a:gd name="connsiteX7" fmla="*/ 2526 w 10859"/>
                <a:gd name="connsiteY7" fmla="*/ 0 h 10000"/>
                <a:gd name="connsiteX0" fmla="*/ 2300 w 10633"/>
                <a:gd name="connsiteY0" fmla="*/ 0 h 10000"/>
                <a:gd name="connsiteX1" fmla="*/ 10633 w 10633"/>
                <a:gd name="connsiteY1" fmla="*/ 0 h 10000"/>
                <a:gd name="connsiteX2" fmla="*/ 8510 w 10633"/>
                <a:gd name="connsiteY2" fmla="*/ 4594 h 10000"/>
                <a:gd name="connsiteX3" fmla="*/ 10633 w 10633"/>
                <a:gd name="connsiteY3" fmla="*/ 10000 h 10000"/>
                <a:gd name="connsiteX4" fmla="*/ 2300 w 10633"/>
                <a:gd name="connsiteY4" fmla="*/ 10000 h 10000"/>
                <a:gd name="connsiteX5" fmla="*/ 76 w 10633"/>
                <a:gd name="connsiteY5" fmla="*/ 5001 h 10000"/>
                <a:gd name="connsiteX6" fmla="*/ 0 w 10633"/>
                <a:gd name="connsiteY6" fmla="*/ 4969 h 10000"/>
                <a:gd name="connsiteX7" fmla="*/ 2300 w 10633"/>
                <a:gd name="connsiteY7" fmla="*/ 0 h 10000"/>
                <a:gd name="connsiteX0" fmla="*/ 2852 w 11185"/>
                <a:gd name="connsiteY0" fmla="*/ 0 h 10000"/>
                <a:gd name="connsiteX1" fmla="*/ 11185 w 11185"/>
                <a:gd name="connsiteY1" fmla="*/ 0 h 10000"/>
                <a:gd name="connsiteX2" fmla="*/ 9062 w 11185"/>
                <a:gd name="connsiteY2" fmla="*/ 4594 h 10000"/>
                <a:gd name="connsiteX3" fmla="*/ 11185 w 11185"/>
                <a:gd name="connsiteY3" fmla="*/ 10000 h 10000"/>
                <a:gd name="connsiteX4" fmla="*/ 2852 w 11185"/>
                <a:gd name="connsiteY4" fmla="*/ 10000 h 10000"/>
                <a:gd name="connsiteX5" fmla="*/ 25 w 11185"/>
                <a:gd name="connsiteY5" fmla="*/ 4626 h 10000"/>
                <a:gd name="connsiteX6" fmla="*/ 552 w 11185"/>
                <a:gd name="connsiteY6" fmla="*/ 4969 h 10000"/>
                <a:gd name="connsiteX7" fmla="*/ 2852 w 11185"/>
                <a:gd name="connsiteY7" fmla="*/ 0 h 10000"/>
                <a:gd name="connsiteX0" fmla="*/ 2362 w 10695"/>
                <a:gd name="connsiteY0" fmla="*/ 0 h 10000"/>
                <a:gd name="connsiteX1" fmla="*/ 10695 w 10695"/>
                <a:gd name="connsiteY1" fmla="*/ 0 h 10000"/>
                <a:gd name="connsiteX2" fmla="*/ 8572 w 10695"/>
                <a:gd name="connsiteY2" fmla="*/ 4594 h 10000"/>
                <a:gd name="connsiteX3" fmla="*/ 10695 w 10695"/>
                <a:gd name="connsiteY3" fmla="*/ 10000 h 10000"/>
                <a:gd name="connsiteX4" fmla="*/ 2362 w 10695"/>
                <a:gd name="connsiteY4" fmla="*/ 10000 h 10000"/>
                <a:gd name="connsiteX5" fmla="*/ 25 w 10695"/>
                <a:gd name="connsiteY5" fmla="*/ 5220 h 10000"/>
                <a:gd name="connsiteX6" fmla="*/ 62 w 10695"/>
                <a:gd name="connsiteY6" fmla="*/ 4969 h 10000"/>
                <a:gd name="connsiteX7" fmla="*/ 2362 w 10695"/>
                <a:gd name="connsiteY7" fmla="*/ 0 h 10000"/>
                <a:gd name="connsiteX0" fmla="*/ 2324 w 10657"/>
                <a:gd name="connsiteY0" fmla="*/ 0 h 10000"/>
                <a:gd name="connsiteX1" fmla="*/ 10657 w 10657"/>
                <a:gd name="connsiteY1" fmla="*/ 0 h 10000"/>
                <a:gd name="connsiteX2" fmla="*/ 8534 w 10657"/>
                <a:gd name="connsiteY2" fmla="*/ 459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62 w 10657"/>
                <a:gd name="connsiteY6" fmla="*/ 2492 h 10000"/>
                <a:gd name="connsiteX7" fmla="*/ 2324 w 10657"/>
                <a:gd name="connsiteY7" fmla="*/ 0 h 10000"/>
                <a:gd name="connsiteX0" fmla="*/ 2262 w 10595"/>
                <a:gd name="connsiteY0" fmla="*/ 0 h 10000"/>
                <a:gd name="connsiteX1" fmla="*/ 10595 w 10595"/>
                <a:gd name="connsiteY1" fmla="*/ 0 h 10000"/>
                <a:gd name="connsiteX2" fmla="*/ 7956 w 10595"/>
                <a:gd name="connsiteY2" fmla="*/ 4924 h 10000"/>
                <a:gd name="connsiteX3" fmla="*/ 10595 w 10595"/>
                <a:gd name="connsiteY3" fmla="*/ 10000 h 10000"/>
                <a:gd name="connsiteX4" fmla="*/ 2262 w 10595"/>
                <a:gd name="connsiteY4" fmla="*/ 10000 h 10000"/>
                <a:gd name="connsiteX5" fmla="*/ 277 w 10595"/>
                <a:gd name="connsiteY5" fmla="*/ 7281 h 10000"/>
                <a:gd name="connsiteX6" fmla="*/ 0 w 10595"/>
                <a:gd name="connsiteY6" fmla="*/ 2492 h 10000"/>
                <a:gd name="connsiteX7" fmla="*/ 2262 w 10595"/>
                <a:gd name="connsiteY7" fmla="*/ 0 h 10000"/>
                <a:gd name="connsiteX0" fmla="*/ 2262 w 10595"/>
                <a:gd name="connsiteY0" fmla="*/ 0 h 10058"/>
                <a:gd name="connsiteX1" fmla="*/ 10595 w 10595"/>
                <a:gd name="connsiteY1" fmla="*/ 0 h 10058"/>
                <a:gd name="connsiteX2" fmla="*/ 7956 w 10595"/>
                <a:gd name="connsiteY2" fmla="*/ 4924 h 10058"/>
                <a:gd name="connsiteX3" fmla="*/ 10595 w 10595"/>
                <a:gd name="connsiteY3" fmla="*/ 10000 h 10058"/>
                <a:gd name="connsiteX4" fmla="*/ 2262 w 10595"/>
                <a:gd name="connsiteY4" fmla="*/ 10000 h 10058"/>
                <a:gd name="connsiteX5" fmla="*/ 277 w 10595"/>
                <a:gd name="connsiteY5" fmla="*/ 7281 h 10058"/>
                <a:gd name="connsiteX6" fmla="*/ 0 w 10595"/>
                <a:gd name="connsiteY6" fmla="*/ 2492 h 10058"/>
                <a:gd name="connsiteX7" fmla="*/ 2262 w 10595"/>
                <a:gd name="connsiteY7" fmla="*/ 0 h 10058"/>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351 w 10946"/>
                <a:gd name="connsiteY6" fmla="*/ 2492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4381 h 10000"/>
                <a:gd name="connsiteX7" fmla="*/ 2613 w 10946"/>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701 w 11034"/>
                <a:gd name="connsiteY0" fmla="*/ 0 h 10000"/>
                <a:gd name="connsiteX1" fmla="*/ 11034 w 11034"/>
                <a:gd name="connsiteY1" fmla="*/ 0 h 10000"/>
                <a:gd name="connsiteX2" fmla="*/ 8395 w 11034"/>
                <a:gd name="connsiteY2" fmla="*/ 4924 h 10000"/>
                <a:gd name="connsiteX3" fmla="*/ 11034 w 11034"/>
                <a:gd name="connsiteY3" fmla="*/ 10000 h 10000"/>
                <a:gd name="connsiteX4" fmla="*/ 2701 w 11034"/>
                <a:gd name="connsiteY4" fmla="*/ 10000 h 10000"/>
                <a:gd name="connsiteX5" fmla="*/ 113 w 11034"/>
                <a:gd name="connsiteY5" fmla="*/ 6103 h 10000"/>
                <a:gd name="connsiteX6" fmla="*/ 75 w 11034"/>
                <a:gd name="connsiteY6" fmla="*/ 3747 h 10000"/>
                <a:gd name="connsiteX7" fmla="*/ 2701 w 11034"/>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835 w 10946"/>
                <a:gd name="connsiteY6" fmla="*/ 3414 h 10000"/>
                <a:gd name="connsiteX7" fmla="*/ 2613 w 10946"/>
                <a:gd name="connsiteY7" fmla="*/ 0 h 10000"/>
                <a:gd name="connsiteX0" fmla="*/ 2663 w 10996"/>
                <a:gd name="connsiteY0" fmla="*/ 0 h 10000"/>
                <a:gd name="connsiteX1" fmla="*/ 10996 w 10996"/>
                <a:gd name="connsiteY1" fmla="*/ 0 h 10000"/>
                <a:gd name="connsiteX2" fmla="*/ 8357 w 10996"/>
                <a:gd name="connsiteY2" fmla="*/ 4924 h 10000"/>
                <a:gd name="connsiteX3" fmla="*/ 10996 w 10996"/>
                <a:gd name="connsiteY3" fmla="*/ 10000 h 10000"/>
                <a:gd name="connsiteX4" fmla="*/ 2663 w 10996"/>
                <a:gd name="connsiteY4" fmla="*/ 10000 h 10000"/>
                <a:gd name="connsiteX5" fmla="*/ 75 w 10996"/>
                <a:gd name="connsiteY5" fmla="*/ 6103 h 10000"/>
                <a:gd name="connsiteX6" fmla="*/ 0 w 10996"/>
                <a:gd name="connsiteY6" fmla="*/ 3354 h 10000"/>
                <a:gd name="connsiteX7" fmla="*/ 2663 w 1099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341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25 w 10946"/>
                <a:gd name="connsiteY6" fmla="*/ 338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720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 h="10000">
                  <a:moveTo>
                    <a:pt x="2613" y="0"/>
                  </a:moveTo>
                  <a:lnTo>
                    <a:pt x="10682" y="30"/>
                  </a:lnTo>
                  <a:cubicBezTo>
                    <a:pt x="10213" y="1026"/>
                    <a:pt x="9508" y="3322"/>
                    <a:pt x="9514" y="4984"/>
                  </a:cubicBezTo>
                  <a:cubicBezTo>
                    <a:pt x="9520" y="6646"/>
                    <a:pt x="10101" y="9033"/>
                    <a:pt x="10720" y="10000"/>
                  </a:cubicBezTo>
                  <a:lnTo>
                    <a:pt x="2613" y="10000"/>
                  </a:lnTo>
                  <a:cubicBezTo>
                    <a:pt x="1814" y="10000"/>
                    <a:pt x="440" y="9334"/>
                    <a:pt x="25" y="6103"/>
                  </a:cubicBezTo>
                  <a:cubicBezTo>
                    <a:pt x="0" y="6092"/>
                    <a:pt x="163" y="3304"/>
                    <a:pt x="138" y="3293"/>
                  </a:cubicBezTo>
                  <a:cubicBezTo>
                    <a:pt x="515" y="636"/>
                    <a:pt x="1814" y="0"/>
                    <a:pt x="2613" y="0"/>
                  </a:cubicBezTo>
                  <a:close/>
                </a:path>
              </a:pathLst>
            </a:custGeom>
            <a:solidFill>
              <a:srgbClr val="FEEFCA">
                <a:alpha val="49804"/>
              </a:srgbClr>
            </a:solidFill>
            <a:ln w="3175">
              <a:noFill/>
            </a:ln>
            <a:scene3d>
              <a:camera prst="orthographicFront"/>
              <a:lightRig rig="harsh"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28" name="Arc 127"/>
            <p:cNvSpPr/>
            <p:nvPr/>
          </p:nvSpPr>
          <p:spPr>
            <a:xfrm>
              <a:off x="3509884" y="25146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29" name="Freeform 128"/>
            <p:cNvSpPr/>
            <p:nvPr/>
          </p:nvSpPr>
          <p:spPr>
            <a:xfrm flipH="1">
              <a:off x="3969909" y="2635576"/>
              <a:ext cx="914673" cy="78819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 name="connsiteX0" fmla="*/ 1677 w 10010"/>
                <a:gd name="connsiteY0" fmla="*/ 0 h 10000"/>
                <a:gd name="connsiteX1" fmla="*/ 10010 w 10010"/>
                <a:gd name="connsiteY1" fmla="*/ 0 h 10000"/>
                <a:gd name="connsiteX2" fmla="*/ 7510 w 10010"/>
                <a:gd name="connsiteY2" fmla="*/ 5000 h 10000"/>
                <a:gd name="connsiteX3" fmla="*/ 10010 w 10010"/>
                <a:gd name="connsiteY3" fmla="*/ 10000 h 10000"/>
                <a:gd name="connsiteX4" fmla="*/ 1677 w 10010"/>
                <a:gd name="connsiteY4" fmla="*/ 10000 h 10000"/>
                <a:gd name="connsiteX5" fmla="*/ 40 w 10010"/>
                <a:gd name="connsiteY5" fmla="*/ 5945 h 10000"/>
                <a:gd name="connsiteX6" fmla="*/ 40 w 10010"/>
                <a:gd name="connsiteY6" fmla="*/ 4055 h 10000"/>
                <a:gd name="connsiteX7" fmla="*/ 1677 w 10010"/>
                <a:gd name="connsiteY7" fmla="*/ 0 h 10000"/>
                <a:gd name="connsiteX0" fmla="*/ 2957 w 11290"/>
                <a:gd name="connsiteY0" fmla="*/ 0 h 10000"/>
                <a:gd name="connsiteX1" fmla="*/ 11290 w 11290"/>
                <a:gd name="connsiteY1" fmla="*/ 0 h 10000"/>
                <a:gd name="connsiteX2" fmla="*/ 8790 w 11290"/>
                <a:gd name="connsiteY2" fmla="*/ 5000 h 10000"/>
                <a:gd name="connsiteX3" fmla="*/ 11290 w 11290"/>
                <a:gd name="connsiteY3" fmla="*/ 10000 h 10000"/>
                <a:gd name="connsiteX4" fmla="*/ 2957 w 11290"/>
                <a:gd name="connsiteY4" fmla="*/ 10000 h 10000"/>
                <a:gd name="connsiteX5" fmla="*/ 1320 w 11290"/>
                <a:gd name="connsiteY5" fmla="*/ 5945 h 10000"/>
                <a:gd name="connsiteX6" fmla="*/ 40 w 11290"/>
                <a:gd name="connsiteY6" fmla="*/ 5000 h 10000"/>
                <a:gd name="connsiteX7" fmla="*/ 2957 w 1129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391 w 11250"/>
                <a:gd name="connsiteY6" fmla="*/ 4938 h 10000"/>
                <a:gd name="connsiteX7" fmla="*/ 2917 w 11250"/>
                <a:gd name="connsiteY7" fmla="*/ 0 h 10000"/>
                <a:gd name="connsiteX0" fmla="*/ 2526 w 10859"/>
                <a:gd name="connsiteY0" fmla="*/ 0 h 10000"/>
                <a:gd name="connsiteX1" fmla="*/ 10859 w 10859"/>
                <a:gd name="connsiteY1" fmla="*/ 0 h 10000"/>
                <a:gd name="connsiteX2" fmla="*/ 8359 w 10859"/>
                <a:gd name="connsiteY2" fmla="*/ 5000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226 w 10859"/>
                <a:gd name="connsiteY6" fmla="*/ 4969 h 10000"/>
                <a:gd name="connsiteX7" fmla="*/ 2526 w 10859"/>
                <a:gd name="connsiteY7" fmla="*/ 0 h 10000"/>
                <a:gd name="connsiteX0" fmla="*/ 2300 w 10633"/>
                <a:gd name="connsiteY0" fmla="*/ 0 h 10000"/>
                <a:gd name="connsiteX1" fmla="*/ 10633 w 10633"/>
                <a:gd name="connsiteY1" fmla="*/ 0 h 10000"/>
                <a:gd name="connsiteX2" fmla="*/ 8510 w 10633"/>
                <a:gd name="connsiteY2" fmla="*/ 4594 h 10000"/>
                <a:gd name="connsiteX3" fmla="*/ 10633 w 10633"/>
                <a:gd name="connsiteY3" fmla="*/ 10000 h 10000"/>
                <a:gd name="connsiteX4" fmla="*/ 2300 w 10633"/>
                <a:gd name="connsiteY4" fmla="*/ 10000 h 10000"/>
                <a:gd name="connsiteX5" fmla="*/ 76 w 10633"/>
                <a:gd name="connsiteY5" fmla="*/ 5001 h 10000"/>
                <a:gd name="connsiteX6" fmla="*/ 0 w 10633"/>
                <a:gd name="connsiteY6" fmla="*/ 4969 h 10000"/>
                <a:gd name="connsiteX7" fmla="*/ 2300 w 10633"/>
                <a:gd name="connsiteY7" fmla="*/ 0 h 10000"/>
                <a:gd name="connsiteX0" fmla="*/ 2852 w 11185"/>
                <a:gd name="connsiteY0" fmla="*/ 0 h 10000"/>
                <a:gd name="connsiteX1" fmla="*/ 11185 w 11185"/>
                <a:gd name="connsiteY1" fmla="*/ 0 h 10000"/>
                <a:gd name="connsiteX2" fmla="*/ 9062 w 11185"/>
                <a:gd name="connsiteY2" fmla="*/ 4594 h 10000"/>
                <a:gd name="connsiteX3" fmla="*/ 11185 w 11185"/>
                <a:gd name="connsiteY3" fmla="*/ 10000 h 10000"/>
                <a:gd name="connsiteX4" fmla="*/ 2852 w 11185"/>
                <a:gd name="connsiteY4" fmla="*/ 10000 h 10000"/>
                <a:gd name="connsiteX5" fmla="*/ 25 w 11185"/>
                <a:gd name="connsiteY5" fmla="*/ 4626 h 10000"/>
                <a:gd name="connsiteX6" fmla="*/ 552 w 11185"/>
                <a:gd name="connsiteY6" fmla="*/ 4969 h 10000"/>
                <a:gd name="connsiteX7" fmla="*/ 2852 w 11185"/>
                <a:gd name="connsiteY7" fmla="*/ 0 h 10000"/>
                <a:gd name="connsiteX0" fmla="*/ 2362 w 10695"/>
                <a:gd name="connsiteY0" fmla="*/ 0 h 10000"/>
                <a:gd name="connsiteX1" fmla="*/ 10695 w 10695"/>
                <a:gd name="connsiteY1" fmla="*/ 0 h 10000"/>
                <a:gd name="connsiteX2" fmla="*/ 8572 w 10695"/>
                <a:gd name="connsiteY2" fmla="*/ 4594 h 10000"/>
                <a:gd name="connsiteX3" fmla="*/ 10695 w 10695"/>
                <a:gd name="connsiteY3" fmla="*/ 10000 h 10000"/>
                <a:gd name="connsiteX4" fmla="*/ 2362 w 10695"/>
                <a:gd name="connsiteY4" fmla="*/ 10000 h 10000"/>
                <a:gd name="connsiteX5" fmla="*/ 25 w 10695"/>
                <a:gd name="connsiteY5" fmla="*/ 5220 h 10000"/>
                <a:gd name="connsiteX6" fmla="*/ 62 w 10695"/>
                <a:gd name="connsiteY6" fmla="*/ 4969 h 10000"/>
                <a:gd name="connsiteX7" fmla="*/ 2362 w 10695"/>
                <a:gd name="connsiteY7" fmla="*/ 0 h 10000"/>
                <a:gd name="connsiteX0" fmla="*/ 2324 w 10657"/>
                <a:gd name="connsiteY0" fmla="*/ 0 h 10000"/>
                <a:gd name="connsiteX1" fmla="*/ 10657 w 10657"/>
                <a:gd name="connsiteY1" fmla="*/ 0 h 10000"/>
                <a:gd name="connsiteX2" fmla="*/ 8534 w 10657"/>
                <a:gd name="connsiteY2" fmla="*/ 459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62 w 10657"/>
                <a:gd name="connsiteY6" fmla="*/ 2492 h 10000"/>
                <a:gd name="connsiteX7" fmla="*/ 2324 w 10657"/>
                <a:gd name="connsiteY7" fmla="*/ 0 h 10000"/>
                <a:gd name="connsiteX0" fmla="*/ 2262 w 10595"/>
                <a:gd name="connsiteY0" fmla="*/ 0 h 10000"/>
                <a:gd name="connsiteX1" fmla="*/ 10595 w 10595"/>
                <a:gd name="connsiteY1" fmla="*/ 0 h 10000"/>
                <a:gd name="connsiteX2" fmla="*/ 7956 w 10595"/>
                <a:gd name="connsiteY2" fmla="*/ 4924 h 10000"/>
                <a:gd name="connsiteX3" fmla="*/ 10595 w 10595"/>
                <a:gd name="connsiteY3" fmla="*/ 10000 h 10000"/>
                <a:gd name="connsiteX4" fmla="*/ 2262 w 10595"/>
                <a:gd name="connsiteY4" fmla="*/ 10000 h 10000"/>
                <a:gd name="connsiteX5" fmla="*/ 277 w 10595"/>
                <a:gd name="connsiteY5" fmla="*/ 7281 h 10000"/>
                <a:gd name="connsiteX6" fmla="*/ 0 w 10595"/>
                <a:gd name="connsiteY6" fmla="*/ 2492 h 10000"/>
                <a:gd name="connsiteX7" fmla="*/ 2262 w 10595"/>
                <a:gd name="connsiteY7" fmla="*/ 0 h 10000"/>
                <a:gd name="connsiteX0" fmla="*/ 2262 w 10595"/>
                <a:gd name="connsiteY0" fmla="*/ 0 h 10058"/>
                <a:gd name="connsiteX1" fmla="*/ 10595 w 10595"/>
                <a:gd name="connsiteY1" fmla="*/ 0 h 10058"/>
                <a:gd name="connsiteX2" fmla="*/ 7956 w 10595"/>
                <a:gd name="connsiteY2" fmla="*/ 4924 h 10058"/>
                <a:gd name="connsiteX3" fmla="*/ 10595 w 10595"/>
                <a:gd name="connsiteY3" fmla="*/ 10000 h 10058"/>
                <a:gd name="connsiteX4" fmla="*/ 2262 w 10595"/>
                <a:gd name="connsiteY4" fmla="*/ 10000 h 10058"/>
                <a:gd name="connsiteX5" fmla="*/ 277 w 10595"/>
                <a:gd name="connsiteY5" fmla="*/ 7281 h 10058"/>
                <a:gd name="connsiteX6" fmla="*/ 0 w 10595"/>
                <a:gd name="connsiteY6" fmla="*/ 2492 h 10058"/>
                <a:gd name="connsiteX7" fmla="*/ 2262 w 10595"/>
                <a:gd name="connsiteY7" fmla="*/ 0 h 10058"/>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351 w 10946"/>
                <a:gd name="connsiteY6" fmla="*/ 2492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4381 h 10000"/>
                <a:gd name="connsiteX7" fmla="*/ 2613 w 10946"/>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701 w 11034"/>
                <a:gd name="connsiteY0" fmla="*/ 0 h 10000"/>
                <a:gd name="connsiteX1" fmla="*/ 11034 w 11034"/>
                <a:gd name="connsiteY1" fmla="*/ 0 h 10000"/>
                <a:gd name="connsiteX2" fmla="*/ 8395 w 11034"/>
                <a:gd name="connsiteY2" fmla="*/ 4924 h 10000"/>
                <a:gd name="connsiteX3" fmla="*/ 11034 w 11034"/>
                <a:gd name="connsiteY3" fmla="*/ 10000 h 10000"/>
                <a:gd name="connsiteX4" fmla="*/ 2701 w 11034"/>
                <a:gd name="connsiteY4" fmla="*/ 10000 h 10000"/>
                <a:gd name="connsiteX5" fmla="*/ 113 w 11034"/>
                <a:gd name="connsiteY5" fmla="*/ 6103 h 10000"/>
                <a:gd name="connsiteX6" fmla="*/ 75 w 11034"/>
                <a:gd name="connsiteY6" fmla="*/ 3747 h 10000"/>
                <a:gd name="connsiteX7" fmla="*/ 2701 w 11034"/>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835 w 10946"/>
                <a:gd name="connsiteY6" fmla="*/ 3414 h 10000"/>
                <a:gd name="connsiteX7" fmla="*/ 2613 w 10946"/>
                <a:gd name="connsiteY7" fmla="*/ 0 h 10000"/>
                <a:gd name="connsiteX0" fmla="*/ 2663 w 10996"/>
                <a:gd name="connsiteY0" fmla="*/ 0 h 10000"/>
                <a:gd name="connsiteX1" fmla="*/ 10996 w 10996"/>
                <a:gd name="connsiteY1" fmla="*/ 0 h 10000"/>
                <a:gd name="connsiteX2" fmla="*/ 8357 w 10996"/>
                <a:gd name="connsiteY2" fmla="*/ 4924 h 10000"/>
                <a:gd name="connsiteX3" fmla="*/ 10996 w 10996"/>
                <a:gd name="connsiteY3" fmla="*/ 10000 h 10000"/>
                <a:gd name="connsiteX4" fmla="*/ 2663 w 10996"/>
                <a:gd name="connsiteY4" fmla="*/ 10000 h 10000"/>
                <a:gd name="connsiteX5" fmla="*/ 75 w 10996"/>
                <a:gd name="connsiteY5" fmla="*/ 6103 h 10000"/>
                <a:gd name="connsiteX6" fmla="*/ 0 w 10996"/>
                <a:gd name="connsiteY6" fmla="*/ 3354 h 10000"/>
                <a:gd name="connsiteX7" fmla="*/ 2663 w 1099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341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25 w 10946"/>
                <a:gd name="connsiteY6" fmla="*/ 338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720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 h="10000">
                  <a:moveTo>
                    <a:pt x="2613" y="0"/>
                  </a:moveTo>
                  <a:lnTo>
                    <a:pt x="10682" y="30"/>
                  </a:lnTo>
                  <a:cubicBezTo>
                    <a:pt x="10213" y="1026"/>
                    <a:pt x="9508" y="3322"/>
                    <a:pt x="9514" y="4984"/>
                  </a:cubicBezTo>
                  <a:cubicBezTo>
                    <a:pt x="9520" y="6646"/>
                    <a:pt x="10101" y="9033"/>
                    <a:pt x="10720" y="10000"/>
                  </a:cubicBezTo>
                  <a:lnTo>
                    <a:pt x="2613" y="10000"/>
                  </a:lnTo>
                  <a:cubicBezTo>
                    <a:pt x="1814" y="10000"/>
                    <a:pt x="440" y="9334"/>
                    <a:pt x="25" y="6103"/>
                  </a:cubicBezTo>
                  <a:cubicBezTo>
                    <a:pt x="0" y="6092"/>
                    <a:pt x="163" y="3304"/>
                    <a:pt x="138" y="3293"/>
                  </a:cubicBezTo>
                  <a:cubicBezTo>
                    <a:pt x="515" y="636"/>
                    <a:pt x="1814" y="0"/>
                    <a:pt x="2613" y="0"/>
                  </a:cubicBezTo>
                  <a:close/>
                </a:path>
              </a:pathLst>
            </a:custGeom>
            <a:solidFill>
              <a:srgbClr val="FEEFCA">
                <a:alpha val="49804"/>
              </a:srgbClr>
            </a:solidFill>
            <a:ln w="3175">
              <a:noFill/>
            </a:ln>
            <a:scene3d>
              <a:camera prst="orthographicFront"/>
              <a:lightRig rig="harsh"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30" name="Arc 129"/>
            <p:cNvSpPr/>
            <p:nvPr/>
          </p:nvSpPr>
          <p:spPr>
            <a:xfrm>
              <a:off x="4467355" y="25146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31" name="Freeform 130"/>
            <p:cNvSpPr/>
            <p:nvPr/>
          </p:nvSpPr>
          <p:spPr>
            <a:xfrm flipH="1">
              <a:off x="4927489" y="2635576"/>
              <a:ext cx="919060" cy="78819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 name="connsiteX0" fmla="*/ 1677 w 10010"/>
                <a:gd name="connsiteY0" fmla="*/ 0 h 10000"/>
                <a:gd name="connsiteX1" fmla="*/ 10010 w 10010"/>
                <a:gd name="connsiteY1" fmla="*/ 0 h 10000"/>
                <a:gd name="connsiteX2" fmla="*/ 7510 w 10010"/>
                <a:gd name="connsiteY2" fmla="*/ 5000 h 10000"/>
                <a:gd name="connsiteX3" fmla="*/ 10010 w 10010"/>
                <a:gd name="connsiteY3" fmla="*/ 10000 h 10000"/>
                <a:gd name="connsiteX4" fmla="*/ 1677 w 10010"/>
                <a:gd name="connsiteY4" fmla="*/ 10000 h 10000"/>
                <a:gd name="connsiteX5" fmla="*/ 40 w 10010"/>
                <a:gd name="connsiteY5" fmla="*/ 5945 h 10000"/>
                <a:gd name="connsiteX6" fmla="*/ 40 w 10010"/>
                <a:gd name="connsiteY6" fmla="*/ 4055 h 10000"/>
                <a:gd name="connsiteX7" fmla="*/ 1677 w 10010"/>
                <a:gd name="connsiteY7" fmla="*/ 0 h 10000"/>
                <a:gd name="connsiteX0" fmla="*/ 2957 w 11290"/>
                <a:gd name="connsiteY0" fmla="*/ 0 h 10000"/>
                <a:gd name="connsiteX1" fmla="*/ 11290 w 11290"/>
                <a:gd name="connsiteY1" fmla="*/ 0 h 10000"/>
                <a:gd name="connsiteX2" fmla="*/ 8790 w 11290"/>
                <a:gd name="connsiteY2" fmla="*/ 5000 h 10000"/>
                <a:gd name="connsiteX3" fmla="*/ 11290 w 11290"/>
                <a:gd name="connsiteY3" fmla="*/ 10000 h 10000"/>
                <a:gd name="connsiteX4" fmla="*/ 2957 w 11290"/>
                <a:gd name="connsiteY4" fmla="*/ 10000 h 10000"/>
                <a:gd name="connsiteX5" fmla="*/ 1320 w 11290"/>
                <a:gd name="connsiteY5" fmla="*/ 5945 h 10000"/>
                <a:gd name="connsiteX6" fmla="*/ 40 w 11290"/>
                <a:gd name="connsiteY6" fmla="*/ 5000 h 10000"/>
                <a:gd name="connsiteX7" fmla="*/ 2957 w 1129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391 w 11250"/>
                <a:gd name="connsiteY6" fmla="*/ 4938 h 10000"/>
                <a:gd name="connsiteX7" fmla="*/ 2917 w 11250"/>
                <a:gd name="connsiteY7" fmla="*/ 0 h 10000"/>
                <a:gd name="connsiteX0" fmla="*/ 2526 w 10859"/>
                <a:gd name="connsiteY0" fmla="*/ 0 h 10000"/>
                <a:gd name="connsiteX1" fmla="*/ 10859 w 10859"/>
                <a:gd name="connsiteY1" fmla="*/ 0 h 10000"/>
                <a:gd name="connsiteX2" fmla="*/ 8359 w 10859"/>
                <a:gd name="connsiteY2" fmla="*/ 5000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226 w 10859"/>
                <a:gd name="connsiteY6" fmla="*/ 4969 h 10000"/>
                <a:gd name="connsiteX7" fmla="*/ 2526 w 10859"/>
                <a:gd name="connsiteY7" fmla="*/ 0 h 10000"/>
                <a:gd name="connsiteX0" fmla="*/ 2300 w 10633"/>
                <a:gd name="connsiteY0" fmla="*/ 0 h 10000"/>
                <a:gd name="connsiteX1" fmla="*/ 10633 w 10633"/>
                <a:gd name="connsiteY1" fmla="*/ 0 h 10000"/>
                <a:gd name="connsiteX2" fmla="*/ 8510 w 10633"/>
                <a:gd name="connsiteY2" fmla="*/ 4594 h 10000"/>
                <a:gd name="connsiteX3" fmla="*/ 10633 w 10633"/>
                <a:gd name="connsiteY3" fmla="*/ 10000 h 10000"/>
                <a:gd name="connsiteX4" fmla="*/ 2300 w 10633"/>
                <a:gd name="connsiteY4" fmla="*/ 10000 h 10000"/>
                <a:gd name="connsiteX5" fmla="*/ 76 w 10633"/>
                <a:gd name="connsiteY5" fmla="*/ 5001 h 10000"/>
                <a:gd name="connsiteX6" fmla="*/ 0 w 10633"/>
                <a:gd name="connsiteY6" fmla="*/ 4969 h 10000"/>
                <a:gd name="connsiteX7" fmla="*/ 2300 w 10633"/>
                <a:gd name="connsiteY7" fmla="*/ 0 h 10000"/>
                <a:gd name="connsiteX0" fmla="*/ 2852 w 11185"/>
                <a:gd name="connsiteY0" fmla="*/ 0 h 10000"/>
                <a:gd name="connsiteX1" fmla="*/ 11185 w 11185"/>
                <a:gd name="connsiteY1" fmla="*/ 0 h 10000"/>
                <a:gd name="connsiteX2" fmla="*/ 9062 w 11185"/>
                <a:gd name="connsiteY2" fmla="*/ 4594 h 10000"/>
                <a:gd name="connsiteX3" fmla="*/ 11185 w 11185"/>
                <a:gd name="connsiteY3" fmla="*/ 10000 h 10000"/>
                <a:gd name="connsiteX4" fmla="*/ 2852 w 11185"/>
                <a:gd name="connsiteY4" fmla="*/ 10000 h 10000"/>
                <a:gd name="connsiteX5" fmla="*/ 25 w 11185"/>
                <a:gd name="connsiteY5" fmla="*/ 4626 h 10000"/>
                <a:gd name="connsiteX6" fmla="*/ 552 w 11185"/>
                <a:gd name="connsiteY6" fmla="*/ 4969 h 10000"/>
                <a:gd name="connsiteX7" fmla="*/ 2852 w 11185"/>
                <a:gd name="connsiteY7" fmla="*/ 0 h 10000"/>
                <a:gd name="connsiteX0" fmla="*/ 2362 w 10695"/>
                <a:gd name="connsiteY0" fmla="*/ 0 h 10000"/>
                <a:gd name="connsiteX1" fmla="*/ 10695 w 10695"/>
                <a:gd name="connsiteY1" fmla="*/ 0 h 10000"/>
                <a:gd name="connsiteX2" fmla="*/ 8572 w 10695"/>
                <a:gd name="connsiteY2" fmla="*/ 4594 h 10000"/>
                <a:gd name="connsiteX3" fmla="*/ 10695 w 10695"/>
                <a:gd name="connsiteY3" fmla="*/ 10000 h 10000"/>
                <a:gd name="connsiteX4" fmla="*/ 2362 w 10695"/>
                <a:gd name="connsiteY4" fmla="*/ 10000 h 10000"/>
                <a:gd name="connsiteX5" fmla="*/ 25 w 10695"/>
                <a:gd name="connsiteY5" fmla="*/ 5220 h 10000"/>
                <a:gd name="connsiteX6" fmla="*/ 62 w 10695"/>
                <a:gd name="connsiteY6" fmla="*/ 4969 h 10000"/>
                <a:gd name="connsiteX7" fmla="*/ 2362 w 10695"/>
                <a:gd name="connsiteY7" fmla="*/ 0 h 10000"/>
                <a:gd name="connsiteX0" fmla="*/ 2324 w 10657"/>
                <a:gd name="connsiteY0" fmla="*/ 0 h 10000"/>
                <a:gd name="connsiteX1" fmla="*/ 10657 w 10657"/>
                <a:gd name="connsiteY1" fmla="*/ 0 h 10000"/>
                <a:gd name="connsiteX2" fmla="*/ 8534 w 10657"/>
                <a:gd name="connsiteY2" fmla="*/ 459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62 w 10657"/>
                <a:gd name="connsiteY6" fmla="*/ 2492 h 10000"/>
                <a:gd name="connsiteX7" fmla="*/ 2324 w 10657"/>
                <a:gd name="connsiteY7" fmla="*/ 0 h 10000"/>
                <a:gd name="connsiteX0" fmla="*/ 2262 w 10595"/>
                <a:gd name="connsiteY0" fmla="*/ 0 h 10000"/>
                <a:gd name="connsiteX1" fmla="*/ 10595 w 10595"/>
                <a:gd name="connsiteY1" fmla="*/ 0 h 10000"/>
                <a:gd name="connsiteX2" fmla="*/ 7956 w 10595"/>
                <a:gd name="connsiteY2" fmla="*/ 4924 h 10000"/>
                <a:gd name="connsiteX3" fmla="*/ 10595 w 10595"/>
                <a:gd name="connsiteY3" fmla="*/ 10000 h 10000"/>
                <a:gd name="connsiteX4" fmla="*/ 2262 w 10595"/>
                <a:gd name="connsiteY4" fmla="*/ 10000 h 10000"/>
                <a:gd name="connsiteX5" fmla="*/ 277 w 10595"/>
                <a:gd name="connsiteY5" fmla="*/ 7281 h 10000"/>
                <a:gd name="connsiteX6" fmla="*/ 0 w 10595"/>
                <a:gd name="connsiteY6" fmla="*/ 2492 h 10000"/>
                <a:gd name="connsiteX7" fmla="*/ 2262 w 10595"/>
                <a:gd name="connsiteY7" fmla="*/ 0 h 10000"/>
                <a:gd name="connsiteX0" fmla="*/ 2262 w 10595"/>
                <a:gd name="connsiteY0" fmla="*/ 0 h 10058"/>
                <a:gd name="connsiteX1" fmla="*/ 10595 w 10595"/>
                <a:gd name="connsiteY1" fmla="*/ 0 h 10058"/>
                <a:gd name="connsiteX2" fmla="*/ 7956 w 10595"/>
                <a:gd name="connsiteY2" fmla="*/ 4924 h 10058"/>
                <a:gd name="connsiteX3" fmla="*/ 10595 w 10595"/>
                <a:gd name="connsiteY3" fmla="*/ 10000 h 10058"/>
                <a:gd name="connsiteX4" fmla="*/ 2262 w 10595"/>
                <a:gd name="connsiteY4" fmla="*/ 10000 h 10058"/>
                <a:gd name="connsiteX5" fmla="*/ 277 w 10595"/>
                <a:gd name="connsiteY5" fmla="*/ 7281 h 10058"/>
                <a:gd name="connsiteX6" fmla="*/ 0 w 10595"/>
                <a:gd name="connsiteY6" fmla="*/ 2492 h 10058"/>
                <a:gd name="connsiteX7" fmla="*/ 2262 w 10595"/>
                <a:gd name="connsiteY7" fmla="*/ 0 h 10058"/>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351 w 10946"/>
                <a:gd name="connsiteY6" fmla="*/ 2492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4381 h 10000"/>
                <a:gd name="connsiteX7" fmla="*/ 2613 w 10946"/>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701 w 11034"/>
                <a:gd name="connsiteY0" fmla="*/ 0 h 10000"/>
                <a:gd name="connsiteX1" fmla="*/ 11034 w 11034"/>
                <a:gd name="connsiteY1" fmla="*/ 0 h 10000"/>
                <a:gd name="connsiteX2" fmla="*/ 8395 w 11034"/>
                <a:gd name="connsiteY2" fmla="*/ 4924 h 10000"/>
                <a:gd name="connsiteX3" fmla="*/ 11034 w 11034"/>
                <a:gd name="connsiteY3" fmla="*/ 10000 h 10000"/>
                <a:gd name="connsiteX4" fmla="*/ 2701 w 11034"/>
                <a:gd name="connsiteY4" fmla="*/ 10000 h 10000"/>
                <a:gd name="connsiteX5" fmla="*/ 113 w 11034"/>
                <a:gd name="connsiteY5" fmla="*/ 6103 h 10000"/>
                <a:gd name="connsiteX6" fmla="*/ 75 w 11034"/>
                <a:gd name="connsiteY6" fmla="*/ 3747 h 10000"/>
                <a:gd name="connsiteX7" fmla="*/ 2701 w 11034"/>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835 w 10946"/>
                <a:gd name="connsiteY6" fmla="*/ 3414 h 10000"/>
                <a:gd name="connsiteX7" fmla="*/ 2613 w 10946"/>
                <a:gd name="connsiteY7" fmla="*/ 0 h 10000"/>
                <a:gd name="connsiteX0" fmla="*/ 2663 w 10996"/>
                <a:gd name="connsiteY0" fmla="*/ 0 h 10000"/>
                <a:gd name="connsiteX1" fmla="*/ 10996 w 10996"/>
                <a:gd name="connsiteY1" fmla="*/ 0 h 10000"/>
                <a:gd name="connsiteX2" fmla="*/ 8357 w 10996"/>
                <a:gd name="connsiteY2" fmla="*/ 4924 h 10000"/>
                <a:gd name="connsiteX3" fmla="*/ 10996 w 10996"/>
                <a:gd name="connsiteY3" fmla="*/ 10000 h 10000"/>
                <a:gd name="connsiteX4" fmla="*/ 2663 w 10996"/>
                <a:gd name="connsiteY4" fmla="*/ 10000 h 10000"/>
                <a:gd name="connsiteX5" fmla="*/ 75 w 10996"/>
                <a:gd name="connsiteY5" fmla="*/ 6103 h 10000"/>
                <a:gd name="connsiteX6" fmla="*/ 0 w 10996"/>
                <a:gd name="connsiteY6" fmla="*/ 3354 h 10000"/>
                <a:gd name="connsiteX7" fmla="*/ 2663 w 1099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341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25 w 10946"/>
                <a:gd name="connsiteY6" fmla="*/ 338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720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 h="10000">
                  <a:moveTo>
                    <a:pt x="2613" y="0"/>
                  </a:moveTo>
                  <a:lnTo>
                    <a:pt x="10682" y="30"/>
                  </a:lnTo>
                  <a:cubicBezTo>
                    <a:pt x="10213" y="1026"/>
                    <a:pt x="9508" y="3322"/>
                    <a:pt x="9514" y="4984"/>
                  </a:cubicBezTo>
                  <a:cubicBezTo>
                    <a:pt x="9520" y="6646"/>
                    <a:pt x="10101" y="9033"/>
                    <a:pt x="10720" y="10000"/>
                  </a:cubicBezTo>
                  <a:lnTo>
                    <a:pt x="2613" y="10000"/>
                  </a:lnTo>
                  <a:cubicBezTo>
                    <a:pt x="1814" y="10000"/>
                    <a:pt x="440" y="9334"/>
                    <a:pt x="25" y="6103"/>
                  </a:cubicBezTo>
                  <a:cubicBezTo>
                    <a:pt x="0" y="6092"/>
                    <a:pt x="163" y="3304"/>
                    <a:pt x="138" y="3293"/>
                  </a:cubicBezTo>
                  <a:cubicBezTo>
                    <a:pt x="515" y="636"/>
                    <a:pt x="1814" y="0"/>
                    <a:pt x="2613" y="0"/>
                  </a:cubicBezTo>
                  <a:close/>
                </a:path>
              </a:pathLst>
            </a:custGeom>
            <a:solidFill>
              <a:srgbClr val="FEEFCA">
                <a:alpha val="49804"/>
              </a:srgbClr>
            </a:solidFill>
            <a:ln w="3175">
              <a:noFill/>
            </a:ln>
            <a:scene3d>
              <a:camera prst="orthographicFront"/>
              <a:lightRig rig="harsh"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32" name="Arc 131"/>
            <p:cNvSpPr/>
            <p:nvPr/>
          </p:nvSpPr>
          <p:spPr>
            <a:xfrm>
              <a:off x="5422529" y="25146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33" name="Freeform 132"/>
            <p:cNvSpPr/>
            <p:nvPr/>
          </p:nvSpPr>
          <p:spPr>
            <a:xfrm flipH="1">
              <a:off x="5891862" y="2635576"/>
              <a:ext cx="849459" cy="78819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 name="connsiteX0" fmla="*/ 1677 w 10010"/>
                <a:gd name="connsiteY0" fmla="*/ 0 h 10000"/>
                <a:gd name="connsiteX1" fmla="*/ 10010 w 10010"/>
                <a:gd name="connsiteY1" fmla="*/ 0 h 10000"/>
                <a:gd name="connsiteX2" fmla="*/ 7510 w 10010"/>
                <a:gd name="connsiteY2" fmla="*/ 5000 h 10000"/>
                <a:gd name="connsiteX3" fmla="*/ 10010 w 10010"/>
                <a:gd name="connsiteY3" fmla="*/ 10000 h 10000"/>
                <a:gd name="connsiteX4" fmla="*/ 1677 w 10010"/>
                <a:gd name="connsiteY4" fmla="*/ 10000 h 10000"/>
                <a:gd name="connsiteX5" fmla="*/ 40 w 10010"/>
                <a:gd name="connsiteY5" fmla="*/ 5945 h 10000"/>
                <a:gd name="connsiteX6" fmla="*/ 40 w 10010"/>
                <a:gd name="connsiteY6" fmla="*/ 4055 h 10000"/>
                <a:gd name="connsiteX7" fmla="*/ 1677 w 10010"/>
                <a:gd name="connsiteY7" fmla="*/ 0 h 10000"/>
                <a:gd name="connsiteX0" fmla="*/ 2957 w 11290"/>
                <a:gd name="connsiteY0" fmla="*/ 0 h 10000"/>
                <a:gd name="connsiteX1" fmla="*/ 11290 w 11290"/>
                <a:gd name="connsiteY1" fmla="*/ 0 h 10000"/>
                <a:gd name="connsiteX2" fmla="*/ 8790 w 11290"/>
                <a:gd name="connsiteY2" fmla="*/ 5000 h 10000"/>
                <a:gd name="connsiteX3" fmla="*/ 11290 w 11290"/>
                <a:gd name="connsiteY3" fmla="*/ 10000 h 10000"/>
                <a:gd name="connsiteX4" fmla="*/ 2957 w 11290"/>
                <a:gd name="connsiteY4" fmla="*/ 10000 h 10000"/>
                <a:gd name="connsiteX5" fmla="*/ 1320 w 11290"/>
                <a:gd name="connsiteY5" fmla="*/ 5945 h 10000"/>
                <a:gd name="connsiteX6" fmla="*/ 40 w 11290"/>
                <a:gd name="connsiteY6" fmla="*/ 5000 h 10000"/>
                <a:gd name="connsiteX7" fmla="*/ 2957 w 1129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391 w 11250"/>
                <a:gd name="connsiteY6" fmla="*/ 4938 h 10000"/>
                <a:gd name="connsiteX7" fmla="*/ 2917 w 11250"/>
                <a:gd name="connsiteY7" fmla="*/ 0 h 10000"/>
                <a:gd name="connsiteX0" fmla="*/ 2526 w 10859"/>
                <a:gd name="connsiteY0" fmla="*/ 0 h 10000"/>
                <a:gd name="connsiteX1" fmla="*/ 10859 w 10859"/>
                <a:gd name="connsiteY1" fmla="*/ 0 h 10000"/>
                <a:gd name="connsiteX2" fmla="*/ 8359 w 10859"/>
                <a:gd name="connsiteY2" fmla="*/ 5000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226 w 10859"/>
                <a:gd name="connsiteY6" fmla="*/ 4969 h 10000"/>
                <a:gd name="connsiteX7" fmla="*/ 2526 w 10859"/>
                <a:gd name="connsiteY7" fmla="*/ 0 h 10000"/>
                <a:gd name="connsiteX0" fmla="*/ 2300 w 10633"/>
                <a:gd name="connsiteY0" fmla="*/ 0 h 10000"/>
                <a:gd name="connsiteX1" fmla="*/ 10633 w 10633"/>
                <a:gd name="connsiteY1" fmla="*/ 0 h 10000"/>
                <a:gd name="connsiteX2" fmla="*/ 8510 w 10633"/>
                <a:gd name="connsiteY2" fmla="*/ 4594 h 10000"/>
                <a:gd name="connsiteX3" fmla="*/ 10633 w 10633"/>
                <a:gd name="connsiteY3" fmla="*/ 10000 h 10000"/>
                <a:gd name="connsiteX4" fmla="*/ 2300 w 10633"/>
                <a:gd name="connsiteY4" fmla="*/ 10000 h 10000"/>
                <a:gd name="connsiteX5" fmla="*/ 76 w 10633"/>
                <a:gd name="connsiteY5" fmla="*/ 5001 h 10000"/>
                <a:gd name="connsiteX6" fmla="*/ 0 w 10633"/>
                <a:gd name="connsiteY6" fmla="*/ 4969 h 10000"/>
                <a:gd name="connsiteX7" fmla="*/ 2300 w 10633"/>
                <a:gd name="connsiteY7" fmla="*/ 0 h 10000"/>
                <a:gd name="connsiteX0" fmla="*/ 2852 w 11185"/>
                <a:gd name="connsiteY0" fmla="*/ 0 h 10000"/>
                <a:gd name="connsiteX1" fmla="*/ 11185 w 11185"/>
                <a:gd name="connsiteY1" fmla="*/ 0 h 10000"/>
                <a:gd name="connsiteX2" fmla="*/ 9062 w 11185"/>
                <a:gd name="connsiteY2" fmla="*/ 4594 h 10000"/>
                <a:gd name="connsiteX3" fmla="*/ 11185 w 11185"/>
                <a:gd name="connsiteY3" fmla="*/ 10000 h 10000"/>
                <a:gd name="connsiteX4" fmla="*/ 2852 w 11185"/>
                <a:gd name="connsiteY4" fmla="*/ 10000 h 10000"/>
                <a:gd name="connsiteX5" fmla="*/ 25 w 11185"/>
                <a:gd name="connsiteY5" fmla="*/ 4626 h 10000"/>
                <a:gd name="connsiteX6" fmla="*/ 552 w 11185"/>
                <a:gd name="connsiteY6" fmla="*/ 4969 h 10000"/>
                <a:gd name="connsiteX7" fmla="*/ 2852 w 11185"/>
                <a:gd name="connsiteY7" fmla="*/ 0 h 10000"/>
                <a:gd name="connsiteX0" fmla="*/ 2362 w 10695"/>
                <a:gd name="connsiteY0" fmla="*/ 0 h 10000"/>
                <a:gd name="connsiteX1" fmla="*/ 10695 w 10695"/>
                <a:gd name="connsiteY1" fmla="*/ 0 h 10000"/>
                <a:gd name="connsiteX2" fmla="*/ 8572 w 10695"/>
                <a:gd name="connsiteY2" fmla="*/ 4594 h 10000"/>
                <a:gd name="connsiteX3" fmla="*/ 10695 w 10695"/>
                <a:gd name="connsiteY3" fmla="*/ 10000 h 10000"/>
                <a:gd name="connsiteX4" fmla="*/ 2362 w 10695"/>
                <a:gd name="connsiteY4" fmla="*/ 10000 h 10000"/>
                <a:gd name="connsiteX5" fmla="*/ 25 w 10695"/>
                <a:gd name="connsiteY5" fmla="*/ 5220 h 10000"/>
                <a:gd name="connsiteX6" fmla="*/ 62 w 10695"/>
                <a:gd name="connsiteY6" fmla="*/ 4969 h 10000"/>
                <a:gd name="connsiteX7" fmla="*/ 2362 w 10695"/>
                <a:gd name="connsiteY7" fmla="*/ 0 h 10000"/>
                <a:gd name="connsiteX0" fmla="*/ 2324 w 10657"/>
                <a:gd name="connsiteY0" fmla="*/ 0 h 10000"/>
                <a:gd name="connsiteX1" fmla="*/ 10657 w 10657"/>
                <a:gd name="connsiteY1" fmla="*/ 0 h 10000"/>
                <a:gd name="connsiteX2" fmla="*/ 8534 w 10657"/>
                <a:gd name="connsiteY2" fmla="*/ 459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62 w 10657"/>
                <a:gd name="connsiteY6" fmla="*/ 2492 h 10000"/>
                <a:gd name="connsiteX7" fmla="*/ 2324 w 10657"/>
                <a:gd name="connsiteY7" fmla="*/ 0 h 10000"/>
                <a:gd name="connsiteX0" fmla="*/ 2262 w 10595"/>
                <a:gd name="connsiteY0" fmla="*/ 0 h 10000"/>
                <a:gd name="connsiteX1" fmla="*/ 10595 w 10595"/>
                <a:gd name="connsiteY1" fmla="*/ 0 h 10000"/>
                <a:gd name="connsiteX2" fmla="*/ 7956 w 10595"/>
                <a:gd name="connsiteY2" fmla="*/ 4924 h 10000"/>
                <a:gd name="connsiteX3" fmla="*/ 10595 w 10595"/>
                <a:gd name="connsiteY3" fmla="*/ 10000 h 10000"/>
                <a:gd name="connsiteX4" fmla="*/ 2262 w 10595"/>
                <a:gd name="connsiteY4" fmla="*/ 10000 h 10000"/>
                <a:gd name="connsiteX5" fmla="*/ 277 w 10595"/>
                <a:gd name="connsiteY5" fmla="*/ 7281 h 10000"/>
                <a:gd name="connsiteX6" fmla="*/ 0 w 10595"/>
                <a:gd name="connsiteY6" fmla="*/ 2492 h 10000"/>
                <a:gd name="connsiteX7" fmla="*/ 2262 w 10595"/>
                <a:gd name="connsiteY7" fmla="*/ 0 h 10000"/>
                <a:gd name="connsiteX0" fmla="*/ 2262 w 10595"/>
                <a:gd name="connsiteY0" fmla="*/ 0 h 10058"/>
                <a:gd name="connsiteX1" fmla="*/ 10595 w 10595"/>
                <a:gd name="connsiteY1" fmla="*/ 0 h 10058"/>
                <a:gd name="connsiteX2" fmla="*/ 7956 w 10595"/>
                <a:gd name="connsiteY2" fmla="*/ 4924 h 10058"/>
                <a:gd name="connsiteX3" fmla="*/ 10595 w 10595"/>
                <a:gd name="connsiteY3" fmla="*/ 10000 h 10058"/>
                <a:gd name="connsiteX4" fmla="*/ 2262 w 10595"/>
                <a:gd name="connsiteY4" fmla="*/ 10000 h 10058"/>
                <a:gd name="connsiteX5" fmla="*/ 277 w 10595"/>
                <a:gd name="connsiteY5" fmla="*/ 7281 h 10058"/>
                <a:gd name="connsiteX6" fmla="*/ 0 w 10595"/>
                <a:gd name="connsiteY6" fmla="*/ 2492 h 10058"/>
                <a:gd name="connsiteX7" fmla="*/ 2262 w 10595"/>
                <a:gd name="connsiteY7" fmla="*/ 0 h 10058"/>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351 w 10946"/>
                <a:gd name="connsiteY6" fmla="*/ 2492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4381 h 10000"/>
                <a:gd name="connsiteX7" fmla="*/ 2613 w 10946"/>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701 w 11034"/>
                <a:gd name="connsiteY0" fmla="*/ 0 h 10000"/>
                <a:gd name="connsiteX1" fmla="*/ 11034 w 11034"/>
                <a:gd name="connsiteY1" fmla="*/ 0 h 10000"/>
                <a:gd name="connsiteX2" fmla="*/ 8395 w 11034"/>
                <a:gd name="connsiteY2" fmla="*/ 4924 h 10000"/>
                <a:gd name="connsiteX3" fmla="*/ 11034 w 11034"/>
                <a:gd name="connsiteY3" fmla="*/ 10000 h 10000"/>
                <a:gd name="connsiteX4" fmla="*/ 2701 w 11034"/>
                <a:gd name="connsiteY4" fmla="*/ 10000 h 10000"/>
                <a:gd name="connsiteX5" fmla="*/ 113 w 11034"/>
                <a:gd name="connsiteY5" fmla="*/ 6103 h 10000"/>
                <a:gd name="connsiteX6" fmla="*/ 75 w 11034"/>
                <a:gd name="connsiteY6" fmla="*/ 3747 h 10000"/>
                <a:gd name="connsiteX7" fmla="*/ 2701 w 11034"/>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835 w 10946"/>
                <a:gd name="connsiteY6" fmla="*/ 3414 h 10000"/>
                <a:gd name="connsiteX7" fmla="*/ 2613 w 10946"/>
                <a:gd name="connsiteY7" fmla="*/ 0 h 10000"/>
                <a:gd name="connsiteX0" fmla="*/ 2663 w 10996"/>
                <a:gd name="connsiteY0" fmla="*/ 0 h 10000"/>
                <a:gd name="connsiteX1" fmla="*/ 10996 w 10996"/>
                <a:gd name="connsiteY1" fmla="*/ 0 h 10000"/>
                <a:gd name="connsiteX2" fmla="*/ 8357 w 10996"/>
                <a:gd name="connsiteY2" fmla="*/ 4924 h 10000"/>
                <a:gd name="connsiteX3" fmla="*/ 10996 w 10996"/>
                <a:gd name="connsiteY3" fmla="*/ 10000 h 10000"/>
                <a:gd name="connsiteX4" fmla="*/ 2663 w 10996"/>
                <a:gd name="connsiteY4" fmla="*/ 10000 h 10000"/>
                <a:gd name="connsiteX5" fmla="*/ 75 w 10996"/>
                <a:gd name="connsiteY5" fmla="*/ 6103 h 10000"/>
                <a:gd name="connsiteX6" fmla="*/ 0 w 10996"/>
                <a:gd name="connsiteY6" fmla="*/ 3354 h 10000"/>
                <a:gd name="connsiteX7" fmla="*/ 2663 w 1099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341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25 w 10946"/>
                <a:gd name="connsiteY6" fmla="*/ 338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720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 h="10000">
                  <a:moveTo>
                    <a:pt x="2613" y="0"/>
                  </a:moveTo>
                  <a:lnTo>
                    <a:pt x="10682" y="30"/>
                  </a:lnTo>
                  <a:cubicBezTo>
                    <a:pt x="10213" y="1026"/>
                    <a:pt x="9508" y="3322"/>
                    <a:pt x="9514" y="4984"/>
                  </a:cubicBezTo>
                  <a:cubicBezTo>
                    <a:pt x="9520" y="6646"/>
                    <a:pt x="10101" y="9033"/>
                    <a:pt x="10720" y="10000"/>
                  </a:cubicBezTo>
                  <a:lnTo>
                    <a:pt x="2613" y="10000"/>
                  </a:lnTo>
                  <a:cubicBezTo>
                    <a:pt x="1814" y="10000"/>
                    <a:pt x="440" y="9334"/>
                    <a:pt x="25" y="6103"/>
                  </a:cubicBezTo>
                  <a:cubicBezTo>
                    <a:pt x="0" y="6092"/>
                    <a:pt x="163" y="3304"/>
                    <a:pt x="138" y="3293"/>
                  </a:cubicBezTo>
                  <a:cubicBezTo>
                    <a:pt x="515" y="636"/>
                    <a:pt x="1814" y="0"/>
                    <a:pt x="2613" y="0"/>
                  </a:cubicBezTo>
                  <a:close/>
                </a:path>
              </a:pathLst>
            </a:custGeom>
            <a:solidFill>
              <a:srgbClr val="FEEFCA">
                <a:alpha val="49804"/>
              </a:srgbClr>
            </a:solidFill>
            <a:ln w="3175">
              <a:noFill/>
            </a:ln>
            <a:scene3d>
              <a:camera prst="orthographicFront"/>
              <a:lightRig rig="harsh"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34" name="Arc 133"/>
            <p:cNvSpPr/>
            <p:nvPr/>
          </p:nvSpPr>
          <p:spPr>
            <a:xfrm>
              <a:off x="6324093" y="2514600"/>
              <a:ext cx="474084" cy="1012031"/>
            </a:xfrm>
            <a:prstGeom prst="arc">
              <a:avLst>
                <a:gd name="adj1" fmla="val 16200000"/>
                <a:gd name="adj2" fmla="val 5415143"/>
              </a:avLst>
            </a:prstGeom>
            <a:noFill/>
            <a:ln w="2286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37" name="Freeform 136"/>
            <p:cNvSpPr/>
            <p:nvPr/>
          </p:nvSpPr>
          <p:spPr>
            <a:xfrm flipH="1">
              <a:off x="6809171" y="2626523"/>
              <a:ext cx="651154" cy="788191"/>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30 w 10000"/>
                <a:gd name="connsiteY5" fmla="*/ 5945 h 10000"/>
                <a:gd name="connsiteX6" fmla="*/ 30 w 10000"/>
                <a:gd name="connsiteY6" fmla="*/ 4055 h 10000"/>
                <a:gd name="connsiteX7" fmla="*/ 1667 w 10000"/>
                <a:gd name="connsiteY7" fmla="*/ 0 h 10000"/>
                <a:gd name="connsiteX0" fmla="*/ 1677 w 10010"/>
                <a:gd name="connsiteY0" fmla="*/ 0 h 10000"/>
                <a:gd name="connsiteX1" fmla="*/ 10010 w 10010"/>
                <a:gd name="connsiteY1" fmla="*/ 0 h 10000"/>
                <a:gd name="connsiteX2" fmla="*/ 7510 w 10010"/>
                <a:gd name="connsiteY2" fmla="*/ 5000 h 10000"/>
                <a:gd name="connsiteX3" fmla="*/ 10010 w 10010"/>
                <a:gd name="connsiteY3" fmla="*/ 10000 h 10000"/>
                <a:gd name="connsiteX4" fmla="*/ 1677 w 10010"/>
                <a:gd name="connsiteY4" fmla="*/ 10000 h 10000"/>
                <a:gd name="connsiteX5" fmla="*/ 40 w 10010"/>
                <a:gd name="connsiteY5" fmla="*/ 5945 h 10000"/>
                <a:gd name="connsiteX6" fmla="*/ 40 w 10010"/>
                <a:gd name="connsiteY6" fmla="*/ 4055 h 10000"/>
                <a:gd name="connsiteX7" fmla="*/ 1677 w 10010"/>
                <a:gd name="connsiteY7" fmla="*/ 0 h 10000"/>
                <a:gd name="connsiteX0" fmla="*/ 2957 w 11290"/>
                <a:gd name="connsiteY0" fmla="*/ 0 h 10000"/>
                <a:gd name="connsiteX1" fmla="*/ 11290 w 11290"/>
                <a:gd name="connsiteY1" fmla="*/ 0 h 10000"/>
                <a:gd name="connsiteX2" fmla="*/ 8790 w 11290"/>
                <a:gd name="connsiteY2" fmla="*/ 5000 h 10000"/>
                <a:gd name="connsiteX3" fmla="*/ 11290 w 11290"/>
                <a:gd name="connsiteY3" fmla="*/ 10000 h 10000"/>
                <a:gd name="connsiteX4" fmla="*/ 2957 w 11290"/>
                <a:gd name="connsiteY4" fmla="*/ 10000 h 10000"/>
                <a:gd name="connsiteX5" fmla="*/ 1320 w 11290"/>
                <a:gd name="connsiteY5" fmla="*/ 5945 h 10000"/>
                <a:gd name="connsiteX6" fmla="*/ 40 w 11290"/>
                <a:gd name="connsiteY6" fmla="*/ 5000 h 10000"/>
                <a:gd name="connsiteX7" fmla="*/ 2957 w 1129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0 w 11250"/>
                <a:gd name="connsiteY6" fmla="*/ 5000 h 10000"/>
                <a:gd name="connsiteX7" fmla="*/ 2917 w 11250"/>
                <a:gd name="connsiteY7" fmla="*/ 0 h 10000"/>
                <a:gd name="connsiteX0" fmla="*/ 2917 w 11250"/>
                <a:gd name="connsiteY0" fmla="*/ 0 h 10000"/>
                <a:gd name="connsiteX1" fmla="*/ 11250 w 11250"/>
                <a:gd name="connsiteY1" fmla="*/ 0 h 10000"/>
                <a:gd name="connsiteX2" fmla="*/ 8750 w 11250"/>
                <a:gd name="connsiteY2" fmla="*/ 5000 h 10000"/>
                <a:gd name="connsiteX3" fmla="*/ 11250 w 11250"/>
                <a:gd name="connsiteY3" fmla="*/ 10000 h 10000"/>
                <a:gd name="connsiteX4" fmla="*/ 2917 w 11250"/>
                <a:gd name="connsiteY4" fmla="*/ 10000 h 10000"/>
                <a:gd name="connsiteX5" fmla="*/ 0 w 11250"/>
                <a:gd name="connsiteY5" fmla="*/ 5000 h 10000"/>
                <a:gd name="connsiteX6" fmla="*/ 391 w 11250"/>
                <a:gd name="connsiteY6" fmla="*/ 4938 h 10000"/>
                <a:gd name="connsiteX7" fmla="*/ 2917 w 11250"/>
                <a:gd name="connsiteY7" fmla="*/ 0 h 10000"/>
                <a:gd name="connsiteX0" fmla="*/ 2526 w 10859"/>
                <a:gd name="connsiteY0" fmla="*/ 0 h 10000"/>
                <a:gd name="connsiteX1" fmla="*/ 10859 w 10859"/>
                <a:gd name="connsiteY1" fmla="*/ 0 h 10000"/>
                <a:gd name="connsiteX2" fmla="*/ 8359 w 10859"/>
                <a:gd name="connsiteY2" fmla="*/ 5000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0 w 10859"/>
                <a:gd name="connsiteY6" fmla="*/ 4938 h 10000"/>
                <a:gd name="connsiteX7" fmla="*/ 2526 w 10859"/>
                <a:gd name="connsiteY7" fmla="*/ 0 h 10000"/>
                <a:gd name="connsiteX0" fmla="*/ 2526 w 10859"/>
                <a:gd name="connsiteY0" fmla="*/ 0 h 10000"/>
                <a:gd name="connsiteX1" fmla="*/ 10859 w 10859"/>
                <a:gd name="connsiteY1" fmla="*/ 0 h 10000"/>
                <a:gd name="connsiteX2" fmla="*/ 8736 w 10859"/>
                <a:gd name="connsiteY2" fmla="*/ 4594 h 10000"/>
                <a:gd name="connsiteX3" fmla="*/ 10859 w 10859"/>
                <a:gd name="connsiteY3" fmla="*/ 10000 h 10000"/>
                <a:gd name="connsiteX4" fmla="*/ 2526 w 10859"/>
                <a:gd name="connsiteY4" fmla="*/ 10000 h 10000"/>
                <a:gd name="connsiteX5" fmla="*/ 0 w 10859"/>
                <a:gd name="connsiteY5" fmla="*/ 4938 h 10000"/>
                <a:gd name="connsiteX6" fmla="*/ 226 w 10859"/>
                <a:gd name="connsiteY6" fmla="*/ 4969 h 10000"/>
                <a:gd name="connsiteX7" fmla="*/ 2526 w 10859"/>
                <a:gd name="connsiteY7" fmla="*/ 0 h 10000"/>
                <a:gd name="connsiteX0" fmla="*/ 2300 w 10633"/>
                <a:gd name="connsiteY0" fmla="*/ 0 h 10000"/>
                <a:gd name="connsiteX1" fmla="*/ 10633 w 10633"/>
                <a:gd name="connsiteY1" fmla="*/ 0 h 10000"/>
                <a:gd name="connsiteX2" fmla="*/ 8510 w 10633"/>
                <a:gd name="connsiteY2" fmla="*/ 4594 h 10000"/>
                <a:gd name="connsiteX3" fmla="*/ 10633 w 10633"/>
                <a:gd name="connsiteY3" fmla="*/ 10000 h 10000"/>
                <a:gd name="connsiteX4" fmla="*/ 2300 w 10633"/>
                <a:gd name="connsiteY4" fmla="*/ 10000 h 10000"/>
                <a:gd name="connsiteX5" fmla="*/ 76 w 10633"/>
                <a:gd name="connsiteY5" fmla="*/ 5001 h 10000"/>
                <a:gd name="connsiteX6" fmla="*/ 0 w 10633"/>
                <a:gd name="connsiteY6" fmla="*/ 4969 h 10000"/>
                <a:gd name="connsiteX7" fmla="*/ 2300 w 10633"/>
                <a:gd name="connsiteY7" fmla="*/ 0 h 10000"/>
                <a:gd name="connsiteX0" fmla="*/ 2852 w 11185"/>
                <a:gd name="connsiteY0" fmla="*/ 0 h 10000"/>
                <a:gd name="connsiteX1" fmla="*/ 11185 w 11185"/>
                <a:gd name="connsiteY1" fmla="*/ 0 h 10000"/>
                <a:gd name="connsiteX2" fmla="*/ 9062 w 11185"/>
                <a:gd name="connsiteY2" fmla="*/ 4594 h 10000"/>
                <a:gd name="connsiteX3" fmla="*/ 11185 w 11185"/>
                <a:gd name="connsiteY3" fmla="*/ 10000 h 10000"/>
                <a:gd name="connsiteX4" fmla="*/ 2852 w 11185"/>
                <a:gd name="connsiteY4" fmla="*/ 10000 h 10000"/>
                <a:gd name="connsiteX5" fmla="*/ 25 w 11185"/>
                <a:gd name="connsiteY5" fmla="*/ 4626 h 10000"/>
                <a:gd name="connsiteX6" fmla="*/ 552 w 11185"/>
                <a:gd name="connsiteY6" fmla="*/ 4969 h 10000"/>
                <a:gd name="connsiteX7" fmla="*/ 2852 w 11185"/>
                <a:gd name="connsiteY7" fmla="*/ 0 h 10000"/>
                <a:gd name="connsiteX0" fmla="*/ 2362 w 10695"/>
                <a:gd name="connsiteY0" fmla="*/ 0 h 10000"/>
                <a:gd name="connsiteX1" fmla="*/ 10695 w 10695"/>
                <a:gd name="connsiteY1" fmla="*/ 0 h 10000"/>
                <a:gd name="connsiteX2" fmla="*/ 8572 w 10695"/>
                <a:gd name="connsiteY2" fmla="*/ 4594 h 10000"/>
                <a:gd name="connsiteX3" fmla="*/ 10695 w 10695"/>
                <a:gd name="connsiteY3" fmla="*/ 10000 h 10000"/>
                <a:gd name="connsiteX4" fmla="*/ 2362 w 10695"/>
                <a:gd name="connsiteY4" fmla="*/ 10000 h 10000"/>
                <a:gd name="connsiteX5" fmla="*/ 25 w 10695"/>
                <a:gd name="connsiteY5" fmla="*/ 5220 h 10000"/>
                <a:gd name="connsiteX6" fmla="*/ 62 w 10695"/>
                <a:gd name="connsiteY6" fmla="*/ 4969 h 10000"/>
                <a:gd name="connsiteX7" fmla="*/ 2362 w 10695"/>
                <a:gd name="connsiteY7" fmla="*/ 0 h 10000"/>
                <a:gd name="connsiteX0" fmla="*/ 2324 w 10657"/>
                <a:gd name="connsiteY0" fmla="*/ 0 h 10000"/>
                <a:gd name="connsiteX1" fmla="*/ 10657 w 10657"/>
                <a:gd name="connsiteY1" fmla="*/ 0 h 10000"/>
                <a:gd name="connsiteX2" fmla="*/ 8534 w 10657"/>
                <a:gd name="connsiteY2" fmla="*/ 459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7452 w 10657"/>
                <a:gd name="connsiteY2" fmla="*/ 5287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24 w 10657"/>
                <a:gd name="connsiteY6" fmla="*/ 4969 h 10000"/>
                <a:gd name="connsiteX7" fmla="*/ 2324 w 10657"/>
                <a:gd name="connsiteY7" fmla="*/ 0 h 10000"/>
                <a:gd name="connsiteX0" fmla="*/ 2324 w 10657"/>
                <a:gd name="connsiteY0" fmla="*/ 0 h 10000"/>
                <a:gd name="connsiteX1" fmla="*/ 10657 w 10657"/>
                <a:gd name="connsiteY1" fmla="*/ 0 h 10000"/>
                <a:gd name="connsiteX2" fmla="*/ 8018 w 10657"/>
                <a:gd name="connsiteY2" fmla="*/ 4924 h 10000"/>
                <a:gd name="connsiteX3" fmla="*/ 10657 w 10657"/>
                <a:gd name="connsiteY3" fmla="*/ 10000 h 10000"/>
                <a:gd name="connsiteX4" fmla="*/ 2324 w 10657"/>
                <a:gd name="connsiteY4" fmla="*/ 10000 h 10000"/>
                <a:gd name="connsiteX5" fmla="*/ 25 w 10657"/>
                <a:gd name="connsiteY5" fmla="*/ 4876 h 10000"/>
                <a:gd name="connsiteX6" fmla="*/ 62 w 10657"/>
                <a:gd name="connsiteY6" fmla="*/ 2492 h 10000"/>
                <a:gd name="connsiteX7" fmla="*/ 2324 w 10657"/>
                <a:gd name="connsiteY7" fmla="*/ 0 h 10000"/>
                <a:gd name="connsiteX0" fmla="*/ 2262 w 10595"/>
                <a:gd name="connsiteY0" fmla="*/ 0 h 10000"/>
                <a:gd name="connsiteX1" fmla="*/ 10595 w 10595"/>
                <a:gd name="connsiteY1" fmla="*/ 0 h 10000"/>
                <a:gd name="connsiteX2" fmla="*/ 7956 w 10595"/>
                <a:gd name="connsiteY2" fmla="*/ 4924 h 10000"/>
                <a:gd name="connsiteX3" fmla="*/ 10595 w 10595"/>
                <a:gd name="connsiteY3" fmla="*/ 10000 h 10000"/>
                <a:gd name="connsiteX4" fmla="*/ 2262 w 10595"/>
                <a:gd name="connsiteY4" fmla="*/ 10000 h 10000"/>
                <a:gd name="connsiteX5" fmla="*/ 277 w 10595"/>
                <a:gd name="connsiteY5" fmla="*/ 7281 h 10000"/>
                <a:gd name="connsiteX6" fmla="*/ 0 w 10595"/>
                <a:gd name="connsiteY6" fmla="*/ 2492 h 10000"/>
                <a:gd name="connsiteX7" fmla="*/ 2262 w 10595"/>
                <a:gd name="connsiteY7" fmla="*/ 0 h 10000"/>
                <a:gd name="connsiteX0" fmla="*/ 2262 w 10595"/>
                <a:gd name="connsiteY0" fmla="*/ 0 h 10058"/>
                <a:gd name="connsiteX1" fmla="*/ 10595 w 10595"/>
                <a:gd name="connsiteY1" fmla="*/ 0 h 10058"/>
                <a:gd name="connsiteX2" fmla="*/ 7956 w 10595"/>
                <a:gd name="connsiteY2" fmla="*/ 4924 h 10058"/>
                <a:gd name="connsiteX3" fmla="*/ 10595 w 10595"/>
                <a:gd name="connsiteY3" fmla="*/ 10000 h 10058"/>
                <a:gd name="connsiteX4" fmla="*/ 2262 w 10595"/>
                <a:gd name="connsiteY4" fmla="*/ 10000 h 10058"/>
                <a:gd name="connsiteX5" fmla="*/ 277 w 10595"/>
                <a:gd name="connsiteY5" fmla="*/ 7281 h 10058"/>
                <a:gd name="connsiteX6" fmla="*/ 0 w 10595"/>
                <a:gd name="connsiteY6" fmla="*/ 2492 h 10058"/>
                <a:gd name="connsiteX7" fmla="*/ 2262 w 10595"/>
                <a:gd name="connsiteY7" fmla="*/ 0 h 10058"/>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351 w 10946"/>
                <a:gd name="connsiteY6" fmla="*/ 2492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4381 h 10000"/>
                <a:gd name="connsiteX7" fmla="*/ 2613 w 10946"/>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701 w 11034"/>
                <a:gd name="connsiteY0" fmla="*/ 0 h 10000"/>
                <a:gd name="connsiteX1" fmla="*/ 11034 w 11034"/>
                <a:gd name="connsiteY1" fmla="*/ 0 h 10000"/>
                <a:gd name="connsiteX2" fmla="*/ 8395 w 11034"/>
                <a:gd name="connsiteY2" fmla="*/ 4924 h 10000"/>
                <a:gd name="connsiteX3" fmla="*/ 11034 w 11034"/>
                <a:gd name="connsiteY3" fmla="*/ 10000 h 10000"/>
                <a:gd name="connsiteX4" fmla="*/ 2701 w 11034"/>
                <a:gd name="connsiteY4" fmla="*/ 10000 h 10000"/>
                <a:gd name="connsiteX5" fmla="*/ 113 w 11034"/>
                <a:gd name="connsiteY5" fmla="*/ 6103 h 10000"/>
                <a:gd name="connsiteX6" fmla="*/ 75 w 11034"/>
                <a:gd name="connsiteY6" fmla="*/ 3747 h 10000"/>
                <a:gd name="connsiteX7" fmla="*/ 2701 w 11034"/>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26 w 10959"/>
                <a:gd name="connsiteY0" fmla="*/ 0 h 10000"/>
                <a:gd name="connsiteX1" fmla="*/ 10959 w 10959"/>
                <a:gd name="connsiteY1" fmla="*/ 0 h 10000"/>
                <a:gd name="connsiteX2" fmla="*/ 8320 w 10959"/>
                <a:gd name="connsiteY2" fmla="*/ 4924 h 10000"/>
                <a:gd name="connsiteX3" fmla="*/ 10959 w 10959"/>
                <a:gd name="connsiteY3" fmla="*/ 10000 h 10000"/>
                <a:gd name="connsiteX4" fmla="*/ 2626 w 10959"/>
                <a:gd name="connsiteY4" fmla="*/ 10000 h 10000"/>
                <a:gd name="connsiteX5" fmla="*/ 38 w 10959"/>
                <a:gd name="connsiteY5" fmla="*/ 6103 h 10000"/>
                <a:gd name="connsiteX6" fmla="*/ 0 w 10959"/>
                <a:gd name="connsiteY6" fmla="*/ 3747 h 10000"/>
                <a:gd name="connsiteX7" fmla="*/ 2626 w 10959"/>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835 w 10946"/>
                <a:gd name="connsiteY6" fmla="*/ 3414 h 10000"/>
                <a:gd name="connsiteX7" fmla="*/ 2613 w 10946"/>
                <a:gd name="connsiteY7" fmla="*/ 0 h 10000"/>
                <a:gd name="connsiteX0" fmla="*/ 2663 w 10996"/>
                <a:gd name="connsiteY0" fmla="*/ 0 h 10000"/>
                <a:gd name="connsiteX1" fmla="*/ 10996 w 10996"/>
                <a:gd name="connsiteY1" fmla="*/ 0 h 10000"/>
                <a:gd name="connsiteX2" fmla="*/ 8357 w 10996"/>
                <a:gd name="connsiteY2" fmla="*/ 4924 h 10000"/>
                <a:gd name="connsiteX3" fmla="*/ 10996 w 10996"/>
                <a:gd name="connsiteY3" fmla="*/ 10000 h 10000"/>
                <a:gd name="connsiteX4" fmla="*/ 2663 w 10996"/>
                <a:gd name="connsiteY4" fmla="*/ 10000 h 10000"/>
                <a:gd name="connsiteX5" fmla="*/ 75 w 10996"/>
                <a:gd name="connsiteY5" fmla="*/ 6103 h 10000"/>
                <a:gd name="connsiteX6" fmla="*/ 0 w 10996"/>
                <a:gd name="connsiteY6" fmla="*/ 3354 h 10000"/>
                <a:gd name="connsiteX7" fmla="*/ 2663 w 1099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76 w 10946"/>
                <a:gd name="connsiteY6" fmla="*/ 335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628 w 10946"/>
                <a:gd name="connsiteY6" fmla="*/ 341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25 w 10946"/>
                <a:gd name="connsiteY6" fmla="*/ 3384 h 10000"/>
                <a:gd name="connsiteX7" fmla="*/ 2613 w 10946"/>
                <a:gd name="connsiteY7" fmla="*/ 0 h 10000"/>
                <a:gd name="connsiteX0" fmla="*/ 2613 w 10946"/>
                <a:gd name="connsiteY0" fmla="*/ 0 h 10000"/>
                <a:gd name="connsiteX1" fmla="*/ 10946 w 10946"/>
                <a:gd name="connsiteY1" fmla="*/ 0 h 10000"/>
                <a:gd name="connsiteX2" fmla="*/ 8307 w 10946"/>
                <a:gd name="connsiteY2" fmla="*/ 492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946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946"/>
                <a:gd name="connsiteY0" fmla="*/ 0 h 10000"/>
                <a:gd name="connsiteX1" fmla="*/ 10946 w 10946"/>
                <a:gd name="connsiteY1" fmla="*/ 0 h 10000"/>
                <a:gd name="connsiteX2" fmla="*/ 9514 w 10946"/>
                <a:gd name="connsiteY2" fmla="*/ 4984 h 10000"/>
                <a:gd name="connsiteX3" fmla="*/ 10720 w 10946"/>
                <a:gd name="connsiteY3" fmla="*/ 10000 h 10000"/>
                <a:gd name="connsiteX4" fmla="*/ 2613 w 10946"/>
                <a:gd name="connsiteY4" fmla="*/ 10000 h 10000"/>
                <a:gd name="connsiteX5" fmla="*/ 25 w 10946"/>
                <a:gd name="connsiteY5" fmla="*/ 6103 h 10000"/>
                <a:gd name="connsiteX6" fmla="*/ 138 w 10946"/>
                <a:gd name="connsiteY6" fmla="*/ 3293 h 10000"/>
                <a:gd name="connsiteX7" fmla="*/ 2613 w 10946"/>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 name="connsiteX0" fmla="*/ 2613 w 10720"/>
                <a:gd name="connsiteY0" fmla="*/ 0 h 10000"/>
                <a:gd name="connsiteX1" fmla="*/ 10682 w 10720"/>
                <a:gd name="connsiteY1" fmla="*/ 30 h 10000"/>
                <a:gd name="connsiteX2" fmla="*/ 9514 w 10720"/>
                <a:gd name="connsiteY2" fmla="*/ 4984 h 10000"/>
                <a:gd name="connsiteX3" fmla="*/ 10720 w 10720"/>
                <a:gd name="connsiteY3" fmla="*/ 10000 h 10000"/>
                <a:gd name="connsiteX4" fmla="*/ 2613 w 10720"/>
                <a:gd name="connsiteY4" fmla="*/ 10000 h 10000"/>
                <a:gd name="connsiteX5" fmla="*/ 25 w 10720"/>
                <a:gd name="connsiteY5" fmla="*/ 6103 h 10000"/>
                <a:gd name="connsiteX6" fmla="*/ 138 w 10720"/>
                <a:gd name="connsiteY6" fmla="*/ 3293 h 10000"/>
                <a:gd name="connsiteX7" fmla="*/ 2613 w 1072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 h="10000">
                  <a:moveTo>
                    <a:pt x="2613" y="0"/>
                  </a:moveTo>
                  <a:lnTo>
                    <a:pt x="10682" y="30"/>
                  </a:lnTo>
                  <a:cubicBezTo>
                    <a:pt x="10213" y="1026"/>
                    <a:pt x="9508" y="3322"/>
                    <a:pt x="9514" y="4984"/>
                  </a:cubicBezTo>
                  <a:cubicBezTo>
                    <a:pt x="9520" y="6646"/>
                    <a:pt x="10101" y="9033"/>
                    <a:pt x="10720" y="10000"/>
                  </a:cubicBezTo>
                  <a:lnTo>
                    <a:pt x="2613" y="10000"/>
                  </a:lnTo>
                  <a:cubicBezTo>
                    <a:pt x="1814" y="10000"/>
                    <a:pt x="440" y="9334"/>
                    <a:pt x="25" y="6103"/>
                  </a:cubicBezTo>
                  <a:cubicBezTo>
                    <a:pt x="0" y="6092"/>
                    <a:pt x="163" y="3304"/>
                    <a:pt x="138" y="3293"/>
                  </a:cubicBezTo>
                  <a:cubicBezTo>
                    <a:pt x="515" y="636"/>
                    <a:pt x="1814" y="0"/>
                    <a:pt x="2613" y="0"/>
                  </a:cubicBezTo>
                  <a:close/>
                </a:path>
              </a:pathLst>
            </a:custGeom>
            <a:solidFill>
              <a:srgbClr val="FEEFCA">
                <a:alpha val="49804"/>
              </a:srgbClr>
            </a:solidFill>
            <a:ln w="3175">
              <a:noFill/>
            </a:ln>
            <a:scene3d>
              <a:camera prst="orthographicFront"/>
              <a:lightRig rig="harsh"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4148" b="1" dirty="0">
                <a:solidFill>
                  <a:srgbClr val="FFFFFF"/>
                </a:solidFill>
              </a:endParaRPr>
            </a:p>
          </p:txBody>
        </p:sp>
        <p:sp>
          <p:nvSpPr>
            <p:cNvPr id="138" name="Rectangle 44"/>
            <p:cNvSpPr>
              <a:spLocks noChangeArrowheads="1"/>
            </p:cNvSpPr>
            <p:nvPr/>
          </p:nvSpPr>
          <p:spPr bwMode="auto">
            <a:xfrm>
              <a:off x="1443525" y="2804854"/>
              <a:ext cx="618013" cy="431606"/>
            </a:xfrm>
            <a:prstGeom prst="rect">
              <a:avLst/>
            </a:prstGeom>
            <a:noFill/>
            <a:ln w="9525">
              <a:noFill/>
              <a:miter lim="800000"/>
              <a:headEnd/>
              <a:tailEnd/>
            </a:ln>
          </p:spPr>
          <p:txBody>
            <a:bodyPr wrap="square" lIns="136407" tIns="68204" rIns="136407" bIns="68204">
              <a:spAutoFit/>
            </a:bodyPr>
            <a:lstStyle/>
            <a:p>
              <a:pPr eaLnBrk="0" fontAlgn="base" hangingPunct="0">
                <a:spcBef>
                  <a:spcPct val="0"/>
                </a:spcBef>
                <a:spcAft>
                  <a:spcPct val="0"/>
                </a:spcAft>
              </a:pPr>
              <a:r>
                <a:rPr lang="en-US" sz="1630" b="1" dirty="0">
                  <a:solidFill>
                    <a:srgbClr val="FFFF00"/>
                  </a:solidFill>
                  <a:latin typeface="Arial" pitchFamily="34" charset="0"/>
                  <a:cs typeface="Arial" pitchFamily="34" charset="0"/>
                </a:rPr>
                <a:t>Product</a:t>
              </a:r>
            </a:p>
            <a:p>
              <a:pPr eaLnBrk="0" fontAlgn="base" hangingPunct="0">
                <a:spcBef>
                  <a:spcPct val="0"/>
                </a:spcBef>
                <a:spcAft>
                  <a:spcPct val="0"/>
                </a:spcAft>
              </a:pPr>
              <a:r>
                <a:rPr lang="en-US" sz="1630" b="1" dirty="0">
                  <a:solidFill>
                    <a:srgbClr val="FFFF00"/>
                  </a:solidFill>
                  <a:latin typeface="Arial" pitchFamily="34" charset="0"/>
                  <a:cs typeface="Arial" pitchFamily="34" charset="0"/>
                </a:rPr>
                <a:t>Sourcing</a:t>
              </a:r>
            </a:p>
          </p:txBody>
        </p:sp>
        <p:sp>
          <p:nvSpPr>
            <p:cNvPr id="139" name="Rectangle 45"/>
            <p:cNvSpPr>
              <a:spLocks noChangeArrowheads="1"/>
            </p:cNvSpPr>
            <p:nvPr/>
          </p:nvSpPr>
          <p:spPr bwMode="auto">
            <a:xfrm>
              <a:off x="3127783" y="2898545"/>
              <a:ext cx="767422" cy="262290"/>
            </a:xfrm>
            <a:prstGeom prst="rect">
              <a:avLst/>
            </a:prstGeom>
            <a:noFill/>
            <a:ln w="9525">
              <a:noFill/>
              <a:miter lim="800000"/>
              <a:headEnd/>
              <a:tailEnd/>
            </a:ln>
          </p:spPr>
          <p:txBody>
            <a:bodyPr wrap="square" lIns="136407" tIns="68204" rIns="136407" bIns="68204">
              <a:spAutoFit/>
            </a:bodyPr>
            <a:lstStyle/>
            <a:p>
              <a:pPr eaLnBrk="0" fontAlgn="base" hangingPunct="0">
                <a:spcBef>
                  <a:spcPct val="0"/>
                </a:spcBef>
                <a:spcAft>
                  <a:spcPct val="0"/>
                </a:spcAft>
              </a:pPr>
              <a:r>
                <a:rPr lang="en-US" sz="1630" b="1" dirty="0">
                  <a:solidFill>
                    <a:srgbClr val="FFFF00"/>
                  </a:solidFill>
                  <a:latin typeface="Arial" pitchFamily="34" charset="0"/>
                  <a:cs typeface="Arial" pitchFamily="34" charset="0"/>
                </a:rPr>
                <a:t>Manufacture</a:t>
              </a:r>
            </a:p>
          </p:txBody>
        </p:sp>
        <p:sp>
          <p:nvSpPr>
            <p:cNvPr id="140" name="Rectangle 46"/>
            <p:cNvSpPr>
              <a:spLocks noChangeArrowheads="1"/>
            </p:cNvSpPr>
            <p:nvPr/>
          </p:nvSpPr>
          <p:spPr bwMode="auto">
            <a:xfrm>
              <a:off x="2170202" y="2889492"/>
              <a:ext cx="769612" cy="262290"/>
            </a:xfrm>
            <a:prstGeom prst="rect">
              <a:avLst/>
            </a:prstGeom>
            <a:noFill/>
            <a:ln w="9525">
              <a:noFill/>
              <a:miter lim="800000"/>
              <a:headEnd/>
              <a:tailEnd/>
            </a:ln>
          </p:spPr>
          <p:txBody>
            <a:bodyPr wrap="square" lIns="136407" tIns="68204" rIns="136407" bIns="68204">
              <a:spAutoFit/>
            </a:bodyPr>
            <a:lstStyle/>
            <a:p>
              <a:pPr eaLnBrk="0" fontAlgn="base" hangingPunct="0">
                <a:spcBef>
                  <a:spcPct val="0"/>
                </a:spcBef>
                <a:spcAft>
                  <a:spcPct val="0"/>
                </a:spcAft>
              </a:pPr>
              <a:r>
                <a:rPr lang="en-US" sz="1630" b="1" dirty="0">
                  <a:solidFill>
                    <a:srgbClr val="FFFF00"/>
                  </a:solidFill>
                  <a:latin typeface="Arial" pitchFamily="34" charset="0"/>
                  <a:cs typeface="Arial" pitchFamily="34" charset="0"/>
                </a:rPr>
                <a:t>Storage</a:t>
              </a:r>
            </a:p>
          </p:txBody>
        </p:sp>
        <p:sp>
          <p:nvSpPr>
            <p:cNvPr id="141" name="Rectangle 47"/>
            <p:cNvSpPr>
              <a:spLocks noChangeArrowheads="1"/>
            </p:cNvSpPr>
            <p:nvPr/>
          </p:nvSpPr>
          <p:spPr bwMode="auto">
            <a:xfrm>
              <a:off x="4092155" y="2898545"/>
              <a:ext cx="728821" cy="262290"/>
            </a:xfrm>
            <a:prstGeom prst="rect">
              <a:avLst/>
            </a:prstGeom>
            <a:noFill/>
            <a:ln w="9525">
              <a:noFill/>
              <a:miter lim="800000"/>
              <a:headEnd/>
              <a:tailEnd/>
            </a:ln>
          </p:spPr>
          <p:txBody>
            <a:bodyPr wrap="square" lIns="136407" tIns="68204" rIns="136407" bIns="68204">
              <a:spAutoFit/>
            </a:bodyPr>
            <a:lstStyle/>
            <a:p>
              <a:pPr eaLnBrk="0" fontAlgn="base" hangingPunct="0">
                <a:spcBef>
                  <a:spcPct val="0"/>
                </a:spcBef>
                <a:spcAft>
                  <a:spcPct val="0"/>
                </a:spcAft>
              </a:pPr>
              <a:r>
                <a:rPr lang="en-US" sz="1630" b="1" dirty="0">
                  <a:solidFill>
                    <a:srgbClr val="FFFF00"/>
                  </a:solidFill>
                  <a:latin typeface="Arial" pitchFamily="34" charset="0"/>
                  <a:cs typeface="Arial" pitchFamily="34" charset="0"/>
                </a:rPr>
                <a:t>Storage</a:t>
              </a:r>
            </a:p>
          </p:txBody>
        </p:sp>
        <p:sp>
          <p:nvSpPr>
            <p:cNvPr id="142" name="Rectangle 48"/>
            <p:cNvSpPr>
              <a:spLocks noChangeArrowheads="1"/>
            </p:cNvSpPr>
            <p:nvPr/>
          </p:nvSpPr>
          <p:spPr bwMode="auto">
            <a:xfrm>
              <a:off x="5036152" y="2898545"/>
              <a:ext cx="767423" cy="262290"/>
            </a:xfrm>
            <a:prstGeom prst="rect">
              <a:avLst/>
            </a:prstGeom>
            <a:noFill/>
            <a:ln w="9525">
              <a:noFill/>
              <a:miter lim="800000"/>
              <a:headEnd/>
              <a:tailEnd/>
            </a:ln>
          </p:spPr>
          <p:txBody>
            <a:bodyPr wrap="square" lIns="136407" tIns="68204" rIns="136407" bIns="68204">
              <a:spAutoFit/>
            </a:bodyPr>
            <a:lstStyle/>
            <a:p>
              <a:pPr eaLnBrk="0" fontAlgn="base" hangingPunct="0">
                <a:spcBef>
                  <a:spcPct val="0"/>
                </a:spcBef>
                <a:spcAft>
                  <a:spcPct val="0"/>
                </a:spcAft>
              </a:pPr>
              <a:r>
                <a:rPr lang="en-US" sz="1630" b="1" dirty="0">
                  <a:solidFill>
                    <a:srgbClr val="FFFF00"/>
                  </a:solidFill>
                  <a:latin typeface="Arial" pitchFamily="34" charset="0"/>
                  <a:cs typeface="Arial" pitchFamily="34" charset="0"/>
                </a:rPr>
                <a:t>Distributor</a:t>
              </a:r>
            </a:p>
          </p:txBody>
        </p:sp>
        <p:sp>
          <p:nvSpPr>
            <p:cNvPr id="143" name="Rectangle 49"/>
            <p:cNvSpPr>
              <a:spLocks noChangeArrowheads="1"/>
            </p:cNvSpPr>
            <p:nvPr/>
          </p:nvSpPr>
          <p:spPr bwMode="auto">
            <a:xfrm>
              <a:off x="6067259" y="2898545"/>
              <a:ext cx="528277" cy="262290"/>
            </a:xfrm>
            <a:prstGeom prst="rect">
              <a:avLst/>
            </a:prstGeom>
            <a:noFill/>
            <a:ln w="9525">
              <a:noFill/>
              <a:miter lim="800000"/>
              <a:headEnd/>
              <a:tailEnd/>
            </a:ln>
          </p:spPr>
          <p:txBody>
            <a:bodyPr wrap="none" lIns="136407" tIns="68204" rIns="136407" bIns="68204">
              <a:spAutoFit/>
            </a:bodyPr>
            <a:lstStyle/>
            <a:p>
              <a:pPr eaLnBrk="0" fontAlgn="base" hangingPunct="0">
                <a:spcBef>
                  <a:spcPct val="0"/>
                </a:spcBef>
                <a:spcAft>
                  <a:spcPct val="0"/>
                </a:spcAft>
              </a:pPr>
              <a:r>
                <a:rPr lang="en-US" sz="1630" b="1" dirty="0">
                  <a:solidFill>
                    <a:srgbClr val="FFFF00"/>
                  </a:solidFill>
                  <a:latin typeface="Arial" pitchFamily="34" charset="0"/>
                  <a:cs typeface="Arial" pitchFamily="34" charset="0"/>
                </a:rPr>
                <a:t>Retailer</a:t>
              </a:r>
            </a:p>
          </p:txBody>
        </p:sp>
        <p:sp>
          <p:nvSpPr>
            <p:cNvPr id="144" name="Rectangle 53"/>
            <p:cNvSpPr>
              <a:spLocks noChangeArrowheads="1"/>
            </p:cNvSpPr>
            <p:nvPr/>
          </p:nvSpPr>
          <p:spPr bwMode="auto">
            <a:xfrm>
              <a:off x="6738683" y="2720215"/>
              <a:ext cx="634605" cy="600921"/>
            </a:xfrm>
            <a:prstGeom prst="rect">
              <a:avLst/>
            </a:prstGeom>
            <a:noFill/>
            <a:ln w="9525">
              <a:noFill/>
              <a:miter lim="800000"/>
              <a:headEnd/>
              <a:tailEnd/>
            </a:ln>
          </p:spPr>
          <p:txBody>
            <a:bodyPr wrap="none" lIns="136407" tIns="68204" rIns="136407" bIns="68204">
              <a:spAutoFit/>
            </a:bodyPr>
            <a:lstStyle/>
            <a:p>
              <a:pPr eaLnBrk="0" fontAlgn="base" hangingPunct="0">
                <a:spcBef>
                  <a:spcPct val="0"/>
                </a:spcBef>
                <a:spcAft>
                  <a:spcPct val="0"/>
                </a:spcAft>
              </a:pPr>
              <a:r>
                <a:rPr lang="en-US" sz="1630" b="1" dirty="0">
                  <a:solidFill>
                    <a:srgbClr val="FFFF00"/>
                  </a:solidFill>
                  <a:latin typeface="Arial" pitchFamily="34" charset="0"/>
                  <a:cs typeface="Arial" pitchFamily="34" charset="0"/>
                </a:rPr>
                <a:t>Customer</a:t>
              </a:r>
            </a:p>
            <a:p>
              <a:pPr eaLnBrk="0" fontAlgn="base" hangingPunct="0">
                <a:spcBef>
                  <a:spcPct val="0"/>
                </a:spcBef>
                <a:spcAft>
                  <a:spcPct val="0"/>
                </a:spcAft>
              </a:pPr>
              <a:r>
                <a:rPr lang="en-US" sz="1630" b="1" dirty="0">
                  <a:solidFill>
                    <a:srgbClr val="FFFF00"/>
                  </a:solidFill>
                  <a:latin typeface="Arial" pitchFamily="34" charset="0"/>
                  <a:cs typeface="Arial" pitchFamily="34" charset="0"/>
                </a:rPr>
                <a:t>Order</a:t>
              </a:r>
            </a:p>
            <a:p>
              <a:pPr eaLnBrk="0" fontAlgn="base" hangingPunct="0">
                <a:spcBef>
                  <a:spcPct val="0"/>
                </a:spcBef>
                <a:spcAft>
                  <a:spcPct val="0"/>
                </a:spcAft>
              </a:pPr>
              <a:r>
                <a:rPr lang="en-US" sz="1630" b="1" dirty="0">
                  <a:solidFill>
                    <a:srgbClr val="FFFF00"/>
                  </a:solidFill>
                  <a:latin typeface="Arial" pitchFamily="34" charset="0"/>
                  <a:cs typeface="Arial" pitchFamily="34" charset="0"/>
                </a:rPr>
                <a:t>Receipt</a:t>
              </a:r>
            </a:p>
          </p:txBody>
        </p:sp>
      </p:grpSp>
      <p:grpSp>
        <p:nvGrpSpPr>
          <p:cNvPr id="14" name="Group 187"/>
          <p:cNvGrpSpPr/>
          <p:nvPr/>
        </p:nvGrpSpPr>
        <p:grpSpPr>
          <a:xfrm>
            <a:off x="8875349" y="4082673"/>
            <a:ext cx="1671319" cy="4864859"/>
            <a:chOff x="5419361" y="2755804"/>
            <a:chExt cx="1128140" cy="3283780"/>
          </a:xfrm>
        </p:grpSpPr>
        <p:grpSp>
          <p:nvGrpSpPr>
            <p:cNvPr id="15" name="Group 186"/>
            <p:cNvGrpSpPr/>
            <p:nvPr/>
          </p:nvGrpSpPr>
          <p:grpSpPr>
            <a:xfrm>
              <a:off x="5419361" y="2755804"/>
              <a:ext cx="1128140" cy="1986704"/>
              <a:chOff x="5419361" y="2755804"/>
              <a:chExt cx="1128140" cy="1986704"/>
            </a:xfrm>
          </p:grpSpPr>
          <p:grpSp>
            <p:nvGrpSpPr>
              <p:cNvPr id="16" name="Group 158"/>
              <p:cNvGrpSpPr/>
              <p:nvPr/>
            </p:nvGrpSpPr>
            <p:grpSpPr>
              <a:xfrm>
                <a:off x="5419361" y="4407530"/>
                <a:ext cx="1128140" cy="334978"/>
                <a:chOff x="7659233" y="1855960"/>
                <a:chExt cx="8016982" cy="2380479"/>
              </a:xfrm>
            </p:grpSpPr>
            <p:sp>
              <p:nvSpPr>
                <p:cNvPr id="160" name="Line 15"/>
                <p:cNvSpPr>
                  <a:spLocks noChangeShapeType="1"/>
                </p:cNvSpPr>
                <p:nvPr/>
              </p:nvSpPr>
              <p:spPr bwMode="auto">
                <a:xfrm flipV="1">
                  <a:off x="11684894" y="2346589"/>
                  <a:ext cx="845537" cy="713635"/>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en-US" sz="4148" b="1">
                    <a:solidFill>
                      <a:srgbClr val="FFFF00"/>
                    </a:solidFill>
                    <a:latin typeface="Comic Sans MS" pitchFamily="66" charset="0"/>
                    <a:cs typeface="Arial" pitchFamily="34" charset="0"/>
                  </a:endParaRPr>
                </a:p>
              </p:txBody>
            </p:sp>
            <p:sp>
              <p:nvSpPr>
                <p:cNvPr id="161" name="Line 29"/>
                <p:cNvSpPr>
                  <a:spLocks noChangeShapeType="1"/>
                </p:cNvSpPr>
                <p:nvPr/>
              </p:nvSpPr>
              <p:spPr bwMode="auto">
                <a:xfrm>
                  <a:off x="14729411" y="3333895"/>
                  <a:ext cx="274320" cy="0"/>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en-US" sz="4148" b="1">
                    <a:solidFill>
                      <a:srgbClr val="FFFF00"/>
                    </a:solidFill>
                    <a:latin typeface="Comic Sans MS" pitchFamily="66" charset="0"/>
                    <a:cs typeface="Arial" pitchFamily="34" charset="0"/>
                  </a:endParaRPr>
                </a:p>
              </p:txBody>
            </p:sp>
            <p:sp>
              <p:nvSpPr>
                <p:cNvPr id="162" name="Freeform 161"/>
                <p:cNvSpPr/>
                <p:nvPr/>
              </p:nvSpPr>
              <p:spPr bwMode="auto">
                <a:xfrm>
                  <a:off x="7659233" y="1865013"/>
                  <a:ext cx="2616450" cy="2290527"/>
                </a:xfrm>
                <a:custGeom>
                  <a:avLst/>
                  <a:gdLst>
                    <a:gd name="connsiteX0" fmla="*/ 1674891 w 1692998"/>
                    <a:gd name="connsiteY0" fmla="*/ 706170 h 2272420"/>
                    <a:gd name="connsiteX1" fmla="*/ 1665837 w 1692998"/>
                    <a:gd name="connsiteY1" fmla="*/ 2272420 h 2272420"/>
                    <a:gd name="connsiteX2" fmla="*/ 9053 w 1692998"/>
                    <a:gd name="connsiteY2" fmla="*/ 2127564 h 2272420"/>
                    <a:gd name="connsiteX3" fmla="*/ 0 w 1692998"/>
                    <a:gd name="connsiteY3" fmla="*/ 325925 h 2272420"/>
                    <a:gd name="connsiteX4" fmla="*/ 1692998 w 1692998"/>
                    <a:gd name="connsiteY4" fmla="*/ 0 h 2272420"/>
                    <a:gd name="connsiteX5" fmla="*/ 1683944 w 1692998"/>
                    <a:gd name="connsiteY5" fmla="*/ 923453 h 2272420"/>
                    <a:gd name="connsiteX0" fmla="*/ 1674891 w 1711104"/>
                    <a:gd name="connsiteY0" fmla="*/ 706170 h 2272420"/>
                    <a:gd name="connsiteX1" fmla="*/ 1665837 w 1711104"/>
                    <a:gd name="connsiteY1" fmla="*/ 2272420 h 2272420"/>
                    <a:gd name="connsiteX2" fmla="*/ 9053 w 1711104"/>
                    <a:gd name="connsiteY2" fmla="*/ 2127564 h 2272420"/>
                    <a:gd name="connsiteX3" fmla="*/ 0 w 1711104"/>
                    <a:gd name="connsiteY3" fmla="*/ 325925 h 2272420"/>
                    <a:gd name="connsiteX4" fmla="*/ 1692998 w 1711104"/>
                    <a:gd name="connsiteY4" fmla="*/ 0 h 2272420"/>
                    <a:gd name="connsiteX5" fmla="*/ 1711104 w 1711104"/>
                    <a:gd name="connsiteY5" fmla="*/ 316871 h 2272420"/>
                    <a:gd name="connsiteX0" fmla="*/ 1702051 w 1711104"/>
                    <a:gd name="connsiteY0" fmla="*/ 706170 h 2272420"/>
                    <a:gd name="connsiteX1" fmla="*/ 1665837 w 1711104"/>
                    <a:gd name="connsiteY1" fmla="*/ 2272420 h 2272420"/>
                    <a:gd name="connsiteX2" fmla="*/ 9053 w 1711104"/>
                    <a:gd name="connsiteY2" fmla="*/ 2127564 h 2272420"/>
                    <a:gd name="connsiteX3" fmla="*/ 0 w 1711104"/>
                    <a:gd name="connsiteY3" fmla="*/ 325925 h 2272420"/>
                    <a:gd name="connsiteX4" fmla="*/ 1692998 w 1711104"/>
                    <a:gd name="connsiteY4" fmla="*/ 0 h 2272420"/>
                    <a:gd name="connsiteX5" fmla="*/ 1711104 w 1711104"/>
                    <a:gd name="connsiteY5" fmla="*/ 316871 h 2272420"/>
                    <a:gd name="connsiteX0" fmla="*/ 1702051 w 1711104"/>
                    <a:gd name="connsiteY0" fmla="*/ 706170 h 2272420"/>
                    <a:gd name="connsiteX1" fmla="*/ 1702051 w 1711104"/>
                    <a:gd name="connsiteY1" fmla="*/ 2272420 h 2272420"/>
                    <a:gd name="connsiteX2" fmla="*/ 9053 w 1711104"/>
                    <a:gd name="connsiteY2" fmla="*/ 2127564 h 2272420"/>
                    <a:gd name="connsiteX3" fmla="*/ 0 w 1711104"/>
                    <a:gd name="connsiteY3" fmla="*/ 325925 h 2272420"/>
                    <a:gd name="connsiteX4" fmla="*/ 1692998 w 1711104"/>
                    <a:gd name="connsiteY4" fmla="*/ 0 h 2272420"/>
                    <a:gd name="connsiteX5" fmla="*/ 1711104 w 1711104"/>
                    <a:gd name="connsiteY5" fmla="*/ 316871 h 2272420"/>
                    <a:gd name="connsiteX0" fmla="*/ 1702051 w 1702051"/>
                    <a:gd name="connsiteY0" fmla="*/ 706170 h 2272420"/>
                    <a:gd name="connsiteX1" fmla="*/ 1702051 w 1702051"/>
                    <a:gd name="connsiteY1" fmla="*/ 2272420 h 2272420"/>
                    <a:gd name="connsiteX2" fmla="*/ 9053 w 1702051"/>
                    <a:gd name="connsiteY2" fmla="*/ 2127564 h 2272420"/>
                    <a:gd name="connsiteX3" fmla="*/ 0 w 1702051"/>
                    <a:gd name="connsiteY3" fmla="*/ 325925 h 2272420"/>
                    <a:gd name="connsiteX4" fmla="*/ 1692998 w 1702051"/>
                    <a:gd name="connsiteY4" fmla="*/ 0 h 2272420"/>
                    <a:gd name="connsiteX5" fmla="*/ 1665837 w 1702051"/>
                    <a:gd name="connsiteY5" fmla="*/ 344031 h 2272420"/>
                    <a:gd name="connsiteX0" fmla="*/ 1702051 w 1702051"/>
                    <a:gd name="connsiteY0" fmla="*/ 706170 h 2272420"/>
                    <a:gd name="connsiteX1" fmla="*/ 1702051 w 1702051"/>
                    <a:gd name="connsiteY1" fmla="*/ 2272420 h 2272420"/>
                    <a:gd name="connsiteX2" fmla="*/ 9053 w 1702051"/>
                    <a:gd name="connsiteY2" fmla="*/ 2127564 h 2272420"/>
                    <a:gd name="connsiteX3" fmla="*/ 0 w 1702051"/>
                    <a:gd name="connsiteY3" fmla="*/ 325925 h 2272420"/>
                    <a:gd name="connsiteX4" fmla="*/ 1692998 w 1702051"/>
                    <a:gd name="connsiteY4" fmla="*/ 0 h 2272420"/>
                    <a:gd name="connsiteX5" fmla="*/ 1702051 w 1702051"/>
                    <a:gd name="connsiteY5" fmla="*/ 344031 h 2272420"/>
                    <a:gd name="connsiteX0" fmla="*/ 1702051 w 1738265"/>
                    <a:gd name="connsiteY0" fmla="*/ 724277 h 2290527"/>
                    <a:gd name="connsiteX1" fmla="*/ 1702051 w 1738265"/>
                    <a:gd name="connsiteY1" fmla="*/ 2290527 h 2290527"/>
                    <a:gd name="connsiteX2" fmla="*/ 9053 w 1738265"/>
                    <a:gd name="connsiteY2" fmla="*/ 2145671 h 2290527"/>
                    <a:gd name="connsiteX3" fmla="*/ 0 w 1738265"/>
                    <a:gd name="connsiteY3" fmla="*/ 344032 h 2290527"/>
                    <a:gd name="connsiteX4" fmla="*/ 1738265 w 1738265"/>
                    <a:gd name="connsiteY4" fmla="*/ 0 h 2290527"/>
                    <a:gd name="connsiteX5" fmla="*/ 1702051 w 1738265"/>
                    <a:gd name="connsiteY5" fmla="*/ 362138 h 2290527"/>
                    <a:gd name="connsiteX0" fmla="*/ 1702051 w 1702051"/>
                    <a:gd name="connsiteY0" fmla="*/ 724277 h 2290527"/>
                    <a:gd name="connsiteX1" fmla="*/ 1702051 w 1702051"/>
                    <a:gd name="connsiteY1" fmla="*/ 2290527 h 2290527"/>
                    <a:gd name="connsiteX2" fmla="*/ 9053 w 1702051"/>
                    <a:gd name="connsiteY2" fmla="*/ 2145671 h 2290527"/>
                    <a:gd name="connsiteX3" fmla="*/ 0 w 1702051"/>
                    <a:gd name="connsiteY3" fmla="*/ 344032 h 2290527"/>
                    <a:gd name="connsiteX4" fmla="*/ 1692998 w 1702051"/>
                    <a:gd name="connsiteY4" fmla="*/ 0 h 2290527"/>
                    <a:gd name="connsiteX5" fmla="*/ 1702051 w 1702051"/>
                    <a:gd name="connsiteY5" fmla="*/ 362138 h 229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2051" h="2290527">
                      <a:moveTo>
                        <a:pt x="1702051" y="724277"/>
                      </a:moveTo>
                      <a:lnTo>
                        <a:pt x="1702051" y="2290527"/>
                      </a:lnTo>
                      <a:lnTo>
                        <a:pt x="9053" y="2145671"/>
                      </a:lnTo>
                      <a:cubicBezTo>
                        <a:pt x="6035" y="1545125"/>
                        <a:pt x="3018" y="944578"/>
                        <a:pt x="0" y="344032"/>
                      </a:cubicBezTo>
                      <a:lnTo>
                        <a:pt x="1692998" y="0"/>
                      </a:lnTo>
                      <a:lnTo>
                        <a:pt x="1702051" y="362138"/>
                      </a:lnTo>
                    </a:path>
                  </a:pathLst>
                </a:custGeom>
                <a:solidFill>
                  <a:schemeClr val="bg1">
                    <a:lumMod val="65000"/>
                  </a:schemeClr>
                </a:solid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fontAlgn="base">
                    <a:spcBef>
                      <a:spcPct val="0"/>
                    </a:spcBef>
                    <a:spcAft>
                      <a:spcPct val="0"/>
                    </a:spcAft>
                  </a:pPr>
                  <a:endParaRPr lang="en-US" sz="889" b="1">
                    <a:solidFill>
                      <a:srgbClr val="FFFFFF"/>
                    </a:solidFill>
                    <a:latin typeface="Arial" charset="0"/>
                    <a:cs typeface="Arial" charset="0"/>
                  </a:endParaRPr>
                </a:p>
              </p:txBody>
            </p:sp>
            <p:sp>
              <p:nvSpPr>
                <p:cNvPr id="163" name="Freeform 162"/>
                <p:cNvSpPr/>
                <p:nvPr/>
              </p:nvSpPr>
              <p:spPr bwMode="auto">
                <a:xfrm>
                  <a:off x="10230415" y="1855960"/>
                  <a:ext cx="3060071" cy="2299581"/>
                </a:xfrm>
                <a:custGeom>
                  <a:avLst/>
                  <a:gdLst>
                    <a:gd name="connsiteX0" fmla="*/ 18107 w 3060071"/>
                    <a:gd name="connsiteY0" fmla="*/ 2299581 h 2299581"/>
                    <a:gd name="connsiteX1" fmla="*/ 3023858 w 3060071"/>
                    <a:gd name="connsiteY1" fmla="*/ 1973656 h 2299581"/>
                    <a:gd name="connsiteX2" fmla="*/ 3060071 w 3060071"/>
                    <a:gd name="connsiteY2" fmla="*/ 27161 h 2299581"/>
                    <a:gd name="connsiteX3" fmla="*/ 0 w 3060071"/>
                    <a:gd name="connsiteY3" fmla="*/ 0 h 2299581"/>
                    <a:gd name="connsiteX4" fmla="*/ 18107 w 3060071"/>
                    <a:gd name="connsiteY4" fmla="*/ 2299581 h 2299581"/>
                    <a:gd name="connsiteX0" fmla="*/ 18107 w 3060071"/>
                    <a:gd name="connsiteY0" fmla="*/ 2299581 h 2299581"/>
                    <a:gd name="connsiteX1" fmla="*/ 3023858 w 3060071"/>
                    <a:gd name="connsiteY1" fmla="*/ 1973656 h 2299581"/>
                    <a:gd name="connsiteX2" fmla="*/ 3060071 w 3060071"/>
                    <a:gd name="connsiteY2" fmla="*/ 135803 h 2299581"/>
                    <a:gd name="connsiteX3" fmla="*/ 0 w 3060071"/>
                    <a:gd name="connsiteY3" fmla="*/ 0 h 2299581"/>
                    <a:gd name="connsiteX4" fmla="*/ 18107 w 3060071"/>
                    <a:gd name="connsiteY4" fmla="*/ 2299581 h 2299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071" h="2299581">
                      <a:moveTo>
                        <a:pt x="18107" y="2299581"/>
                      </a:moveTo>
                      <a:lnTo>
                        <a:pt x="3023858" y="1973656"/>
                      </a:lnTo>
                      <a:lnTo>
                        <a:pt x="3060071" y="135803"/>
                      </a:lnTo>
                      <a:lnTo>
                        <a:pt x="0" y="0"/>
                      </a:lnTo>
                      <a:lnTo>
                        <a:pt x="18107" y="2299581"/>
                      </a:lnTo>
                      <a:close/>
                    </a:path>
                  </a:pathLst>
                </a:custGeom>
                <a:solidFill>
                  <a:srgbClr val="EAEAEA"/>
                </a:solidFill>
                <a:ln w="12700" cap="flat" cmpd="sng" algn="ctr">
                  <a:solidFill>
                    <a:schemeClr val="tx1"/>
                  </a:solid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fontAlgn="base">
                    <a:spcBef>
                      <a:spcPct val="0"/>
                    </a:spcBef>
                    <a:spcAft>
                      <a:spcPct val="0"/>
                    </a:spcAft>
                  </a:pPr>
                  <a:endParaRPr lang="en-US" sz="889" b="1">
                    <a:solidFill>
                      <a:srgbClr val="FFFFFF"/>
                    </a:solidFill>
                    <a:latin typeface="Arial" charset="0"/>
                    <a:cs typeface="Arial" charset="0"/>
                  </a:endParaRPr>
                </a:p>
              </p:txBody>
            </p:sp>
            <p:sp>
              <p:nvSpPr>
                <p:cNvPr id="164" name="Freeform 163"/>
                <p:cNvSpPr/>
                <p:nvPr/>
              </p:nvSpPr>
              <p:spPr bwMode="auto">
                <a:xfrm>
                  <a:off x="10619716" y="2815628"/>
                  <a:ext cx="971738" cy="1050201"/>
                </a:xfrm>
                <a:custGeom>
                  <a:avLst/>
                  <a:gdLst>
                    <a:gd name="connsiteX0" fmla="*/ 0 w 959667"/>
                    <a:gd name="connsiteY0" fmla="*/ 99588 h 1358019"/>
                    <a:gd name="connsiteX1" fmla="*/ 0 w 959667"/>
                    <a:gd name="connsiteY1" fmla="*/ 1358019 h 1358019"/>
                    <a:gd name="connsiteX2" fmla="*/ 959667 w 959667"/>
                    <a:gd name="connsiteY2" fmla="*/ 1267485 h 1358019"/>
                    <a:gd name="connsiteX3" fmla="*/ 950614 w 959667"/>
                    <a:gd name="connsiteY3" fmla="*/ 0 h 1358019"/>
                    <a:gd name="connsiteX4" fmla="*/ 0 w 959667"/>
                    <a:gd name="connsiteY4" fmla="*/ 99588 h 1358019"/>
                    <a:gd name="connsiteX0" fmla="*/ 0 w 971738"/>
                    <a:gd name="connsiteY0" fmla="*/ 36214 h 1294645"/>
                    <a:gd name="connsiteX1" fmla="*/ 0 w 971738"/>
                    <a:gd name="connsiteY1" fmla="*/ 1294645 h 1294645"/>
                    <a:gd name="connsiteX2" fmla="*/ 959667 w 971738"/>
                    <a:gd name="connsiteY2" fmla="*/ 1204111 h 1294645"/>
                    <a:gd name="connsiteX3" fmla="*/ 968720 w 971738"/>
                    <a:gd name="connsiteY3" fmla="*/ 0 h 1294645"/>
                    <a:gd name="connsiteX4" fmla="*/ 0 w 971738"/>
                    <a:gd name="connsiteY4" fmla="*/ 36214 h 1294645"/>
                    <a:gd name="connsiteX0" fmla="*/ 0 w 971738"/>
                    <a:gd name="connsiteY0" fmla="*/ 63374 h 1321805"/>
                    <a:gd name="connsiteX1" fmla="*/ 0 w 971738"/>
                    <a:gd name="connsiteY1" fmla="*/ 1321805 h 1321805"/>
                    <a:gd name="connsiteX2" fmla="*/ 959667 w 971738"/>
                    <a:gd name="connsiteY2" fmla="*/ 1231271 h 1321805"/>
                    <a:gd name="connsiteX3" fmla="*/ 968720 w 971738"/>
                    <a:gd name="connsiteY3" fmla="*/ 0 h 1321805"/>
                    <a:gd name="connsiteX4" fmla="*/ 0 w 971738"/>
                    <a:gd name="connsiteY4" fmla="*/ 63374 h 1321805"/>
                    <a:gd name="connsiteX0" fmla="*/ 0 w 971738"/>
                    <a:gd name="connsiteY0" fmla="*/ 18106 h 1276537"/>
                    <a:gd name="connsiteX1" fmla="*/ 0 w 971738"/>
                    <a:gd name="connsiteY1" fmla="*/ 1276537 h 1276537"/>
                    <a:gd name="connsiteX2" fmla="*/ 959667 w 971738"/>
                    <a:gd name="connsiteY2" fmla="*/ 1186003 h 1276537"/>
                    <a:gd name="connsiteX3" fmla="*/ 968720 w 971738"/>
                    <a:gd name="connsiteY3" fmla="*/ 0 h 1276537"/>
                    <a:gd name="connsiteX4" fmla="*/ 0 w 971738"/>
                    <a:gd name="connsiteY4" fmla="*/ 18106 h 1276537"/>
                    <a:gd name="connsiteX0" fmla="*/ 0 w 971738"/>
                    <a:gd name="connsiteY0" fmla="*/ 45267 h 1303698"/>
                    <a:gd name="connsiteX1" fmla="*/ 0 w 971738"/>
                    <a:gd name="connsiteY1" fmla="*/ 1303698 h 1303698"/>
                    <a:gd name="connsiteX2" fmla="*/ 959667 w 971738"/>
                    <a:gd name="connsiteY2" fmla="*/ 1213164 h 1303698"/>
                    <a:gd name="connsiteX3" fmla="*/ 968720 w 971738"/>
                    <a:gd name="connsiteY3" fmla="*/ 0 h 1303698"/>
                    <a:gd name="connsiteX4" fmla="*/ 0 w 971738"/>
                    <a:gd name="connsiteY4" fmla="*/ 45267 h 1303698"/>
                    <a:gd name="connsiteX0" fmla="*/ 0 w 971738"/>
                    <a:gd name="connsiteY0" fmla="*/ 45267 h 1312751"/>
                    <a:gd name="connsiteX1" fmla="*/ 0 w 971738"/>
                    <a:gd name="connsiteY1" fmla="*/ 1312751 h 1312751"/>
                    <a:gd name="connsiteX2" fmla="*/ 959667 w 971738"/>
                    <a:gd name="connsiteY2" fmla="*/ 1213164 h 1312751"/>
                    <a:gd name="connsiteX3" fmla="*/ 968720 w 971738"/>
                    <a:gd name="connsiteY3" fmla="*/ 0 h 1312751"/>
                    <a:gd name="connsiteX4" fmla="*/ 0 w 971738"/>
                    <a:gd name="connsiteY4" fmla="*/ 45267 h 131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38" h="1312751">
                      <a:moveTo>
                        <a:pt x="0" y="45267"/>
                      </a:moveTo>
                      <a:lnTo>
                        <a:pt x="0" y="1312751"/>
                      </a:lnTo>
                      <a:lnTo>
                        <a:pt x="959667" y="1213164"/>
                      </a:lnTo>
                      <a:cubicBezTo>
                        <a:pt x="956649" y="790669"/>
                        <a:pt x="971738" y="422495"/>
                        <a:pt x="968720" y="0"/>
                      </a:cubicBezTo>
                      <a:lnTo>
                        <a:pt x="0" y="45267"/>
                      </a:lnTo>
                      <a:close/>
                    </a:path>
                  </a:pathLst>
                </a:custGeom>
                <a:solidFill>
                  <a:schemeClr val="tx1"/>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sp>
              <p:nvSpPr>
                <p:cNvPr id="165" name="Freeform 164"/>
                <p:cNvSpPr/>
                <p:nvPr/>
              </p:nvSpPr>
              <p:spPr bwMode="auto">
                <a:xfrm>
                  <a:off x="11958120" y="2743199"/>
                  <a:ext cx="855895" cy="995881"/>
                </a:xfrm>
                <a:custGeom>
                  <a:avLst/>
                  <a:gdLst>
                    <a:gd name="connsiteX0" fmla="*/ 0 w 959667"/>
                    <a:gd name="connsiteY0" fmla="*/ 99588 h 1358019"/>
                    <a:gd name="connsiteX1" fmla="*/ 0 w 959667"/>
                    <a:gd name="connsiteY1" fmla="*/ 1358019 h 1358019"/>
                    <a:gd name="connsiteX2" fmla="*/ 959667 w 959667"/>
                    <a:gd name="connsiteY2" fmla="*/ 1267485 h 1358019"/>
                    <a:gd name="connsiteX3" fmla="*/ 950614 w 959667"/>
                    <a:gd name="connsiteY3" fmla="*/ 0 h 1358019"/>
                    <a:gd name="connsiteX4" fmla="*/ 0 w 959667"/>
                    <a:gd name="connsiteY4" fmla="*/ 99588 h 1358019"/>
                    <a:gd name="connsiteX0" fmla="*/ 0 w 971738"/>
                    <a:gd name="connsiteY0" fmla="*/ 36214 h 1294645"/>
                    <a:gd name="connsiteX1" fmla="*/ 0 w 971738"/>
                    <a:gd name="connsiteY1" fmla="*/ 1294645 h 1294645"/>
                    <a:gd name="connsiteX2" fmla="*/ 959667 w 971738"/>
                    <a:gd name="connsiteY2" fmla="*/ 1204111 h 1294645"/>
                    <a:gd name="connsiteX3" fmla="*/ 968720 w 971738"/>
                    <a:gd name="connsiteY3" fmla="*/ 0 h 1294645"/>
                    <a:gd name="connsiteX4" fmla="*/ 0 w 971738"/>
                    <a:gd name="connsiteY4" fmla="*/ 36214 h 1294645"/>
                    <a:gd name="connsiteX0" fmla="*/ 0 w 971738"/>
                    <a:gd name="connsiteY0" fmla="*/ 63374 h 1321805"/>
                    <a:gd name="connsiteX1" fmla="*/ 0 w 971738"/>
                    <a:gd name="connsiteY1" fmla="*/ 1321805 h 1321805"/>
                    <a:gd name="connsiteX2" fmla="*/ 959667 w 971738"/>
                    <a:gd name="connsiteY2" fmla="*/ 1231271 h 1321805"/>
                    <a:gd name="connsiteX3" fmla="*/ 968720 w 971738"/>
                    <a:gd name="connsiteY3" fmla="*/ 0 h 1321805"/>
                    <a:gd name="connsiteX4" fmla="*/ 0 w 971738"/>
                    <a:gd name="connsiteY4" fmla="*/ 63374 h 1321805"/>
                    <a:gd name="connsiteX0" fmla="*/ 0 w 971738"/>
                    <a:gd name="connsiteY0" fmla="*/ 18106 h 1276537"/>
                    <a:gd name="connsiteX1" fmla="*/ 0 w 971738"/>
                    <a:gd name="connsiteY1" fmla="*/ 1276537 h 1276537"/>
                    <a:gd name="connsiteX2" fmla="*/ 959667 w 971738"/>
                    <a:gd name="connsiteY2" fmla="*/ 1186003 h 1276537"/>
                    <a:gd name="connsiteX3" fmla="*/ 968720 w 971738"/>
                    <a:gd name="connsiteY3" fmla="*/ 0 h 1276537"/>
                    <a:gd name="connsiteX4" fmla="*/ 0 w 971738"/>
                    <a:gd name="connsiteY4" fmla="*/ 18106 h 1276537"/>
                    <a:gd name="connsiteX0" fmla="*/ 0 w 971738"/>
                    <a:gd name="connsiteY0" fmla="*/ 45267 h 1303698"/>
                    <a:gd name="connsiteX1" fmla="*/ 0 w 971738"/>
                    <a:gd name="connsiteY1" fmla="*/ 1303698 h 1303698"/>
                    <a:gd name="connsiteX2" fmla="*/ 959667 w 971738"/>
                    <a:gd name="connsiteY2" fmla="*/ 1213164 h 1303698"/>
                    <a:gd name="connsiteX3" fmla="*/ 968720 w 971738"/>
                    <a:gd name="connsiteY3" fmla="*/ 0 h 1303698"/>
                    <a:gd name="connsiteX4" fmla="*/ 0 w 971738"/>
                    <a:gd name="connsiteY4" fmla="*/ 45267 h 1303698"/>
                    <a:gd name="connsiteX0" fmla="*/ 0 w 982017"/>
                    <a:gd name="connsiteY0" fmla="*/ 0 h 1340662"/>
                    <a:gd name="connsiteX1" fmla="*/ 10279 w 982017"/>
                    <a:gd name="connsiteY1" fmla="*/ 1340662 h 1340662"/>
                    <a:gd name="connsiteX2" fmla="*/ 969946 w 982017"/>
                    <a:gd name="connsiteY2" fmla="*/ 1250128 h 1340662"/>
                    <a:gd name="connsiteX3" fmla="*/ 978999 w 982017"/>
                    <a:gd name="connsiteY3" fmla="*/ 36964 h 1340662"/>
                    <a:gd name="connsiteX4" fmla="*/ 0 w 982017"/>
                    <a:gd name="connsiteY4" fmla="*/ 0 h 1340662"/>
                    <a:gd name="connsiteX0" fmla="*/ 0 w 971738"/>
                    <a:gd name="connsiteY0" fmla="*/ 96660 h 1437322"/>
                    <a:gd name="connsiteX1" fmla="*/ 10279 w 971738"/>
                    <a:gd name="connsiteY1" fmla="*/ 1437322 h 1437322"/>
                    <a:gd name="connsiteX2" fmla="*/ 969946 w 971738"/>
                    <a:gd name="connsiteY2" fmla="*/ 1346788 h 1437322"/>
                    <a:gd name="connsiteX3" fmla="*/ 968720 w 971738"/>
                    <a:gd name="connsiteY3" fmla="*/ 0 h 1437322"/>
                    <a:gd name="connsiteX4" fmla="*/ 0 w 971738"/>
                    <a:gd name="connsiteY4" fmla="*/ 96660 h 1437322"/>
                    <a:gd name="connsiteX0" fmla="*/ 0 w 971738"/>
                    <a:gd name="connsiteY0" fmla="*/ 55545 h 1396207"/>
                    <a:gd name="connsiteX1" fmla="*/ 10279 w 971738"/>
                    <a:gd name="connsiteY1" fmla="*/ 1396207 h 1396207"/>
                    <a:gd name="connsiteX2" fmla="*/ 969946 w 971738"/>
                    <a:gd name="connsiteY2" fmla="*/ 1305673 h 1396207"/>
                    <a:gd name="connsiteX3" fmla="*/ 968720 w 971738"/>
                    <a:gd name="connsiteY3" fmla="*/ 0 h 1396207"/>
                    <a:gd name="connsiteX4" fmla="*/ 0 w 971738"/>
                    <a:gd name="connsiteY4" fmla="*/ 55545 h 1396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738" h="1396207">
                      <a:moveTo>
                        <a:pt x="0" y="55545"/>
                      </a:moveTo>
                      <a:cubicBezTo>
                        <a:pt x="3426" y="502432"/>
                        <a:pt x="6853" y="949320"/>
                        <a:pt x="10279" y="1396207"/>
                      </a:cubicBezTo>
                      <a:lnTo>
                        <a:pt x="969946" y="1305673"/>
                      </a:lnTo>
                      <a:cubicBezTo>
                        <a:pt x="966928" y="883178"/>
                        <a:pt x="971738" y="422495"/>
                        <a:pt x="968720" y="0"/>
                      </a:cubicBezTo>
                      <a:lnTo>
                        <a:pt x="0" y="55545"/>
                      </a:lnTo>
                      <a:close/>
                    </a:path>
                  </a:pathLst>
                </a:custGeom>
                <a:solidFill>
                  <a:schemeClr val="tx1"/>
                </a:solidFill>
                <a:ln w="9525" cap="flat" cmpd="sng" algn="ctr">
                  <a:noFill/>
                  <a:prstDash val="solid"/>
                  <a:round/>
                  <a:headEnd type="none" w="med" len="med"/>
                  <a:tailEnd type="none" w="med" len="med"/>
                </a:ln>
                <a:effectLst/>
              </p:spPr>
              <p:txBody>
                <a:bodyPr vert="horz" wrap="none" lIns="135467" tIns="67733" rIns="135467" bIns="67733" numCol="1" rtlCol="0" anchor="ctr" anchorCtr="0" compatLnSpc="1">
                  <a:prstTxWarp prst="textNoShape">
                    <a:avLst/>
                  </a:prstTxWarp>
                </a:bodyPr>
                <a:lstStyle/>
                <a:p>
                  <a:pPr algn="ctr" fontAlgn="base">
                    <a:spcBef>
                      <a:spcPct val="0"/>
                    </a:spcBef>
                    <a:spcAft>
                      <a:spcPct val="0"/>
                    </a:spcAft>
                  </a:pPr>
                  <a:endParaRPr lang="en-US" sz="889" b="1">
                    <a:solidFill>
                      <a:srgbClr val="FFFFFF"/>
                    </a:solidFill>
                    <a:latin typeface="Arial" charset="0"/>
                    <a:cs typeface="Arial" charset="0"/>
                  </a:endParaRPr>
                </a:p>
              </p:txBody>
            </p:sp>
            <p:pic>
              <p:nvPicPr>
                <p:cNvPr id="166" name="Picture 20" descr="j0311222[1]"/>
                <p:cNvPicPr>
                  <a:picLocks noChangeAspect="1" noChangeArrowheads="1"/>
                </p:cNvPicPr>
                <p:nvPr/>
              </p:nvPicPr>
              <p:blipFill>
                <a:blip r:embed="rId19" cstate="print"/>
                <a:srcRect/>
                <a:stretch>
                  <a:fillRect/>
                </a:stretch>
              </p:blipFill>
              <p:spPr bwMode="auto">
                <a:xfrm>
                  <a:off x="11953752" y="2670773"/>
                  <a:ext cx="3722463" cy="1503800"/>
                </a:xfrm>
                <a:prstGeom prst="rect">
                  <a:avLst/>
                </a:prstGeom>
                <a:noFill/>
                <a:ln w="9525">
                  <a:noFill/>
                  <a:miter lim="800000"/>
                  <a:headEnd/>
                  <a:tailEnd/>
                </a:ln>
              </p:spPr>
            </p:pic>
            <p:pic>
              <p:nvPicPr>
                <p:cNvPr id="167" name="Picture 20" descr="j0311222[1]"/>
                <p:cNvPicPr>
                  <a:picLocks noChangeAspect="1" noChangeArrowheads="1"/>
                </p:cNvPicPr>
                <p:nvPr/>
              </p:nvPicPr>
              <p:blipFill>
                <a:blip r:embed="rId19" cstate="print"/>
                <a:srcRect/>
                <a:stretch>
                  <a:fillRect/>
                </a:stretch>
              </p:blipFill>
              <p:spPr bwMode="auto">
                <a:xfrm>
                  <a:off x="10603277" y="2732639"/>
                  <a:ext cx="3722463" cy="1503800"/>
                </a:xfrm>
                <a:prstGeom prst="rect">
                  <a:avLst/>
                </a:prstGeom>
                <a:noFill/>
                <a:ln w="9525">
                  <a:noFill/>
                  <a:miter lim="800000"/>
                  <a:headEnd/>
                  <a:tailEnd/>
                </a:ln>
              </p:spPr>
            </p:pic>
          </p:grpSp>
          <p:pic>
            <p:nvPicPr>
              <p:cNvPr id="99" name="Picture 10" descr="Y:\Graphics\People\trucker.bmp"/>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5613150" y="2755804"/>
                <a:ext cx="697116" cy="1101658"/>
              </a:xfrm>
              <a:prstGeom prst="rect">
                <a:avLst/>
              </a:prstGeom>
              <a:noFill/>
            </p:spPr>
          </p:pic>
        </p:grpSp>
        <p:pic>
          <p:nvPicPr>
            <p:cNvPr id="184" name="Picture 20" descr="j0311222[1]"/>
            <p:cNvPicPr>
              <a:picLocks noChangeAspect="1" noChangeArrowheads="1"/>
            </p:cNvPicPr>
            <p:nvPr/>
          </p:nvPicPr>
          <p:blipFill>
            <a:blip r:embed="rId19" cstate="print"/>
            <a:srcRect/>
            <a:stretch>
              <a:fillRect/>
            </a:stretch>
          </p:blipFill>
          <p:spPr bwMode="auto">
            <a:xfrm>
              <a:off x="5534847" y="5649525"/>
              <a:ext cx="965541" cy="390059"/>
            </a:xfrm>
            <a:prstGeom prst="rect">
              <a:avLst/>
            </a:prstGeom>
            <a:noFill/>
            <a:ln w="9525">
              <a:noFill/>
              <a:miter lim="800000"/>
              <a:headEnd/>
              <a:tailEnd/>
            </a:ln>
          </p:spPr>
        </p:pic>
      </p:grpSp>
    </p:spTree>
    <p:extLst>
      <p:ext uri="{BB962C8B-B14F-4D97-AF65-F5344CB8AC3E}">
        <p14:creationId xmlns:p14="http://schemas.microsoft.com/office/powerpoint/2010/main" val="621936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5.55556E-7 3.10664E-6 L 0.1816 -0.00139 " pathEditMode="relative" rAng="0" ptsTypes="AA">
                                      <p:cBhvr>
                                        <p:cTn id="6" dur="2000" fill="hold"/>
                                        <p:tgtEl>
                                          <p:spTgt spid="3"/>
                                        </p:tgtEl>
                                        <p:attrNameLst>
                                          <p:attrName>ppt_x</p:attrName>
                                          <p:attrName>ppt_y</p:attrName>
                                        </p:attrNameLst>
                                      </p:cBhvr>
                                      <p:rCtr x="91" y="-1"/>
                                    </p:animMotion>
                                  </p:childTnLst>
                                </p:cTn>
                              </p:par>
                            </p:childTnLst>
                          </p:cTn>
                        </p:par>
                        <p:par>
                          <p:cTn id="7" fill="hold">
                            <p:stCondLst>
                              <p:cond delay="2000"/>
                            </p:stCondLst>
                            <p:childTnLst>
                              <p:par>
                                <p:cTn id="8" presetID="9" presetClass="exit" presetSubtype="0" fill="hold" nodeType="afterEffect">
                                  <p:stCondLst>
                                    <p:cond delay="0"/>
                                  </p:stCondLst>
                                  <p:childTnLst>
                                    <p:animEffect transition="out" filter="dissolv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2000"/>
                                        <p:tgtEl>
                                          <p:spTgt spid="11"/>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4500"/>
                            </p:stCondLst>
                            <p:childTnLst>
                              <p:par>
                                <p:cTn id="19" presetID="63" presetClass="path" presetSubtype="0" accel="50000" decel="50000" fill="hold" nodeType="afterEffect">
                                  <p:stCondLst>
                                    <p:cond delay="0"/>
                                  </p:stCondLst>
                                  <p:childTnLst>
                                    <p:animMotion origin="layout" path="M 2.22222E-6 1.03169E-6 L 0.15208 1.03169E-6 " pathEditMode="relative" rAng="0" ptsTypes="AA">
                                      <p:cBhvr>
                                        <p:cTn id="20" dur="2000" fill="hold"/>
                                        <p:tgtEl>
                                          <p:spTgt spid="11"/>
                                        </p:tgtEl>
                                        <p:attrNameLst>
                                          <p:attrName>ppt_x</p:attrName>
                                          <p:attrName>ppt_y</p:attrName>
                                        </p:attrNameLst>
                                      </p:cBhvr>
                                      <p:rCtr x="76" y="0"/>
                                    </p:animMotion>
                                  </p:childTnLst>
                                </p:cTn>
                              </p:par>
                            </p:childTnLst>
                          </p:cTn>
                        </p:par>
                        <p:par>
                          <p:cTn id="21" fill="hold">
                            <p:stCondLst>
                              <p:cond delay="6500"/>
                            </p:stCondLst>
                            <p:childTnLst>
                              <p:par>
                                <p:cTn id="22" presetID="9" presetClass="exit" presetSubtype="0" fill="hold" nodeType="afterEffect">
                                  <p:stCondLst>
                                    <p:cond delay="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171"/>
                                        </p:tgtEl>
                                        <p:attrNameLst>
                                          <p:attrName>style.visibility</p:attrName>
                                        </p:attrNameLst>
                                      </p:cBhvr>
                                      <p:to>
                                        <p:strVal val="visible"/>
                                      </p:to>
                                    </p:set>
                                    <p:animEffect transition="in" filter="dissolve">
                                      <p:cBhvr>
                                        <p:cTn id="27" dur="2000"/>
                                        <p:tgtEl>
                                          <p:spTgt spid="171"/>
                                        </p:tgtEl>
                                      </p:cBhvr>
                                    </p:animEffect>
                                  </p:childTnLst>
                                </p:cTn>
                              </p:par>
                            </p:childTnLst>
                          </p:cTn>
                        </p:par>
                        <p:par>
                          <p:cTn id="28" fill="hold">
                            <p:stCondLst>
                              <p:cond delay="8500"/>
                            </p:stCondLst>
                            <p:childTnLst>
                              <p:par>
                                <p:cTn id="29" presetID="10" presetClass="entr" presetSubtype="0" fill="hold" nodeType="afterEffect">
                                  <p:stCondLst>
                                    <p:cond delay="0"/>
                                  </p:stCondLst>
                                  <p:childTnLst>
                                    <p:set>
                                      <p:cBhvr>
                                        <p:cTn id="30" dur="1" fill="hold">
                                          <p:stCondLst>
                                            <p:cond delay="0"/>
                                          </p:stCondLst>
                                        </p:cTn>
                                        <p:tgtEl>
                                          <p:spTgt spid="40974"/>
                                        </p:tgtEl>
                                        <p:attrNameLst>
                                          <p:attrName>style.visibility</p:attrName>
                                        </p:attrNameLst>
                                      </p:cBhvr>
                                      <p:to>
                                        <p:strVal val="visible"/>
                                      </p:to>
                                    </p:set>
                                    <p:animEffect transition="in" filter="fade">
                                      <p:cBhvr>
                                        <p:cTn id="31" dur="500"/>
                                        <p:tgtEl>
                                          <p:spTgt spid="40974"/>
                                        </p:tgtEl>
                                      </p:cBhvr>
                                    </p:animEffect>
                                  </p:childTnLst>
                                </p:cTn>
                              </p:par>
                            </p:childTnLst>
                          </p:cTn>
                        </p:par>
                        <p:par>
                          <p:cTn id="32" fill="hold">
                            <p:stCondLst>
                              <p:cond delay="9000"/>
                            </p:stCondLst>
                            <p:childTnLst>
                              <p:par>
                                <p:cTn id="33" presetID="63" presetClass="path" presetSubtype="0" accel="50000" decel="50000" fill="hold" nodeType="afterEffect">
                                  <p:stCondLst>
                                    <p:cond delay="0"/>
                                  </p:stCondLst>
                                  <p:childTnLst>
                                    <p:animMotion origin="layout" path="M 0.00208 -0.00347 L 0.14323 -0.00347 " pathEditMode="relative" rAng="0" ptsTypes="AA">
                                      <p:cBhvr>
                                        <p:cTn id="34" dur="2000" fill="hold"/>
                                        <p:tgtEl>
                                          <p:spTgt spid="171"/>
                                        </p:tgtEl>
                                        <p:attrNameLst>
                                          <p:attrName>ppt_x</p:attrName>
                                          <p:attrName>ppt_y</p:attrName>
                                        </p:attrNameLst>
                                      </p:cBhvr>
                                      <p:rCtr x="70" y="0"/>
                                    </p:animMotion>
                                  </p:childTnLst>
                                </p:cTn>
                              </p:par>
                            </p:childTnLst>
                          </p:cTn>
                        </p:par>
                        <p:par>
                          <p:cTn id="35" fill="hold">
                            <p:stCondLst>
                              <p:cond delay="11000"/>
                            </p:stCondLst>
                            <p:childTnLst>
                              <p:par>
                                <p:cTn id="36" presetID="9" presetClass="exit" presetSubtype="0" fill="hold" nodeType="afterEffect">
                                  <p:stCondLst>
                                    <p:cond delay="0"/>
                                  </p:stCondLst>
                                  <p:childTnLst>
                                    <p:animEffect transition="out" filter="dissolve">
                                      <p:cBhvr>
                                        <p:cTn id="37" dur="500"/>
                                        <p:tgtEl>
                                          <p:spTgt spid="171"/>
                                        </p:tgtEl>
                                      </p:cBhvr>
                                    </p:animEffect>
                                    <p:set>
                                      <p:cBhvr>
                                        <p:cTn id="38" dur="1" fill="hold">
                                          <p:stCondLst>
                                            <p:cond delay="499"/>
                                          </p:stCondLst>
                                        </p:cTn>
                                        <p:tgtEl>
                                          <p:spTgt spid="171"/>
                                        </p:tgtEl>
                                        <p:attrNameLst>
                                          <p:attrName>style.visibility</p:attrName>
                                        </p:attrNameLst>
                                      </p:cBhvr>
                                      <p:to>
                                        <p:strVal val="hidden"/>
                                      </p:to>
                                    </p:set>
                                  </p:childTnLst>
                                </p:cTn>
                              </p:par>
                              <p:par>
                                <p:cTn id="39" presetID="9"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2000"/>
                                        <p:tgtEl>
                                          <p:spTgt spid="10"/>
                                        </p:tgtEl>
                                      </p:cBhvr>
                                    </p:animEffect>
                                  </p:childTnLst>
                                </p:cTn>
                              </p:par>
                            </p:childTnLst>
                          </p:cTn>
                        </p:par>
                        <p:par>
                          <p:cTn id="42" fill="hold">
                            <p:stCondLst>
                              <p:cond delay="130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par>
                          <p:cTn id="46" fill="hold">
                            <p:stCondLst>
                              <p:cond delay="13500"/>
                            </p:stCondLst>
                            <p:childTnLst>
                              <p:par>
                                <p:cTn id="47" presetID="63" presetClass="path" presetSubtype="0" accel="50000" decel="50000" fill="hold" nodeType="afterEffect">
                                  <p:stCondLst>
                                    <p:cond delay="0"/>
                                  </p:stCondLst>
                                  <p:childTnLst>
                                    <p:animMotion origin="layout" path="M 0.00278 -0.00024 L 0.13976 0.00185 " pathEditMode="relative" rAng="0" ptsTypes="AA">
                                      <p:cBhvr>
                                        <p:cTn id="48" dur="2000" fill="hold"/>
                                        <p:tgtEl>
                                          <p:spTgt spid="10"/>
                                        </p:tgtEl>
                                        <p:attrNameLst>
                                          <p:attrName>ppt_x</p:attrName>
                                          <p:attrName>ppt_y</p:attrName>
                                        </p:attrNameLst>
                                      </p:cBhvr>
                                      <p:rCtr x="68" y="1"/>
                                    </p:animMotion>
                                  </p:childTnLst>
                                </p:cTn>
                              </p:par>
                            </p:childTnLst>
                          </p:cTn>
                        </p:par>
                        <p:par>
                          <p:cTn id="49" fill="hold">
                            <p:stCondLst>
                              <p:cond delay="15500"/>
                            </p:stCondLst>
                            <p:childTnLst>
                              <p:par>
                                <p:cTn id="50" presetID="10"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16000"/>
                            </p:stCondLst>
                            <p:childTnLst>
                              <p:par>
                                <p:cTn id="54" presetID="63" presetClass="path" presetSubtype="0" accel="50000" decel="50000" fill="hold" nodeType="afterEffect">
                                  <p:stCondLst>
                                    <p:cond delay="0"/>
                                  </p:stCondLst>
                                  <p:childTnLst>
                                    <p:animMotion origin="layout" path="M 0.13976 0.00185 L 0.27899 0.00185 " pathEditMode="relative" rAng="0" ptsTypes="AA">
                                      <p:cBhvr>
                                        <p:cTn id="55" dur="2000" fill="hold"/>
                                        <p:tgtEl>
                                          <p:spTgt spid="10"/>
                                        </p:tgtEl>
                                        <p:attrNameLst>
                                          <p:attrName>ppt_x</p:attrName>
                                          <p:attrName>ppt_y</p:attrName>
                                        </p:attrNameLst>
                                      </p:cBhvr>
                                      <p:rCtr x="70" y="0"/>
                                    </p:animMotion>
                                  </p:childTnLst>
                                </p:cTn>
                              </p:par>
                            </p:childTnLst>
                          </p:cTn>
                        </p:par>
                        <p:par>
                          <p:cTn id="56" fill="hold">
                            <p:stCondLst>
                              <p:cond delay="18000"/>
                            </p:stCondLst>
                            <p:childTnLst>
                              <p:par>
                                <p:cTn id="57" presetID="9" presetClass="exit" presetSubtype="0" fill="hold" nodeType="afterEffect">
                                  <p:stCondLst>
                                    <p:cond delay="0"/>
                                  </p:stCondLst>
                                  <p:childTnLst>
                                    <p:animEffect transition="out" filter="dissolv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9" presetClass="entr" presetSubtype="0" fill="hold" nodeType="withEffect">
                                  <p:stCondLst>
                                    <p:cond delay="0"/>
                                  </p:stCondLst>
                                  <p:childTnLst>
                                    <p:set>
                                      <p:cBhvr>
                                        <p:cTn id="61" dur="1" fill="hold">
                                          <p:stCondLst>
                                            <p:cond delay="0"/>
                                          </p:stCondLst>
                                        </p:cTn>
                                        <p:tgtEl>
                                          <p:spTgt spid="172"/>
                                        </p:tgtEl>
                                        <p:attrNameLst>
                                          <p:attrName>style.visibility</p:attrName>
                                        </p:attrNameLst>
                                      </p:cBhvr>
                                      <p:to>
                                        <p:strVal val="visible"/>
                                      </p:to>
                                    </p:set>
                                    <p:animEffect transition="in" filter="dissolve">
                                      <p:cBhvr>
                                        <p:cTn id="62" dur="2000"/>
                                        <p:tgtEl>
                                          <p:spTgt spid="172"/>
                                        </p:tgtEl>
                                      </p:cBhvr>
                                    </p:animEffect>
                                  </p:childTnLst>
                                </p:cTn>
                              </p:par>
                            </p:childTnLst>
                          </p:cTn>
                        </p:par>
                        <p:par>
                          <p:cTn id="63" fill="hold">
                            <p:stCondLst>
                              <p:cond delay="20000"/>
                            </p:stCondLst>
                            <p:childTnLst>
                              <p:par>
                                <p:cTn id="64" presetID="10"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par>
                          <p:cTn id="67" fill="hold">
                            <p:stCondLst>
                              <p:cond delay="20500"/>
                            </p:stCondLst>
                            <p:childTnLst>
                              <p:par>
                                <p:cTn id="68" presetID="63" presetClass="path" presetSubtype="0" accel="50000" decel="50000" fill="hold" nodeType="afterEffect">
                                  <p:stCondLst>
                                    <p:cond delay="0"/>
                                  </p:stCondLst>
                                  <p:childTnLst>
                                    <p:animMotion origin="layout" path="M -1.66667E-6 3.29864E-6 L 0.1875 -0.00023 " pathEditMode="relative" rAng="0" ptsTypes="AA">
                                      <p:cBhvr>
                                        <p:cTn id="69" dur="2000" fill="hold"/>
                                        <p:tgtEl>
                                          <p:spTgt spid="172"/>
                                        </p:tgtEl>
                                        <p:attrNameLst>
                                          <p:attrName>ppt_x</p:attrName>
                                          <p:attrName>ppt_y</p:attrName>
                                        </p:attrNameLst>
                                      </p:cBhvr>
                                      <p:rCtr x="94" y="0"/>
                                    </p:animMotion>
                                  </p:childTnLst>
                                </p:cTn>
                              </p:par>
                            </p:childTnLst>
                          </p:cTn>
                        </p:par>
                        <p:par>
                          <p:cTn id="70" fill="hold">
                            <p:stCondLst>
                              <p:cond delay="22500"/>
                            </p:stCondLst>
                            <p:childTnLst>
                              <p:par>
                                <p:cTn id="71" presetID="9" presetClass="exit" presetSubtype="0" fill="hold" nodeType="afterEffect">
                                  <p:stCondLst>
                                    <p:cond delay="0"/>
                                  </p:stCondLst>
                                  <p:childTnLst>
                                    <p:animEffect transition="out" filter="dissolve">
                                      <p:cBhvr>
                                        <p:cTn id="72" dur="500"/>
                                        <p:tgtEl>
                                          <p:spTgt spid="172"/>
                                        </p:tgtEl>
                                      </p:cBhvr>
                                    </p:animEffect>
                                    <p:set>
                                      <p:cBhvr>
                                        <p:cTn id="73" dur="1" fill="hold">
                                          <p:stCondLst>
                                            <p:cond delay="499"/>
                                          </p:stCondLst>
                                        </p:cTn>
                                        <p:tgtEl>
                                          <p:spTgt spid="172"/>
                                        </p:tgtEl>
                                        <p:attrNameLst>
                                          <p:attrName>style.visibility</p:attrName>
                                        </p:attrNameLst>
                                      </p:cBhvr>
                                      <p:to>
                                        <p:strVal val="hidden"/>
                                      </p:to>
                                    </p:set>
                                  </p:childTnLst>
                                </p:cTn>
                              </p:par>
                              <p:par>
                                <p:cTn id="74" presetID="9" presetClass="entr" presetSubtype="0" fill="hold" nodeType="withEffect">
                                  <p:stCondLst>
                                    <p:cond delay="0"/>
                                  </p:stCondLst>
                                  <p:childTnLst>
                                    <p:set>
                                      <p:cBhvr>
                                        <p:cTn id="75" dur="1" fill="hold">
                                          <p:stCondLst>
                                            <p:cond delay="0"/>
                                          </p:stCondLst>
                                        </p:cTn>
                                        <p:tgtEl>
                                          <p:spTgt spid="40966"/>
                                        </p:tgtEl>
                                        <p:attrNameLst>
                                          <p:attrName>style.visibility</p:attrName>
                                        </p:attrNameLst>
                                      </p:cBhvr>
                                      <p:to>
                                        <p:strVal val="visible"/>
                                      </p:to>
                                    </p:set>
                                    <p:animEffect transition="in" filter="dissolve">
                                      <p:cBhvr>
                                        <p:cTn id="76" dur="2000"/>
                                        <p:tgtEl>
                                          <p:spTgt spid="40966"/>
                                        </p:tgtEl>
                                      </p:cBhvr>
                                    </p:animEffect>
                                  </p:childTnLst>
                                </p:cTn>
                              </p:par>
                            </p:childTnLst>
                          </p:cTn>
                        </p:par>
                        <p:par>
                          <p:cTn id="77" fill="hold">
                            <p:stCondLst>
                              <p:cond delay="24500"/>
                            </p:stCondLst>
                            <p:childTnLst>
                              <p:par>
                                <p:cTn id="78" presetID="10" presetClass="entr" presetSubtype="0" fill="hold"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0" y="146307"/>
            <a:ext cx="12192000" cy="1693333"/>
          </a:xfrm>
        </p:spPr>
        <p:txBody>
          <a:bodyPr/>
          <a:lstStyle/>
          <a:p>
            <a:pPr algn="ctr"/>
            <a:r>
              <a:rPr lang="en-US" altLang="en-US" sz="4741" b="1" i="1" dirty="0">
                <a:solidFill>
                  <a:srgbClr val="FFFF00"/>
                </a:solidFill>
                <a:latin typeface="Arial" panose="020B0604020202020204" pitchFamily="34" charset="0"/>
                <a:cs typeface="Arial" panose="020B0604020202020204" pitchFamily="34" charset="0"/>
              </a:rPr>
              <a:t>Transportation Workforce </a:t>
            </a:r>
            <a:br>
              <a:rPr lang="en-US" altLang="en-US" sz="4741" b="1" i="1" dirty="0">
                <a:solidFill>
                  <a:srgbClr val="FFFF00"/>
                </a:solidFill>
                <a:latin typeface="Arial" panose="020B0604020202020204" pitchFamily="34" charset="0"/>
                <a:cs typeface="Arial" panose="020B0604020202020204" pitchFamily="34" charset="0"/>
              </a:rPr>
            </a:br>
            <a:r>
              <a:rPr lang="en-US" altLang="en-US" sz="4741" b="1" i="1" dirty="0">
                <a:solidFill>
                  <a:srgbClr val="FFFF00"/>
                </a:solidFill>
                <a:latin typeface="Arial" panose="020B0604020202020204" pitchFamily="34" charset="0"/>
                <a:cs typeface="Arial" panose="020B0604020202020204" pitchFamily="34" charset="0"/>
              </a:rPr>
              <a:t> Getting to 2022 </a:t>
            </a:r>
          </a:p>
        </p:txBody>
      </p:sp>
      <p:sp>
        <p:nvSpPr>
          <p:cNvPr id="4" name="Content Placeholder 3"/>
          <p:cNvSpPr>
            <a:spLocks noGrp="1"/>
          </p:cNvSpPr>
          <p:nvPr>
            <p:ph idx="1"/>
          </p:nvPr>
        </p:nvSpPr>
        <p:spPr>
          <a:xfrm>
            <a:off x="383196" y="2235684"/>
            <a:ext cx="14437604" cy="7452828"/>
          </a:xfrm>
        </p:spPr>
        <p:txBody>
          <a:bodyPr rtlCol="0">
            <a:noAutofit/>
          </a:bodyPr>
          <a:lstStyle/>
          <a:p>
            <a:pPr fontAlgn="auto">
              <a:spcAft>
                <a:spcPts val="0"/>
              </a:spcAft>
              <a:buFont typeface="Arial" pitchFamily="34" charset="0"/>
              <a:buChar char="•"/>
              <a:defRPr/>
            </a:pPr>
            <a:r>
              <a:rPr lang="en-US" sz="4000" dirty="0"/>
              <a:t>USDOT provides over $51 billion annually in surface transportation funding</a:t>
            </a:r>
            <a:r>
              <a:rPr lang="en-US" sz="4400" dirty="0"/>
              <a:t>.</a:t>
            </a:r>
          </a:p>
          <a:p>
            <a:pPr lvl="1" fontAlgn="auto">
              <a:spcAft>
                <a:spcPts val="0"/>
              </a:spcAft>
              <a:buFont typeface="Arial" pitchFamily="34" charset="0"/>
              <a:buChar char="–"/>
              <a:defRPr/>
            </a:pPr>
            <a:r>
              <a:rPr lang="en-US" sz="3200" dirty="0">
                <a:solidFill>
                  <a:srgbClr val="FFFF00"/>
                </a:solidFill>
              </a:rPr>
              <a:t>$1 billion in infrastructure investment creates 13,000 jobs.</a:t>
            </a:r>
          </a:p>
          <a:p>
            <a:pPr lvl="1" fontAlgn="auto">
              <a:spcAft>
                <a:spcPts val="0"/>
              </a:spcAft>
              <a:buFont typeface="Arial" pitchFamily="34" charset="0"/>
              <a:buChar char="–"/>
              <a:defRPr/>
            </a:pPr>
            <a:endParaRPr lang="en-US" sz="3200" dirty="0"/>
          </a:p>
          <a:p>
            <a:pPr fontAlgn="auto">
              <a:spcAft>
                <a:spcPts val="0"/>
              </a:spcAft>
              <a:buFont typeface="Arial" pitchFamily="34" charset="0"/>
              <a:buChar char="•"/>
              <a:defRPr/>
            </a:pPr>
            <a:r>
              <a:rPr lang="en-US" sz="4000" dirty="0"/>
              <a:t>Transportation sector employers (air, transit, highway, maritime, rail, trucking) will need to hire </a:t>
            </a:r>
            <a:r>
              <a:rPr lang="en-US" sz="4000" dirty="0">
                <a:solidFill>
                  <a:srgbClr val="FFFF00"/>
                </a:solidFill>
              </a:rPr>
              <a:t>4.6 million workers</a:t>
            </a:r>
            <a:r>
              <a:rPr lang="en-US" sz="4000" dirty="0"/>
              <a:t> through 2022.</a:t>
            </a:r>
          </a:p>
          <a:p>
            <a:pPr lvl="1" fontAlgn="auto">
              <a:spcAft>
                <a:spcPts val="0"/>
              </a:spcAft>
              <a:buFont typeface="Arial" pitchFamily="34" charset="0"/>
              <a:buChar char="–"/>
              <a:defRPr/>
            </a:pPr>
            <a:r>
              <a:rPr lang="en-US" sz="3200" dirty="0"/>
              <a:t>Add 417,000 due to industry growth</a:t>
            </a:r>
          </a:p>
          <a:p>
            <a:pPr lvl="1" fontAlgn="auto">
              <a:spcAft>
                <a:spcPts val="0"/>
              </a:spcAft>
              <a:buFont typeface="Arial" pitchFamily="34" charset="0"/>
              <a:buChar char="–"/>
              <a:defRPr/>
            </a:pPr>
            <a:r>
              <a:rPr lang="en-US" sz="3200" dirty="0"/>
              <a:t>Hire 4.2 million workers to fill vacancies created by separations (retirement, transfer, etc.)</a:t>
            </a:r>
          </a:p>
          <a:p>
            <a:pPr lvl="2" fontAlgn="auto">
              <a:spcAft>
                <a:spcPts val="0"/>
              </a:spcAft>
              <a:buFont typeface="Arial" pitchFamily="34" charset="0"/>
              <a:buChar char="•"/>
              <a:defRPr/>
            </a:pPr>
            <a:r>
              <a:rPr lang="en-US" sz="3600" b="1" dirty="0"/>
              <a:t>Approximately </a:t>
            </a:r>
            <a:r>
              <a:rPr lang="en-US" sz="3600" b="1" dirty="0">
                <a:solidFill>
                  <a:srgbClr val="FFFF00"/>
                </a:solidFill>
              </a:rPr>
              <a:t>2 million </a:t>
            </a:r>
            <a:r>
              <a:rPr lang="en-US" sz="3600" b="1" dirty="0"/>
              <a:t>of the vacancies are in trucking.</a:t>
            </a:r>
          </a:p>
        </p:txBody>
      </p:sp>
      <p:sp>
        <p:nvSpPr>
          <p:cNvPr id="21508" name="Slide Number Placeholder 2"/>
          <p:cNvSpPr>
            <a:spLocks noGrp="1"/>
          </p:cNvSpPr>
          <p:nvPr>
            <p:ph type="sldNum" sz="quarter" idx="4294967295"/>
          </p:nvPr>
        </p:nvSpPr>
        <p:spPr bwMode="auto">
          <a:xfrm>
            <a:off x="11232444" y="9416816"/>
            <a:ext cx="3160889" cy="5409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1100680" indent="-423339">
              <a:defRPr>
                <a:solidFill>
                  <a:schemeClr val="tx1"/>
                </a:solidFill>
                <a:latin typeface="Arial" charset="0"/>
              </a:defRPr>
            </a:lvl2pPr>
            <a:lvl3pPr marL="1693355" indent="-338671">
              <a:defRPr>
                <a:solidFill>
                  <a:schemeClr val="tx1"/>
                </a:solidFill>
                <a:latin typeface="Arial" charset="0"/>
              </a:defRPr>
            </a:lvl3pPr>
            <a:lvl4pPr marL="2370696" indent="-338671">
              <a:defRPr>
                <a:solidFill>
                  <a:schemeClr val="tx1"/>
                </a:solidFill>
                <a:latin typeface="Arial" charset="0"/>
              </a:defRPr>
            </a:lvl4pPr>
            <a:lvl5pPr marL="3048038" indent="-338671">
              <a:defRPr>
                <a:solidFill>
                  <a:schemeClr val="tx1"/>
                </a:solidFill>
                <a:latin typeface="Arial" charset="0"/>
              </a:defRPr>
            </a:lvl5pPr>
            <a:lvl6pPr marL="3725380" indent="-338671" eaLnBrk="0" fontAlgn="base" hangingPunct="0">
              <a:spcBef>
                <a:spcPct val="0"/>
              </a:spcBef>
              <a:spcAft>
                <a:spcPct val="0"/>
              </a:spcAft>
              <a:defRPr>
                <a:solidFill>
                  <a:schemeClr val="tx1"/>
                </a:solidFill>
                <a:latin typeface="Arial" charset="0"/>
              </a:defRPr>
            </a:lvl6pPr>
            <a:lvl7pPr marL="4402722" indent="-338671" eaLnBrk="0" fontAlgn="base" hangingPunct="0">
              <a:spcBef>
                <a:spcPct val="0"/>
              </a:spcBef>
              <a:spcAft>
                <a:spcPct val="0"/>
              </a:spcAft>
              <a:defRPr>
                <a:solidFill>
                  <a:schemeClr val="tx1"/>
                </a:solidFill>
                <a:latin typeface="Arial" charset="0"/>
              </a:defRPr>
            </a:lvl7pPr>
            <a:lvl8pPr marL="5080064" indent="-338671" eaLnBrk="0" fontAlgn="base" hangingPunct="0">
              <a:spcBef>
                <a:spcPct val="0"/>
              </a:spcBef>
              <a:spcAft>
                <a:spcPct val="0"/>
              </a:spcAft>
              <a:defRPr>
                <a:solidFill>
                  <a:schemeClr val="tx1"/>
                </a:solidFill>
                <a:latin typeface="Arial" charset="0"/>
              </a:defRPr>
            </a:lvl8pPr>
            <a:lvl9pPr marL="5757405" indent="-338671"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fld id="{6CCB58FD-7E76-4D9D-8B67-530D1E499B38}" type="slidenum">
              <a:rPr lang="en-US" altLang="en-US">
                <a:solidFill>
                  <a:srgbClr val="898989"/>
                </a:solidFill>
              </a:rPr>
              <a:pPr eaLnBrk="0" fontAlgn="base" hangingPunct="0">
                <a:spcBef>
                  <a:spcPct val="0"/>
                </a:spcBef>
                <a:spcAft>
                  <a:spcPct val="0"/>
                </a:spcAft>
              </a:pPr>
              <a:t>50</a:t>
            </a:fld>
            <a:endParaRPr lang="en-US" altLang="en-US" dirty="0">
              <a:solidFill>
                <a:srgbClr val="898989"/>
              </a:solidFill>
            </a:endParaRPr>
          </a:p>
        </p:txBody>
      </p:sp>
    </p:spTree>
    <p:extLst>
      <p:ext uri="{BB962C8B-B14F-4D97-AF65-F5344CB8AC3E}">
        <p14:creationId xmlns:p14="http://schemas.microsoft.com/office/powerpoint/2010/main" val="2960046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1298222" y="106878"/>
            <a:ext cx="11966222" cy="1876778"/>
          </a:xfrm>
        </p:spPr>
        <p:txBody>
          <a:bodyPr rtlCol="0">
            <a:normAutofit/>
          </a:bodyPr>
          <a:lstStyle/>
          <a:p>
            <a:pPr fontAlgn="auto">
              <a:spcAft>
                <a:spcPts val="0"/>
              </a:spcAft>
              <a:defRPr/>
            </a:pPr>
            <a:r>
              <a:rPr lang="en-US" sz="5926" b="1" i="1" dirty="0">
                <a:solidFill>
                  <a:srgbClr val="FFFF00"/>
                </a:solidFill>
                <a:latin typeface="Arial" panose="020B0604020202020204" pitchFamily="34" charset="0"/>
                <a:cs typeface="Arial" panose="020B0604020202020204" pitchFamily="34" charset="0"/>
              </a:rPr>
              <a:t>Key Workforce Challenges</a:t>
            </a:r>
            <a:endParaRPr lang="en-US" sz="5926" b="1" i="1" dirty="0">
              <a:solidFill>
                <a:srgbClr val="FFFF00"/>
              </a:solidFill>
            </a:endParaRPr>
          </a:p>
        </p:txBody>
      </p:sp>
      <p:sp>
        <p:nvSpPr>
          <p:cNvPr id="309251" name="Rectangle 3"/>
          <p:cNvSpPr>
            <a:spLocks noGrp="1" noChangeArrowheads="1"/>
          </p:cNvSpPr>
          <p:nvPr>
            <p:ph idx="1"/>
          </p:nvPr>
        </p:nvSpPr>
        <p:spPr>
          <a:xfrm>
            <a:off x="491208" y="2596445"/>
            <a:ext cx="14545616" cy="6886222"/>
          </a:xfrm>
        </p:spPr>
        <p:txBody>
          <a:bodyPr rtlCol="0">
            <a:normAutofit lnSpcReduction="10000"/>
          </a:bodyPr>
          <a:lstStyle/>
          <a:p>
            <a:pPr fontAlgn="auto">
              <a:lnSpc>
                <a:spcPct val="90000"/>
              </a:lnSpc>
              <a:spcAft>
                <a:spcPts val="0"/>
              </a:spcAft>
              <a:buNone/>
              <a:defRPr/>
            </a:pPr>
            <a:endParaRPr lang="en-US" sz="4148" dirty="0"/>
          </a:p>
          <a:p>
            <a:pPr fontAlgn="auto">
              <a:lnSpc>
                <a:spcPct val="90000"/>
              </a:lnSpc>
              <a:spcAft>
                <a:spcPts val="0"/>
              </a:spcAft>
              <a:buFont typeface="Wingdings" panose="05000000000000000000" pitchFamily="2" charset="2"/>
              <a:buChar char="ü"/>
              <a:defRPr/>
            </a:pPr>
            <a:r>
              <a:rPr lang="en-US" dirty="0"/>
              <a:t>40-50% of the transportation workforce will retire in the next 10 years</a:t>
            </a:r>
          </a:p>
          <a:p>
            <a:pPr fontAlgn="auto">
              <a:lnSpc>
                <a:spcPct val="90000"/>
              </a:lnSpc>
              <a:spcAft>
                <a:spcPts val="0"/>
              </a:spcAft>
              <a:buNone/>
              <a:defRPr/>
            </a:pPr>
            <a:endParaRPr lang="en-US" dirty="0"/>
          </a:p>
          <a:p>
            <a:pPr fontAlgn="auto">
              <a:lnSpc>
                <a:spcPct val="90000"/>
              </a:lnSpc>
              <a:spcAft>
                <a:spcPts val="0"/>
              </a:spcAft>
              <a:buFont typeface="Wingdings" panose="05000000000000000000" pitchFamily="2" charset="2"/>
              <a:buChar char="ü"/>
              <a:defRPr/>
            </a:pPr>
            <a:r>
              <a:rPr lang="en-US" dirty="0"/>
              <a:t>Fewer people are going into key transportation fields</a:t>
            </a:r>
          </a:p>
          <a:p>
            <a:pPr fontAlgn="auto">
              <a:lnSpc>
                <a:spcPct val="90000"/>
              </a:lnSpc>
              <a:spcAft>
                <a:spcPts val="0"/>
              </a:spcAft>
              <a:buNone/>
              <a:defRPr/>
            </a:pPr>
            <a:endParaRPr lang="en-US" dirty="0"/>
          </a:p>
          <a:p>
            <a:pPr fontAlgn="auto">
              <a:lnSpc>
                <a:spcPct val="90000"/>
              </a:lnSpc>
              <a:spcAft>
                <a:spcPts val="0"/>
              </a:spcAft>
              <a:buFont typeface="Wingdings" panose="05000000000000000000" pitchFamily="2" charset="2"/>
              <a:buChar char="ü"/>
              <a:defRPr/>
            </a:pPr>
            <a:r>
              <a:rPr lang="en-US" dirty="0"/>
              <a:t>Competition for workers from other industries</a:t>
            </a:r>
          </a:p>
          <a:p>
            <a:pPr fontAlgn="auto">
              <a:lnSpc>
                <a:spcPct val="90000"/>
              </a:lnSpc>
              <a:spcAft>
                <a:spcPts val="0"/>
              </a:spcAft>
              <a:buNone/>
              <a:defRPr/>
            </a:pPr>
            <a:endParaRPr lang="en-US" dirty="0"/>
          </a:p>
          <a:p>
            <a:pPr fontAlgn="auto">
              <a:lnSpc>
                <a:spcPct val="90000"/>
              </a:lnSpc>
              <a:spcAft>
                <a:spcPts val="0"/>
              </a:spcAft>
              <a:buFont typeface="Wingdings" panose="05000000000000000000" pitchFamily="2" charset="2"/>
              <a:buChar char="ü"/>
              <a:defRPr/>
            </a:pPr>
            <a:r>
              <a:rPr lang="en-US" dirty="0"/>
              <a:t>Challenge of reaching women and minorities</a:t>
            </a:r>
          </a:p>
          <a:p>
            <a:pPr fontAlgn="auto">
              <a:lnSpc>
                <a:spcPct val="90000"/>
              </a:lnSpc>
              <a:spcAft>
                <a:spcPts val="0"/>
              </a:spcAft>
              <a:buFont typeface="Arial" pitchFamily="34" charset="0"/>
              <a:buChar char="•"/>
              <a:defRPr/>
            </a:pPr>
            <a:endParaRPr lang="en-US" dirty="0"/>
          </a:p>
        </p:txBody>
      </p:sp>
    </p:spTree>
    <p:extLst>
      <p:ext uri="{BB962C8B-B14F-4D97-AF65-F5344CB8AC3E}">
        <p14:creationId xmlns:p14="http://schemas.microsoft.com/office/powerpoint/2010/main" val="3142107048"/>
      </p:ext>
    </p:extLst>
  </p:cSld>
  <p:clrMapOvr>
    <a:masterClrMapping/>
  </p:clrMapOvr>
  <p:transition>
    <p:check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0" y="112889"/>
            <a:ext cx="12192000" cy="1528704"/>
          </a:xfrm>
        </p:spPr>
        <p:txBody>
          <a:bodyPr/>
          <a:lstStyle/>
          <a:p>
            <a:pPr algn="ctr"/>
            <a:r>
              <a:rPr lang="en-US" altLang="en-US" sz="6600" b="1" i="1" dirty="0">
                <a:solidFill>
                  <a:srgbClr val="FFFF00"/>
                </a:solidFill>
                <a:latin typeface="Arial" panose="020B0604020202020204" pitchFamily="34" charset="0"/>
                <a:cs typeface="Arial" panose="020B0604020202020204" pitchFamily="34" charset="0"/>
              </a:rPr>
              <a:t>U.S. Birth Rates</a:t>
            </a:r>
          </a:p>
        </p:txBody>
      </p:sp>
      <p:sp>
        <p:nvSpPr>
          <p:cNvPr id="25603" name="Line 3"/>
          <p:cNvSpPr>
            <a:spLocks noChangeShapeType="1"/>
          </p:cNvSpPr>
          <p:nvPr/>
        </p:nvSpPr>
        <p:spPr bwMode="auto">
          <a:xfrm>
            <a:off x="2314222" y="3386667"/>
            <a:ext cx="0" cy="41768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04" name="Line 4"/>
          <p:cNvSpPr>
            <a:spLocks noChangeShapeType="1"/>
          </p:cNvSpPr>
          <p:nvPr/>
        </p:nvSpPr>
        <p:spPr bwMode="auto">
          <a:xfrm>
            <a:off x="2314222" y="7563556"/>
            <a:ext cx="114017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05" name="Text Box 5"/>
          <p:cNvSpPr txBox="1">
            <a:spLocks noChangeArrowheads="1"/>
          </p:cNvSpPr>
          <p:nvPr/>
        </p:nvSpPr>
        <p:spPr bwMode="auto">
          <a:xfrm>
            <a:off x="2540000" y="8579556"/>
            <a:ext cx="2822222"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lgn="ctr" eaLnBrk="1" hangingPunct="1">
              <a:spcBef>
                <a:spcPct val="50000"/>
              </a:spcBef>
              <a:buFontTx/>
              <a:buNone/>
            </a:pPr>
            <a:r>
              <a:rPr lang="en-US" altLang="en-US" sz="2963" dirty="0">
                <a:latin typeface="Arial" charset="0"/>
              </a:rPr>
              <a:t>Baby Boomers</a:t>
            </a:r>
          </a:p>
        </p:txBody>
      </p:sp>
      <p:sp>
        <p:nvSpPr>
          <p:cNvPr id="25606" name="Text Box 6"/>
          <p:cNvSpPr txBox="1">
            <a:spLocks noChangeArrowheads="1"/>
          </p:cNvSpPr>
          <p:nvPr/>
        </p:nvSpPr>
        <p:spPr bwMode="auto">
          <a:xfrm>
            <a:off x="6942667" y="8579556"/>
            <a:ext cx="3160889"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eaLnBrk="1" hangingPunct="1">
              <a:spcBef>
                <a:spcPct val="50000"/>
              </a:spcBef>
              <a:buFontTx/>
              <a:buNone/>
            </a:pPr>
            <a:r>
              <a:rPr lang="en-US" altLang="en-US" sz="2963" dirty="0">
                <a:latin typeface="Arial" charset="0"/>
              </a:rPr>
              <a:t>Generation X</a:t>
            </a:r>
          </a:p>
        </p:txBody>
      </p:sp>
      <p:sp>
        <p:nvSpPr>
          <p:cNvPr id="25607" name="Line 7"/>
          <p:cNvSpPr>
            <a:spLocks noChangeShapeType="1"/>
          </p:cNvSpPr>
          <p:nvPr/>
        </p:nvSpPr>
        <p:spPr bwMode="auto">
          <a:xfrm>
            <a:off x="2314222" y="4854222"/>
            <a:ext cx="10385778" cy="0"/>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08" name="Line 8"/>
          <p:cNvSpPr>
            <a:spLocks noChangeShapeType="1"/>
          </p:cNvSpPr>
          <p:nvPr/>
        </p:nvSpPr>
        <p:spPr bwMode="auto">
          <a:xfrm>
            <a:off x="4120444" y="7563555"/>
            <a:ext cx="0" cy="2257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09" name="Line 9"/>
          <p:cNvSpPr>
            <a:spLocks noChangeShapeType="1"/>
          </p:cNvSpPr>
          <p:nvPr/>
        </p:nvSpPr>
        <p:spPr bwMode="auto">
          <a:xfrm>
            <a:off x="6152444" y="7563555"/>
            <a:ext cx="0" cy="2257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10" name="Line 10"/>
          <p:cNvSpPr>
            <a:spLocks noChangeShapeType="1"/>
          </p:cNvSpPr>
          <p:nvPr/>
        </p:nvSpPr>
        <p:spPr bwMode="auto">
          <a:xfrm>
            <a:off x="8071556" y="7563555"/>
            <a:ext cx="0" cy="2257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11" name="Line 11"/>
          <p:cNvSpPr>
            <a:spLocks noChangeShapeType="1"/>
          </p:cNvSpPr>
          <p:nvPr/>
        </p:nvSpPr>
        <p:spPr bwMode="auto">
          <a:xfrm>
            <a:off x="9990667" y="7563555"/>
            <a:ext cx="0" cy="2257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12" name="Line 12"/>
          <p:cNvSpPr>
            <a:spLocks noChangeShapeType="1"/>
          </p:cNvSpPr>
          <p:nvPr/>
        </p:nvSpPr>
        <p:spPr bwMode="auto">
          <a:xfrm>
            <a:off x="11796889" y="7563555"/>
            <a:ext cx="0" cy="2257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13" name="Line 13"/>
          <p:cNvSpPr>
            <a:spLocks noChangeShapeType="1"/>
          </p:cNvSpPr>
          <p:nvPr/>
        </p:nvSpPr>
        <p:spPr bwMode="auto">
          <a:xfrm>
            <a:off x="13377333" y="7563555"/>
            <a:ext cx="0" cy="3386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14" name="Text Box 14"/>
          <p:cNvSpPr txBox="1">
            <a:spLocks noChangeArrowheads="1"/>
          </p:cNvSpPr>
          <p:nvPr/>
        </p:nvSpPr>
        <p:spPr bwMode="auto">
          <a:xfrm>
            <a:off x="1975556" y="7902223"/>
            <a:ext cx="12079111" cy="45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eaLnBrk="1" hangingPunct="1">
              <a:spcBef>
                <a:spcPct val="50000"/>
              </a:spcBef>
              <a:buFontTx/>
              <a:buNone/>
            </a:pPr>
            <a:r>
              <a:rPr lang="en-US" altLang="en-US" sz="2370" dirty="0">
                <a:latin typeface="Arial" charset="0"/>
              </a:rPr>
              <a:t>1940            1950                1960                1970              1980              1990           2000</a:t>
            </a:r>
          </a:p>
        </p:txBody>
      </p:sp>
      <p:sp>
        <p:nvSpPr>
          <p:cNvPr id="25615" name="Line 15"/>
          <p:cNvSpPr>
            <a:spLocks noChangeShapeType="1"/>
          </p:cNvSpPr>
          <p:nvPr/>
        </p:nvSpPr>
        <p:spPr bwMode="auto">
          <a:xfrm>
            <a:off x="6265333" y="2935111"/>
            <a:ext cx="0" cy="6096000"/>
          </a:xfrm>
          <a:prstGeom prst="line">
            <a:avLst/>
          </a:prstGeom>
          <a:noFill/>
          <a:ln w="9525">
            <a:solidFill>
              <a:schemeClr val="hlink"/>
            </a:solidFill>
            <a:prstDash val="sysDot"/>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16" name="Line 16"/>
          <p:cNvSpPr>
            <a:spLocks noChangeShapeType="1"/>
          </p:cNvSpPr>
          <p:nvPr/>
        </p:nvSpPr>
        <p:spPr bwMode="auto">
          <a:xfrm>
            <a:off x="10103556" y="2935111"/>
            <a:ext cx="0" cy="6096000"/>
          </a:xfrm>
          <a:prstGeom prst="line">
            <a:avLst/>
          </a:prstGeom>
          <a:noFill/>
          <a:ln w="9525">
            <a:solidFill>
              <a:schemeClr val="hlink"/>
            </a:solidFill>
            <a:prstDash val="sysDot"/>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17" name="Line 17"/>
          <p:cNvSpPr>
            <a:spLocks noChangeShapeType="1"/>
          </p:cNvSpPr>
          <p:nvPr/>
        </p:nvSpPr>
        <p:spPr bwMode="auto">
          <a:xfrm>
            <a:off x="2314222" y="6660444"/>
            <a:ext cx="338667" cy="33866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18" name="Line 18"/>
          <p:cNvSpPr>
            <a:spLocks noChangeShapeType="1"/>
          </p:cNvSpPr>
          <p:nvPr/>
        </p:nvSpPr>
        <p:spPr bwMode="auto">
          <a:xfrm flipV="1">
            <a:off x="2652889" y="4854222"/>
            <a:ext cx="451556" cy="214488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19" name="Line 19"/>
          <p:cNvSpPr>
            <a:spLocks noChangeShapeType="1"/>
          </p:cNvSpPr>
          <p:nvPr/>
        </p:nvSpPr>
        <p:spPr bwMode="auto">
          <a:xfrm>
            <a:off x="3104444" y="4854222"/>
            <a:ext cx="225778" cy="33866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0" name="Line 20"/>
          <p:cNvSpPr>
            <a:spLocks noChangeShapeType="1"/>
          </p:cNvSpPr>
          <p:nvPr/>
        </p:nvSpPr>
        <p:spPr bwMode="auto">
          <a:xfrm>
            <a:off x="3330222" y="5192889"/>
            <a:ext cx="90311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1" name="Line 21"/>
          <p:cNvSpPr>
            <a:spLocks noChangeShapeType="1"/>
          </p:cNvSpPr>
          <p:nvPr/>
        </p:nvSpPr>
        <p:spPr bwMode="auto">
          <a:xfrm flipV="1">
            <a:off x="4233333" y="3273778"/>
            <a:ext cx="903111" cy="191911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2" name="Line 22"/>
          <p:cNvSpPr>
            <a:spLocks noChangeShapeType="1"/>
          </p:cNvSpPr>
          <p:nvPr/>
        </p:nvSpPr>
        <p:spPr bwMode="auto">
          <a:xfrm>
            <a:off x="5136444" y="3273778"/>
            <a:ext cx="146755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3" name="Line 23"/>
          <p:cNvSpPr>
            <a:spLocks noChangeShapeType="1"/>
          </p:cNvSpPr>
          <p:nvPr/>
        </p:nvSpPr>
        <p:spPr bwMode="auto">
          <a:xfrm>
            <a:off x="6604000" y="3273778"/>
            <a:ext cx="451556" cy="1016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4" name="Line 24"/>
          <p:cNvSpPr>
            <a:spLocks noChangeShapeType="1"/>
          </p:cNvSpPr>
          <p:nvPr/>
        </p:nvSpPr>
        <p:spPr bwMode="auto">
          <a:xfrm>
            <a:off x="7055556" y="4289778"/>
            <a:ext cx="677333" cy="1016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5" name="Line 25"/>
          <p:cNvSpPr>
            <a:spLocks noChangeShapeType="1"/>
          </p:cNvSpPr>
          <p:nvPr/>
        </p:nvSpPr>
        <p:spPr bwMode="auto">
          <a:xfrm>
            <a:off x="7732889" y="5305778"/>
            <a:ext cx="33866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6" name="Line 26"/>
          <p:cNvSpPr>
            <a:spLocks noChangeShapeType="1"/>
          </p:cNvSpPr>
          <p:nvPr/>
        </p:nvSpPr>
        <p:spPr bwMode="auto">
          <a:xfrm flipV="1">
            <a:off x="8071555" y="4854222"/>
            <a:ext cx="225778" cy="45155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7" name="Line 27"/>
          <p:cNvSpPr>
            <a:spLocks noChangeShapeType="1"/>
          </p:cNvSpPr>
          <p:nvPr/>
        </p:nvSpPr>
        <p:spPr bwMode="auto">
          <a:xfrm>
            <a:off x="8297333" y="4854222"/>
            <a:ext cx="451556" cy="1128889"/>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8" name="Line 28"/>
          <p:cNvSpPr>
            <a:spLocks noChangeShapeType="1"/>
          </p:cNvSpPr>
          <p:nvPr/>
        </p:nvSpPr>
        <p:spPr bwMode="auto">
          <a:xfrm>
            <a:off x="8748889" y="5983111"/>
            <a:ext cx="67733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29" name="Line 29"/>
          <p:cNvSpPr>
            <a:spLocks noChangeShapeType="1"/>
          </p:cNvSpPr>
          <p:nvPr/>
        </p:nvSpPr>
        <p:spPr bwMode="auto">
          <a:xfrm flipV="1">
            <a:off x="9426222" y="4967111"/>
            <a:ext cx="790222" cy="1016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30" name="Line 30"/>
          <p:cNvSpPr>
            <a:spLocks noChangeShapeType="1"/>
          </p:cNvSpPr>
          <p:nvPr/>
        </p:nvSpPr>
        <p:spPr bwMode="auto">
          <a:xfrm flipV="1">
            <a:off x="10216444" y="4741333"/>
            <a:ext cx="1354667" cy="22577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31" name="Line 31"/>
          <p:cNvSpPr>
            <a:spLocks noChangeShapeType="1"/>
          </p:cNvSpPr>
          <p:nvPr/>
        </p:nvSpPr>
        <p:spPr bwMode="auto">
          <a:xfrm flipV="1">
            <a:off x="11571111" y="3838222"/>
            <a:ext cx="564444" cy="90311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32" name="Line 32"/>
          <p:cNvSpPr>
            <a:spLocks noChangeShapeType="1"/>
          </p:cNvSpPr>
          <p:nvPr/>
        </p:nvSpPr>
        <p:spPr bwMode="auto">
          <a:xfrm>
            <a:off x="12135555" y="3838222"/>
            <a:ext cx="1354667" cy="79022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lstStyle/>
          <a:p>
            <a:endParaRPr lang="en-US" sz="2667" dirty="0"/>
          </a:p>
        </p:txBody>
      </p:sp>
      <p:sp>
        <p:nvSpPr>
          <p:cNvPr id="25633" name="Text Box 33"/>
          <p:cNvSpPr txBox="1">
            <a:spLocks noChangeArrowheads="1"/>
          </p:cNvSpPr>
          <p:nvPr/>
        </p:nvSpPr>
        <p:spPr bwMode="auto">
          <a:xfrm>
            <a:off x="10555111" y="8579556"/>
            <a:ext cx="3386667"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eaLnBrk="1" hangingPunct="1">
              <a:spcBef>
                <a:spcPct val="50000"/>
              </a:spcBef>
              <a:buFontTx/>
              <a:buNone/>
            </a:pPr>
            <a:r>
              <a:rPr lang="en-US" altLang="en-US" sz="2963" dirty="0">
                <a:latin typeface="Arial" charset="0"/>
              </a:rPr>
              <a:t>Generation Next</a:t>
            </a:r>
          </a:p>
        </p:txBody>
      </p:sp>
      <p:sp>
        <p:nvSpPr>
          <p:cNvPr id="25634" name="Text Box 34"/>
          <p:cNvSpPr txBox="1">
            <a:spLocks noChangeArrowheads="1"/>
          </p:cNvSpPr>
          <p:nvPr/>
        </p:nvSpPr>
        <p:spPr bwMode="auto">
          <a:xfrm>
            <a:off x="8071556" y="4289778"/>
            <a:ext cx="270933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eaLnBrk="1" hangingPunct="1">
              <a:spcBef>
                <a:spcPct val="50000"/>
              </a:spcBef>
              <a:buFontTx/>
              <a:buNone/>
            </a:pPr>
            <a:r>
              <a:rPr lang="en-US" altLang="en-US" sz="2667" dirty="0">
                <a:latin typeface="Arial" charset="0"/>
              </a:rPr>
              <a:t>AVERAGE</a:t>
            </a:r>
          </a:p>
        </p:txBody>
      </p:sp>
      <p:grpSp>
        <p:nvGrpSpPr>
          <p:cNvPr id="2" name="Group 39"/>
          <p:cNvGrpSpPr>
            <a:grpSpLocks/>
          </p:cNvGrpSpPr>
          <p:nvPr/>
        </p:nvGrpSpPr>
        <p:grpSpPr bwMode="auto">
          <a:xfrm>
            <a:off x="4233333" y="2709335"/>
            <a:ext cx="1806222" cy="1128890"/>
            <a:chOff x="1440" y="1152"/>
            <a:chExt cx="768" cy="480"/>
          </a:xfrm>
        </p:grpSpPr>
        <p:sp>
          <p:nvSpPr>
            <p:cNvPr id="25639" name="Oval 35"/>
            <p:cNvSpPr>
              <a:spLocks noChangeArrowheads="1"/>
            </p:cNvSpPr>
            <p:nvPr/>
          </p:nvSpPr>
          <p:spPr bwMode="auto">
            <a:xfrm>
              <a:off x="1440" y="1152"/>
              <a:ext cx="768" cy="480"/>
            </a:xfrm>
            <a:prstGeom prst="ellipse">
              <a:avLst/>
            </a:prstGeom>
            <a:solidFill>
              <a:srgbClr val="CC3399"/>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spcBef>
                  <a:spcPct val="0"/>
                </a:spcBef>
                <a:buFontTx/>
                <a:buNone/>
              </a:pPr>
              <a:endParaRPr lang="en-US" altLang="en-US" sz="2667" dirty="0">
                <a:latin typeface="Arial" charset="0"/>
              </a:endParaRPr>
            </a:p>
          </p:txBody>
        </p:sp>
        <p:sp>
          <p:nvSpPr>
            <p:cNvPr id="25640" name="Text Box 36"/>
            <p:cNvSpPr txBox="1">
              <a:spLocks noChangeArrowheads="1"/>
            </p:cNvSpPr>
            <p:nvPr/>
          </p:nvSpPr>
          <p:spPr bwMode="auto">
            <a:xfrm>
              <a:off x="1536" y="1296"/>
              <a:ext cx="624" cy="156"/>
            </a:xfrm>
            <a:prstGeom prst="rect">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eaLnBrk="1" hangingPunct="1">
                <a:spcBef>
                  <a:spcPct val="50000"/>
                </a:spcBef>
                <a:buFontTx/>
                <a:buNone/>
              </a:pPr>
              <a:r>
                <a:rPr lang="en-US" altLang="en-US" sz="1778" dirty="0">
                  <a:latin typeface="Arial" charset="0"/>
                </a:rPr>
                <a:t>RETIRING</a:t>
              </a:r>
            </a:p>
          </p:txBody>
        </p:sp>
      </p:grpSp>
      <p:grpSp>
        <p:nvGrpSpPr>
          <p:cNvPr id="3" name="Group 40"/>
          <p:cNvGrpSpPr>
            <a:grpSpLocks/>
          </p:cNvGrpSpPr>
          <p:nvPr/>
        </p:nvGrpSpPr>
        <p:grpSpPr bwMode="auto">
          <a:xfrm>
            <a:off x="9200445" y="5418671"/>
            <a:ext cx="1806222" cy="1128890"/>
            <a:chOff x="3552" y="2304"/>
            <a:chExt cx="768" cy="480"/>
          </a:xfrm>
        </p:grpSpPr>
        <p:sp>
          <p:nvSpPr>
            <p:cNvPr id="25637" name="Oval 37"/>
            <p:cNvSpPr>
              <a:spLocks noChangeArrowheads="1"/>
            </p:cNvSpPr>
            <p:nvPr/>
          </p:nvSpPr>
          <p:spPr bwMode="auto">
            <a:xfrm>
              <a:off x="3552" y="2304"/>
              <a:ext cx="768" cy="480"/>
            </a:xfrm>
            <a:prstGeom prst="ellipse">
              <a:avLst/>
            </a:prstGeom>
            <a:solidFill>
              <a:srgbClr val="339933"/>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spcBef>
                  <a:spcPct val="0"/>
                </a:spcBef>
                <a:buFontTx/>
                <a:buNone/>
              </a:pPr>
              <a:endParaRPr lang="en-US" altLang="en-US" sz="2667" dirty="0">
                <a:latin typeface="Arial" charset="0"/>
              </a:endParaRPr>
            </a:p>
          </p:txBody>
        </p:sp>
        <p:sp>
          <p:nvSpPr>
            <p:cNvPr id="25638" name="Text Box 38"/>
            <p:cNvSpPr txBox="1">
              <a:spLocks noChangeArrowheads="1"/>
            </p:cNvSpPr>
            <p:nvPr/>
          </p:nvSpPr>
          <p:spPr bwMode="auto">
            <a:xfrm>
              <a:off x="3696" y="2448"/>
              <a:ext cx="480" cy="156"/>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eaLnBrk="1" hangingPunct="1">
                <a:spcBef>
                  <a:spcPct val="50000"/>
                </a:spcBef>
                <a:buFontTx/>
                <a:buNone/>
              </a:pPr>
              <a:r>
                <a:rPr lang="en-US" altLang="en-US" sz="1778" dirty="0">
                  <a:latin typeface="Arial" charset="0"/>
                </a:rPr>
                <a:t>HIRING</a:t>
              </a:r>
            </a:p>
          </p:txBody>
        </p:sp>
      </p:grpSp>
    </p:spTree>
    <p:extLst>
      <p:ext uri="{BB962C8B-B14F-4D97-AF65-F5344CB8AC3E}">
        <p14:creationId xmlns:p14="http://schemas.microsoft.com/office/powerpoint/2010/main" val="2793508239"/>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l="9966" t="7941" r="9966" b="7941"/>
          <a:stretch>
            <a:fillRect/>
          </a:stretch>
        </p:blipFill>
        <p:spPr bwMode="auto">
          <a:xfrm>
            <a:off x="846667" y="0"/>
            <a:ext cx="13546667" cy="10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280587"/>
      </p:ext>
    </p:extLst>
  </p:cSld>
  <p:clrMapOvr>
    <a:masterClrMapping/>
  </p:clrMapOvr>
  <p:transition>
    <p:check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17334" y="1919111"/>
            <a:ext cx="4628444" cy="4402667"/>
            <a:chOff x="1008" y="816"/>
            <a:chExt cx="1968" cy="1872"/>
          </a:xfrm>
        </p:grpSpPr>
        <p:sp>
          <p:nvSpPr>
            <p:cNvPr id="27658" name="Oval 3"/>
            <p:cNvSpPr>
              <a:spLocks noChangeArrowheads="1"/>
            </p:cNvSpPr>
            <p:nvPr/>
          </p:nvSpPr>
          <p:spPr bwMode="auto">
            <a:xfrm>
              <a:off x="1008" y="816"/>
              <a:ext cx="1968" cy="1872"/>
            </a:xfrm>
            <a:prstGeom prst="ellipse">
              <a:avLst/>
            </a:prstGeom>
            <a:gradFill rotWithShape="0">
              <a:gsLst>
                <a:gs pos="0">
                  <a:srgbClr val="FF33CC"/>
                </a:gs>
                <a:gs pos="100000">
                  <a:srgbClr val="C928A1"/>
                </a:gs>
              </a:gsLst>
              <a:path path="shape">
                <a:fillToRect l="50000" t="50000" r="50000" b="50000"/>
              </a:path>
            </a:gra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lgn="ctr" eaLnBrk="1" hangingPunct="1">
                <a:spcBef>
                  <a:spcPct val="0"/>
                </a:spcBef>
                <a:buFontTx/>
                <a:buNone/>
              </a:pPr>
              <a:endParaRPr lang="en-US" altLang="en-US" sz="3556" dirty="0">
                <a:latin typeface="Times New Roman" pitchFamily="18" charset="0"/>
              </a:endParaRPr>
            </a:p>
          </p:txBody>
        </p:sp>
        <p:sp>
          <p:nvSpPr>
            <p:cNvPr id="27659" name="Text Box 4"/>
            <p:cNvSpPr txBox="1">
              <a:spLocks noChangeArrowheads="1"/>
            </p:cNvSpPr>
            <p:nvPr/>
          </p:nvSpPr>
          <p:spPr bwMode="auto">
            <a:xfrm>
              <a:off x="1152" y="1536"/>
              <a:ext cx="153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eaLnBrk="1" hangingPunct="1">
                <a:spcBef>
                  <a:spcPct val="50000"/>
                </a:spcBef>
                <a:buFontTx/>
                <a:buNone/>
              </a:pPr>
              <a:r>
                <a:rPr lang="en-US" altLang="en-US" sz="3556" dirty="0">
                  <a:latin typeface="Arial Unicode MS" pitchFamily="34" charset="-128"/>
                </a:rPr>
                <a:t>RETIREMENTS</a:t>
              </a:r>
            </a:p>
          </p:txBody>
        </p:sp>
      </p:grpSp>
      <p:grpSp>
        <p:nvGrpSpPr>
          <p:cNvPr id="3" name="Group 5"/>
          <p:cNvGrpSpPr>
            <a:grpSpLocks/>
          </p:cNvGrpSpPr>
          <p:nvPr/>
        </p:nvGrpSpPr>
        <p:grpSpPr bwMode="auto">
          <a:xfrm>
            <a:off x="7281334" y="2032000"/>
            <a:ext cx="4628444" cy="4402667"/>
            <a:chOff x="2736" y="864"/>
            <a:chExt cx="1968" cy="1872"/>
          </a:xfrm>
        </p:grpSpPr>
        <p:sp>
          <p:nvSpPr>
            <p:cNvPr id="27656" name="Oval 6"/>
            <p:cNvSpPr>
              <a:spLocks noChangeArrowheads="1"/>
            </p:cNvSpPr>
            <p:nvPr/>
          </p:nvSpPr>
          <p:spPr bwMode="auto">
            <a:xfrm>
              <a:off x="2736" y="864"/>
              <a:ext cx="1968" cy="1872"/>
            </a:xfrm>
            <a:prstGeom prst="ellipse">
              <a:avLst/>
            </a:prstGeom>
            <a:solidFill>
              <a:srgbClr val="666699">
                <a:alpha val="72156"/>
              </a:srgb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spcBef>
                  <a:spcPct val="0"/>
                </a:spcBef>
                <a:buFontTx/>
                <a:buNone/>
              </a:pPr>
              <a:endParaRPr lang="en-US" altLang="en-US" sz="2667" dirty="0">
                <a:latin typeface="Arial" charset="0"/>
              </a:endParaRPr>
            </a:p>
          </p:txBody>
        </p:sp>
        <p:sp>
          <p:nvSpPr>
            <p:cNvPr id="27657" name="Text Box 7"/>
            <p:cNvSpPr txBox="1">
              <a:spLocks noChangeArrowheads="1"/>
            </p:cNvSpPr>
            <p:nvPr/>
          </p:nvSpPr>
          <p:spPr bwMode="auto">
            <a:xfrm>
              <a:off x="3120" y="1440"/>
              <a:ext cx="1536"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lgn="ctr" eaLnBrk="1" hangingPunct="1">
                <a:spcBef>
                  <a:spcPct val="50000"/>
                </a:spcBef>
                <a:buFontTx/>
                <a:buNone/>
              </a:pPr>
              <a:r>
                <a:rPr lang="en-US" altLang="en-US" sz="3556" dirty="0">
                  <a:latin typeface="Arial Unicode MS" pitchFamily="34" charset="-128"/>
                </a:rPr>
                <a:t>SMALLER HIRING POOL</a:t>
              </a:r>
            </a:p>
          </p:txBody>
        </p:sp>
      </p:grpSp>
      <p:grpSp>
        <p:nvGrpSpPr>
          <p:cNvPr id="4" name="Group 8"/>
          <p:cNvGrpSpPr>
            <a:grpSpLocks/>
          </p:cNvGrpSpPr>
          <p:nvPr/>
        </p:nvGrpSpPr>
        <p:grpSpPr bwMode="auto">
          <a:xfrm>
            <a:off x="5249334" y="5192889"/>
            <a:ext cx="4628444" cy="4402667"/>
            <a:chOff x="1872" y="2208"/>
            <a:chExt cx="1968" cy="1872"/>
          </a:xfrm>
        </p:grpSpPr>
        <p:sp>
          <p:nvSpPr>
            <p:cNvPr id="27654" name="Oval 9"/>
            <p:cNvSpPr>
              <a:spLocks noChangeArrowheads="1"/>
            </p:cNvSpPr>
            <p:nvPr/>
          </p:nvSpPr>
          <p:spPr bwMode="auto">
            <a:xfrm>
              <a:off x="1872" y="2208"/>
              <a:ext cx="1968" cy="1872"/>
            </a:xfrm>
            <a:prstGeom prst="ellipse">
              <a:avLst/>
            </a:prstGeom>
            <a:gradFill rotWithShape="1">
              <a:gsLst>
                <a:gs pos="0">
                  <a:srgbClr val="00FF99">
                    <a:alpha val="50000"/>
                  </a:srgbClr>
                </a:gs>
                <a:gs pos="100000">
                  <a:srgbClr val="007647"/>
                </a:gs>
              </a:gsLst>
              <a:path path="shape">
                <a:fillToRect l="50000" t="50000" r="50000" b="50000"/>
              </a:path>
            </a:gra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spcBef>
                  <a:spcPct val="0"/>
                </a:spcBef>
                <a:buFontTx/>
                <a:buNone/>
              </a:pPr>
              <a:endParaRPr lang="en-US" altLang="en-US" sz="2667" dirty="0">
                <a:latin typeface="Arial" charset="0"/>
              </a:endParaRPr>
            </a:p>
          </p:txBody>
        </p:sp>
        <p:sp>
          <p:nvSpPr>
            <p:cNvPr id="27655" name="Text Box 10"/>
            <p:cNvSpPr txBox="1">
              <a:spLocks noChangeArrowheads="1"/>
            </p:cNvSpPr>
            <p:nvPr/>
          </p:nvSpPr>
          <p:spPr bwMode="auto">
            <a:xfrm>
              <a:off x="2064" y="2976"/>
              <a:ext cx="1728" cy="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lgn="ctr" eaLnBrk="1" hangingPunct="1">
                <a:spcBef>
                  <a:spcPct val="50000"/>
                </a:spcBef>
                <a:buFontTx/>
                <a:buNone/>
              </a:pPr>
              <a:r>
                <a:rPr lang="en-US" altLang="en-US" sz="3556" dirty="0">
                  <a:latin typeface="Arial Unicode MS" pitchFamily="34" charset="-128"/>
                </a:rPr>
                <a:t>NEW SKILL REQUIREMENTS</a:t>
              </a:r>
            </a:p>
          </p:txBody>
        </p:sp>
      </p:grpSp>
      <p:sp>
        <p:nvSpPr>
          <p:cNvPr id="27653" name="Text Box 11"/>
          <p:cNvSpPr txBox="1">
            <a:spLocks noChangeArrowheads="1"/>
          </p:cNvSpPr>
          <p:nvPr/>
        </p:nvSpPr>
        <p:spPr bwMode="auto">
          <a:xfrm>
            <a:off x="1636889" y="338668"/>
            <a:ext cx="11063111" cy="100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Helvetica" pitchFamily="34" charset="0"/>
              </a:defRPr>
            </a:lvl1pPr>
            <a:lvl2pPr marL="742950" indent="-285750">
              <a:spcBef>
                <a:spcPct val="20000"/>
              </a:spcBef>
              <a:buFont typeface="Arial" charset="0"/>
              <a:buChar char="–"/>
              <a:defRPr sz="2800">
                <a:solidFill>
                  <a:schemeClr val="tx1"/>
                </a:solidFill>
                <a:latin typeface="Helvetica" pitchFamily="34" charset="0"/>
              </a:defRPr>
            </a:lvl2pPr>
            <a:lvl3pPr marL="1143000" indent="-228600">
              <a:spcBef>
                <a:spcPct val="20000"/>
              </a:spcBef>
              <a:buFont typeface="Arial" charset="0"/>
              <a:buChar char="•"/>
              <a:defRPr sz="2400">
                <a:solidFill>
                  <a:schemeClr val="tx1"/>
                </a:solidFill>
                <a:latin typeface="Helvetica" pitchFamily="34" charset="0"/>
              </a:defRPr>
            </a:lvl3pPr>
            <a:lvl4pPr marL="1600200" indent="-228600">
              <a:spcBef>
                <a:spcPct val="20000"/>
              </a:spcBef>
              <a:buFont typeface="Arial" charset="0"/>
              <a:buChar char="–"/>
              <a:defRPr sz="2000">
                <a:solidFill>
                  <a:schemeClr val="tx1"/>
                </a:solidFill>
                <a:latin typeface="Helvetica" pitchFamily="34" charset="0"/>
              </a:defRPr>
            </a:lvl4pPr>
            <a:lvl5pPr marL="2057400" indent="-228600">
              <a:spcBef>
                <a:spcPct val="20000"/>
              </a:spcBef>
              <a:buFont typeface="Arial" charset="0"/>
              <a:buChar char="»"/>
              <a:defRPr sz="2000">
                <a:solidFill>
                  <a:schemeClr val="tx1"/>
                </a:solidFill>
                <a:latin typeface="Helvetica" pitchFamily="34" charset="0"/>
              </a:defRPr>
            </a:lvl5pPr>
            <a:lvl6pPr marL="2514600" indent="-228600" fontAlgn="base">
              <a:spcBef>
                <a:spcPct val="20000"/>
              </a:spcBef>
              <a:spcAft>
                <a:spcPct val="0"/>
              </a:spcAft>
              <a:buFont typeface="Arial" charset="0"/>
              <a:buChar char="»"/>
              <a:defRPr sz="2000">
                <a:solidFill>
                  <a:schemeClr val="tx1"/>
                </a:solidFill>
                <a:latin typeface="Helvetica" pitchFamily="34" charset="0"/>
              </a:defRPr>
            </a:lvl6pPr>
            <a:lvl7pPr marL="2971800" indent="-228600" fontAlgn="base">
              <a:spcBef>
                <a:spcPct val="20000"/>
              </a:spcBef>
              <a:spcAft>
                <a:spcPct val="0"/>
              </a:spcAft>
              <a:buFont typeface="Arial" charset="0"/>
              <a:buChar char="»"/>
              <a:defRPr sz="2000">
                <a:solidFill>
                  <a:schemeClr val="tx1"/>
                </a:solidFill>
                <a:latin typeface="Helvetica" pitchFamily="34" charset="0"/>
              </a:defRPr>
            </a:lvl7pPr>
            <a:lvl8pPr marL="3429000" indent="-228600" fontAlgn="base">
              <a:spcBef>
                <a:spcPct val="20000"/>
              </a:spcBef>
              <a:spcAft>
                <a:spcPct val="0"/>
              </a:spcAft>
              <a:buFont typeface="Arial" charset="0"/>
              <a:buChar char="»"/>
              <a:defRPr sz="2000">
                <a:solidFill>
                  <a:schemeClr val="tx1"/>
                </a:solidFill>
                <a:latin typeface="Helvetica" pitchFamily="34" charset="0"/>
              </a:defRPr>
            </a:lvl8pPr>
            <a:lvl9pPr marL="3886200" indent="-228600" fontAlgn="base">
              <a:spcBef>
                <a:spcPct val="20000"/>
              </a:spcBef>
              <a:spcAft>
                <a:spcPct val="0"/>
              </a:spcAft>
              <a:buFont typeface="Arial" charset="0"/>
              <a:buChar char="»"/>
              <a:defRPr sz="2000">
                <a:solidFill>
                  <a:schemeClr val="tx1"/>
                </a:solidFill>
                <a:latin typeface="Helvetica" pitchFamily="34" charset="0"/>
              </a:defRPr>
            </a:lvl9pPr>
          </a:lstStyle>
          <a:p>
            <a:pPr algn="ctr" eaLnBrk="1" hangingPunct="1">
              <a:spcBef>
                <a:spcPct val="50000"/>
              </a:spcBef>
              <a:buFontTx/>
              <a:buNone/>
            </a:pPr>
            <a:r>
              <a:rPr lang="en-US" altLang="en-US" sz="5926" i="1" dirty="0">
                <a:solidFill>
                  <a:schemeClr val="bg1"/>
                </a:solidFill>
                <a:latin typeface="Arial" panose="020B0604020202020204" pitchFamily="34" charset="0"/>
                <a:cs typeface="Arial" panose="020B0604020202020204" pitchFamily="34" charset="0"/>
              </a:rPr>
              <a:t>“</a:t>
            </a:r>
            <a:r>
              <a:rPr lang="en-US" altLang="en-US" sz="5926" b="1" i="1" dirty="0">
                <a:solidFill>
                  <a:srgbClr val="FFFF00"/>
                </a:solidFill>
                <a:latin typeface="Arial" panose="020B0604020202020204" pitchFamily="34" charset="0"/>
                <a:cs typeface="Arial" panose="020B0604020202020204" pitchFamily="34" charset="0"/>
              </a:rPr>
              <a:t>The Perfect Storm”</a:t>
            </a:r>
          </a:p>
        </p:txBody>
      </p:sp>
    </p:spTree>
    <p:extLst>
      <p:ext uri="{BB962C8B-B14F-4D97-AF65-F5344CB8AC3E}">
        <p14:creationId xmlns:p14="http://schemas.microsoft.com/office/powerpoint/2010/main" val="4103821283"/>
      </p:ext>
    </p:extLst>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222" y="632649"/>
            <a:ext cx="12869333" cy="1850907"/>
          </a:xfrm>
        </p:spPr>
        <p:txBody>
          <a:bodyPr/>
          <a:lstStyle/>
          <a:p>
            <a:r>
              <a:rPr lang="en-US" b="1" i="1" dirty="0">
                <a:solidFill>
                  <a:srgbClr val="FFFF00"/>
                </a:solidFill>
                <a:latin typeface="Arial" pitchFamily="34" charset="0"/>
                <a:cs typeface="Arial" pitchFamily="34" charset="0"/>
              </a:rPr>
              <a:t>What skills will be required for success?</a:t>
            </a:r>
          </a:p>
        </p:txBody>
      </p:sp>
      <p:pic>
        <p:nvPicPr>
          <p:cNvPr id="7170" name="Picture 2" descr="http://www.shastaartscouncil.org/wp-content/uploads/2011/12/Art-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397759"/>
            <a:ext cx="3461926" cy="2908019"/>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cs.wvutech.edu/cs_website_3/computer%20scie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8667" y="6434667"/>
            <a:ext cx="3160889" cy="223603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5023555" y="5273058"/>
            <a:ext cx="7563556" cy="1004249"/>
          </a:xfrm>
          <a:prstGeom prst="rect">
            <a:avLst/>
          </a:prstGeom>
          <a:noFill/>
        </p:spPr>
        <p:txBody>
          <a:bodyPr wrap="square" rtlCol="0">
            <a:spAutoFit/>
          </a:bodyPr>
          <a:lstStyle/>
          <a:p>
            <a:pPr fontAlgn="base">
              <a:spcBef>
                <a:spcPct val="0"/>
              </a:spcBef>
              <a:spcAft>
                <a:spcPct val="0"/>
              </a:spcAft>
            </a:pPr>
            <a:r>
              <a:rPr lang="en-US" sz="5926" b="1" dirty="0">
                <a:solidFill>
                  <a:srgbClr val="FFFF00"/>
                </a:solidFill>
                <a:latin typeface="Arial"/>
                <a:cs typeface="Arial"/>
              </a:rPr>
              <a:t>Art or Science?</a:t>
            </a:r>
          </a:p>
        </p:txBody>
      </p:sp>
    </p:spTree>
    <p:extLst>
      <p:ext uri="{BB962C8B-B14F-4D97-AF65-F5344CB8AC3E}">
        <p14:creationId xmlns:p14="http://schemas.microsoft.com/office/powerpoint/2010/main" val="2871051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222" y="338667"/>
            <a:ext cx="12869333" cy="1850907"/>
          </a:xfrm>
        </p:spPr>
        <p:txBody>
          <a:bodyPr/>
          <a:lstStyle/>
          <a:p>
            <a:r>
              <a:rPr lang="en-US" sz="4741" b="1" i="1" dirty="0">
                <a:solidFill>
                  <a:srgbClr val="FFFF00"/>
                </a:solidFill>
                <a:latin typeface="Arial" pitchFamily="34" charset="0"/>
                <a:cs typeface="Arial" pitchFamily="34" charset="0"/>
              </a:rPr>
              <a:t>What are the skill development needs of companies today?</a:t>
            </a:r>
          </a:p>
        </p:txBody>
      </p:sp>
      <p:sp>
        <p:nvSpPr>
          <p:cNvPr id="4" name="Content Placeholder 3"/>
          <p:cNvSpPr>
            <a:spLocks noGrp="1"/>
          </p:cNvSpPr>
          <p:nvPr>
            <p:ph sz="half" idx="2"/>
          </p:nvPr>
        </p:nvSpPr>
        <p:spPr>
          <a:xfrm>
            <a:off x="1636889" y="5080000"/>
            <a:ext cx="6096000" cy="5853760"/>
          </a:xfrm>
        </p:spPr>
        <p:txBody>
          <a:bodyPr/>
          <a:lstStyle/>
          <a:p>
            <a:r>
              <a:rPr lang="en-US" dirty="0"/>
              <a:t>Leadership</a:t>
            </a:r>
          </a:p>
          <a:p>
            <a:r>
              <a:rPr lang="en-US" dirty="0"/>
              <a:t>Collaboration</a:t>
            </a:r>
          </a:p>
          <a:p>
            <a:r>
              <a:rPr lang="en-US" dirty="0"/>
              <a:t>Communication</a:t>
            </a:r>
          </a:p>
          <a:p>
            <a:r>
              <a:rPr lang="en-US" dirty="0"/>
              <a:t>Teamwork</a:t>
            </a:r>
          </a:p>
          <a:p>
            <a:r>
              <a:rPr lang="en-US" dirty="0"/>
              <a:t>Multi-cultural perspective</a:t>
            </a:r>
          </a:p>
          <a:p>
            <a:r>
              <a:rPr lang="en-US" dirty="0"/>
              <a:t>Relationship management</a:t>
            </a:r>
          </a:p>
          <a:p>
            <a:r>
              <a:rPr lang="en-US" dirty="0"/>
              <a:t>Creativity &amp; Innovation</a:t>
            </a:r>
          </a:p>
        </p:txBody>
      </p:sp>
      <p:sp>
        <p:nvSpPr>
          <p:cNvPr id="6" name="Content Placeholder 5"/>
          <p:cNvSpPr>
            <a:spLocks noGrp="1"/>
          </p:cNvSpPr>
          <p:nvPr>
            <p:ph sz="quarter" idx="4"/>
          </p:nvPr>
        </p:nvSpPr>
        <p:spPr>
          <a:xfrm>
            <a:off x="7748712" y="2144890"/>
            <a:ext cx="5987815" cy="3099741"/>
          </a:xfrm>
        </p:spPr>
        <p:txBody>
          <a:bodyPr/>
          <a:lstStyle/>
          <a:p>
            <a:r>
              <a:rPr lang="en-US" dirty="0"/>
              <a:t>Forecasting and planning</a:t>
            </a:r>
          </a:p>
          <a:p>
            <a:r>
              <a:rPr lang="en-US" dirty="0"/>
              <a:t>Project management</a:t>
            </a:r>
          </a:p>
          <a:p>
            <a:r>
              <a:rPr lang="en-US" dirty="0"/>
              <a:t>Problem solving</a:t>
            </a:r>
          </a:p>
          <a:p>
            <a:r>
              <a:rPr lang="en-US" dirty="0"/>
              <a:t>Modeling </a:t>
            </a:r>
          </a:p>
          <a:p>
            <a:r>
              <a:rPr lang="en-US" dirty="0"/>
              <a:t>Data analytics</a:t>
            </a:r>
          </a:p>
          <a:p>
            <a:r>
              <a:rPr lang="en-US" dirty="0"/>
              <a:t>Technology</a:t>
            </a:r>
          </a:p>
          <a:p>
            <a:endParaRPr lang="en-US" dirty="0"/>
          </a:p>
          <a:p>
            <a:endParaRPr lang="en-US" dirty="0"/>
          </a:p>
        </p:txBody>
      </p:sp>
      <p:pic>
        <p:nvPicPr>
          <p:cNvPr id="7170" name="Picture 2" descr="http://www.shastaartscouncil.org/wp-content/uploads/2011/12/Art-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22" y="1919112"/>
            <a:ext cx="3461926" cy="2908019"/>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cs.wvutech.edu/cs_website_3/computer%20scie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5111" y="6547556"/>
            <a:ext cx="3160889" cy="22360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30383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table"/>
          <p:cNvPicPr>
            <a:picLocks noChangeAspect="1"/>
          </p:cNvPicPr>
          <p:nvPr/>
        </p:nvPicPr>
        <p:blipFill>
          <a:blip r:embed="rId2" cstate="print"/>
          <a:srcRect/>
          <a:stretch>
            <a:fillRect/>
          </a:stretch>
        </p:blipFill>
        <p:spPr bwMode="auto">
          <a:xfrm>
            <a:off x="3330222" y="2370667"/>
            <a:ext cx="11288889" cy="5811427"/>
          </a:xfrm>
          <a:prstGeom prst="rect">
            <a:avLst/>
          </a:prstGeom>
          <a:noFill/>
          <a:ln w="9525">
            <a:noFill/>
            <a:miter lim="800000"/>
            <a:headEnd/>
            <a:tailEnd/>
          </a:ln>
        </p:spPr>
      </p:pic>
      <p:sp>
        <p:nvSpPr>
          <p:cNvPr id="59395" name="Rectangle 2"/>
          <p:cNvSpPr>
            <a:spLocks noGrp="1" noChangeArrowheads="1"/>
          </p:cNvSpPr>
          <p:nvPr>
            <p:ph type="title"/>
          </p:nvPr>
        </p:nvSpPr>
        <p:spPr>
          <a:xfrm>
            <a:off x="846667" y="338667"/>
            <a:ext cx="13546667" cy="1806222"/>
          </a:xfrm>
        </p:spPr>
        <p:txBody>
          <a:bodyPr/>
          <a:lstStyle/>
          <a:p>
            <a:pPr defTabSz="1502853"/>
            <a:r>
              <a:rPr lang="en-US" sz="5926" b="1" dirty="0">
                <a:solidFill>
                  <a:srgbClr val="FFFF00"/>
                </a:solidFill>
                <a:latin typeface="Arial" charset="0"/>
                <a:cs typeface="Arial" charset="0"/>
              </a:rPr>
              <a:t>Traditional Supply Chain</a:t>
            </a:r>
            <a:br>
              <a:rPr lang="en-US" sz="5926" b="1" dirty="0">
                <a:solidFill>
                  <a:srgbClr val="FFFF00"/>
                </a:solidFill>
                <a:latin typeface="Arial" charset="0"/>
                <a:cs typeface="Arial" charset="0"/>
              </a:rPr>
            </a:br>
            <a:r>
              <a:rPr lang="en-US" sz="5926" b="1" dirty="0">
                <a:solidFill>
                  <a:srgbClr val="FFFF00"/>
                </a:solidFill>
                <a:latin typeface="Arial" charset="0"/>
                <a:cs typeface="Arial" charset="0"/>
              </a:rPr>
              <a:t>Functional Career Path</a:t>
            </a:r>
          </a:p>
        </p:txBody>
      </p:sp>
      <p:sp>
        <p:nvSpPr>
          <p:cNvPr id="59396" name="Text Box 3"/>
          <p:cNvSpPr txBox="1">
            <a:spLocks noChangeArrowheads="1"/>
          </p:cNvSpPr>
          <p:nvPr/>
        </p:nvSpPr>
        <p:spPr bwMode="auto">
          <a:xfrm>
            <a:off x="3330223" y="8294983"/>
            <a:ext cx="1830392" cy="624990"/>
          </a:xfrm>
          <a:prstGeom prst="rect">
            <a:avLst/>
          </a:prstGeom>
          <a:noFill/>
          <a:ln w="9525">
            <a:noFill/>
            <a:miter lim="800000"/>
            <a:headEnd/>
            <a:tailEnd/>
          </a:ln>
        </p:spPr>
        <p:txBody>
          <a:bodyPr wrap="none" lIns="122120" tIns="61061" rIns="122120" bIns="61061">
            <a:spAutoFit/>
          </a:bodyPr>
          <a:lstStyle/>
          <a:p>
            <a:pPr defTabSz="1220627" eaLnBrk="0" fontAlgn="base" hangingPunct="0">
              <a:spcBef>
                <a:spcPct val="0"/>
              </a:spcBef>
              <a:spcAft>
                <a:spcPct val="0"/>
              </a:spcAft>
            </a:pPr>
            <a:r>
              <a:rPr lang="en-US" sz="1630" b="1" dirty="0">
                <a:solidFill>
                  <a:srgbClr val="FFFF00"/>
                </a:solidFill>
                <a:latin typeface="Arial" charset="0"/>
                <a:cs typeface="Arial" pitchFamily="34" charset="0"/>
              </a:rPr>
              <a:t>Demand/Supply</a:t>
            </a:r>
          </a:p>
          <a:p>
            <a:pPr defTabSz="1220627" eaLnBrk="0" fontAlgn="base" hangingPunct="0">
              <a:spcBef>
                <a:spcPct val="0"/>
              </a:spcBef>
              <a:spcAft>
                <a:spcPct val="0"/>
              </a:spcAft>
            </a:pPr>
            <a:r>
              <a:rPr lang="en-US" sz="1630" b="1" dirty="0">
                <a:solidFill>
                  <a:srgbClr val="FFFF00"/>
                </a:solidFill>
                <a:latin typeface="Arial" charset="0"/>
                <a:cs typeface="Arial" pitchFamily="34" charset="0"/>
              </a:rPr>
              <a:t>     Planning</a:t>
            </a:r>
          </a:p>
        </p:txBody>
      </p:sp>
      <p:sp>
        <p:nvSpPr>
          <p:cNvPr id="59397" name="Text Box 4"/>
          <p:cNvSpPr txBox="1">
            <a:spLocks noChangeArrowheads="1"/>
          </p:cNvSpPr>
          <p:nvPr/>
        </p:nvSpPr>
        <p:spPr bwMode="auto">
          <a:xfrm>
            <a:off x="8523111" y="8294983"/>
            <a:ext cx="2144889" cy="442505"/>
          </a:xfrm>
          <a:prstGeom prst="rect">
            <a:avLst/>
          </a:prstGeom>
          <a:noFill/>
          <a:ln w="9525">
            <a:noFill/>
            <a:miter lim="800000"/>
            <a:headEnd/>
            <a:tailEnd/>
          </a:ln>
        </p:spPr>
        <p:txBody>
          <a:bodyPr lIns="122120" tIns="61061" rIns="122120" bIns="61061">
            <a:spAutoFit/>
          </a:bodyPr>
          <a:lstStyle/>
          <a:p>
            <a:pPr defTabSz="1220627" eaLnBrk="0" fontAlgn="base" hangingPunct="0">
              <a:spcBef>
                <a:spcPct val="0"/>
              </a:spcBef>
              <a:spcAft>
                <a:spcPct val="0"/>
              </a:spcAft>
            </a:pPr>
            <a:r>
              <a:rPr lang="en-US" sz="2074" b="1" dirty="0">
                <a:solidFill>
                  <a:srgbClr val="FFFF00"/>
                </a:solidFill>
                <a:latin typeface="Arial" charset="0"/>
                <a:cs typeface="Arial" pitchFamily="34" charset="0"/>
              </a:rPr>
              <a:t>   </a:t>
            </a:r>
            <a:r>
              <a:rPr lang="en-US" sz="1630" b="1" dirty="0">
                <a:solidFill>
                  <a:srgbClr val="FFFF00"/>
                </a:solidFill>
                <a:latin typeface="Arial" charset="0"/>
                <a:cs typeface="Arial" pitchFamily="34" charset="0"/>
              </a:rPr>
              <a:t>Global Logistics</a:t>
            </a:r>
          </a:p>
        </p:txBody>
      </p:sp>
      <p:sp>
        <p:nvSpPr>
          <p:cNvPr id="59398" name="Text Box 5"/>
          <p:cNvSpPr txBox="1">
            <a:spLocks noChangeArrowheads="1"/>
          </p:cNvSpPr>
          <p:nvPr/>
        </p:nvSpPr>
        <p:spPr bwMode="auto">
          <a:xfrm>
            <a:off x="6942667" y="8294983"/>
            <a:ext cx="1690931" cy="374152"/>
          </a:xfrm>
          <a:prstGeom prst="rect">
            <a:avLst/>
          </a:prstGeom>
          <a:noFill/>
          <a:ln w="9525">
            <a:noFill/>
            <a:miter lim="800000"/>
            <a:headEnd/>
            <a:tailEnd/>
          </a:ln>
        </p:spPr>
        <p:txBody>
          <a:bodyPr wrap="none" lIns="122120" tIns="61061" rIns="122120" bIns="61061">
            <a:spAutoFit/>
          </a:bodyPr>
          <a:lstStyle/>
          <a:p>
            <a:pPr defTabSz="1220627" eaLnBrk="0" fontAlgn="base" hangingPunct="0">
              <a:spcBef>
                <a:spcPct val="0"/>
              </a:spcBef>
              <a:spcAft>
                <a:spcPct val="0"/>
              </a:spcAft>
            </a:pPr>
            <a:r>
              <a:rPr lang="en-US" sz="1630" b="1" dirty="0">
                <a:solidFill>
                  <a:srgbClr val="FFFF00"/>
                </a:solidFill>
                <a:latin typeface="Arial" charset="0"/>
                <a:cs typeface="Arial" pitchFamily="34" charset="0"/>
              </a:rPr>
              <a:t>Manufacturing</a:t>
            </a:r>
          </a:p>
        </p:txBody>
      </p:sp>
      <p:sp>
        <p:nvSpPr>
          <p:cNvPr id="59399" name="Text Box 6"/>
          <p:cNvSpPr txBox="1">
            <a:spLocks noChangeArrowheads="1"/>
          </p:cNvSpPr>
          <p:nvPr/>
        </p:nvSpPr>
        <p:spPr bwMode="auto">
          <a:xfrm>
            <a:off x="5249333" y="8294983"/>
            <a:ext cx="1540249" cy="374152"/>
          </a:xfrm>
          <a:prstGeom prst="rect">
            <a:avLst/>
          </a:prstGeom>
          <a:noFill/>
          <a:ln w="9525">
            <a:noFill/>
            <a:miter lim="800000"/>
            <a:headEnd/>
            <a:tailEnd/>
          </a:ln>
        </p:spPr>
        <p:txBody>
          <a:bodyPr wrap="none" lIns="122120" tIns="61061" rIns="122120" bIns="61061">
            <a:spAutoFit/>
          </a:bodyPr>
          <a:lstStyle/>
          <a:p>
            <a:pPr defTabSz="1220627" eaLnBrk="0" fontAlgn="base" hangingPunct="0">
              <a:spcBef>
                <a:spcPct val="0"/>
              </a:spcBef>
              <a:spcAft>
                <a:spcPct val="0"/>
              </a:spcAft>
            </a:pPr>
            <a:r>
              <a:rPr lang="en-US" sz="1630" b="1" dirty="0">
                <a:solidFill>
                  <a:srgbClr val="FFFF00"/>
                </a:solidFill>
                <a:latin typeface="Arial" charset="0"/>
                <a:cs typeface="Arial" pitchFamily="34" charset="0"/>
              </a:rPr>
              <a:t>Procurement</a:t>
            </a:r>
          </a:p>
        </p:txBody>
      </p:sp>
      <p:graphicFrame>
        <p:nvGraphicFramePr>
          <p:cNvPr id="26" name="Group 66"/>
          <p:cNvGraphicFramePr>
            <a:graphicFrameLocks noGrp="1"/>
          </p:cNvGraphicFramePr>
          <p:nvPr/>
        </p:nvGraphicFramePr>
        <p:xfrm>
          <a:off x="1636890" y="2424760"/>
          <a:ext cx="1754481" cy="5703241"/>
        </p:xfrm>
        <a:graphic>
          <a:graphicData uri="http://schemas.openxmlformats.org/drawingml/2006/table">
            <a:tbl>
              <a:tblPr/>
              <a:tblGrid>
                <a:gridCol w="1754481">
                  <a:extLst>
                    <a:ext uri="{9D8B030D-6E8A-4147-A177-3AD203B41FA5}">
                      <a16:colId xmlns:a16="http://schemas.microsoft.com/office/drawing/2014/main" xmlns="" val="20000"/>
                    </a:ext>
                  </a:extLst>
                </a:gridCol>
              </a:tblGrid>
              <a:tr h="5703241">
                <a:tc>
                  <a:txBody>
                    <a:bodyPr/>
                    <a:lstStyle/>
                    <a:p>
                      <a:pPr marL="0" marR="0" lvl="0" indent="0" algn="ctr" defTabSz="1014413"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a:ln>
                          <a:noFill/>
                        </a:ln>
                        <a:solidFill>
                          <a:srgbClr val="FFFFFF"/>
                        </a:solidFill>
                        <a:effectLst/>
                        <a:latin typeface="Arial" charset="0"/>
                        <a:ea typeface="Osaka" pitchFamily="70" charset="-128"/>
                      </a:endParaRPr>
                    </a:p>
                    <a:p>
                      <a:pPr marL="0" marR="0" lvl="0" indent="0" algn="ctr" defTabSz="1014413"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Osaka" pitchFamily="70" charset="-128"/>
                        </a:rPr>
                        <a:t>Executive Level</a:t>
                      </a:r>
                    </a:p>
                    <a:p>
                      <a:pPr marL="0" marR="0" lvl="0" indent="0" algn="ctr" defTabSz="1014413"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FFFFFF"/>
                        </a:solidFill>
                        <a:effectLst/>
                        <a:latin typeface="Arial" charset="0"/>
                        <a:ea typeface="Osaka" pitchFamily="70" charset="-128"/>
                      </a:endParaRPr>
                    </a:p>
                    <a:p>
                      <a:pPr marL="0" marR="0" lvl="0" indent="0" algn="ctr" defTabSz="1014413"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Osaka" pitchFamily="70" charset="-128"/>
                        </a:rPr>
                        <a:t>Senior Level</a:t>
                      </a:r>
                    </a:p>
                    <a:p>
                      <a:pPr marL="0" marR="0" lvl="0" indent="0" algn="ctr" defTabSz="1014413"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a:ln>
                          <a:noFill/>
                        </a:ln>
                        <a:solidFill>
                          <a:srgbClr val="FFFFFF"/>
                        </a:solidFill>
                        <a:effectLst/>
                        <a:latin typeface="Arial" charset="0"/>
                        <a:ea typeface="Osaka" pitchFamily="70" charset="-128"/>
                      </a:endParaRPr>
                    </a:p>
                    <a:p>
                      <a:pPr marL="0" marR="0" lvl="0" indent="0" algn="ctr" defTabSz="1014413"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Osaka" pitchFamily="70" charset="-128"/>
                        </a:rPr>
                        <a:t>Advisory Level</a:t>
                      </a:r>
                    </a:p>
                    <a:p>
                      <a:pPr marL="0" marR="0" lvl="0" indent="0" algn="ctr" defTabSz="1014413"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a:ln>
                          <a:noFill/>
                        </a:ln>
                        <a:solidFill>
                          <a:srgbClr val="FFFFFF"/>
                        </a:solidFill>
                        <a:effectLst/>
                        <a:latin typeface="Arial" charset="0"/>
                        <a:ea typeface="Osaka" pitchFamily="70" charset="-128"/>
                      </a:endParaRPr>
                    </a:p>
                    <a:p>
                      <a:pPr marL="0" marR="0" lvl="0" indent="0" algn="ctr" defTabSz="1014413"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Osaka" pitchFamily="70" charset="-128"/>
                        </a:rPr>
                        <a:t>Staff Level</a:t>
                      </a:r>
                    </a:p>
                    <a:p>
                      <a:pPr marL="0" marR="0" lvl="0" indent="0" algn="ctr" defTabSz="1014413"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a:ln>
                          <a:noFill/>
                        </a:ln>
                        <a:solidFill>
                          <a:srgbClr val="FFFFFF"/>
                        </a:solidFill>
                        <a:effectLst/>
                        <a:latin typeface="Arial" charset="0"/>
                        <a:ea typeface="Osaka" pitchFamily="70" charset="-128"/>
                      </a:endParaRPr>
                    </a:p>
                    <a:p>
                      <a:pPr marL="0" marR="0" lvl="0" indent="0" algn="ctr" defTabSz="1014413"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Osaka" pitchFamily="70" charset="-128"/>
                        </a:rPr>
                        <a:t> Entry Level</a:t>
                      </a:r>
                    </a:p>
                  </a:txBody>
                  <a:tcPr marL="122120" marR="122120" marT="61061" marB="6106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27" name="Line 72"/>
          <p:cNvSpPr>
            <a:spLocks noChangeShapeType="1"/>
          </p:cNvSpPr>
          <p:nvPr/>
        </p:nvSpPr>
        <p:spPr bwMode="auto">
          <a:xfrm flipV="1">
            <a:off x="6039556" y="2876316"/>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28" name="Line 73"/>
          <p:cNvSpPr>
            <a:spLocks noChangeShapeType="1"/>
          </p:cNvSpPr>
          <p:nvPr/>
        </p:nvSpPr>
        <p:spPr bwMode="auto">
          <a:xfrm flipV="1">
            <a:off x="9539111" y="2876316"/>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29" name="Line 74"/>
          <p:cNvSpPr>
            <a:spLocks noChangeShapeType="1"/>
          </p:cNvSpPr>
          <p:nvPr/>
        </p:nvSpPr>
        <p:spPr bwMode="auto">
          <a:xfrm flipH="1" flipV="1">
            <a:off x="11458222" y="2876316"/>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30" name="Line 75"/>
          <p:cNvSpPr>
            <a:spLocks noChangeShapeType="1"/>
          </p:cNvSpPr>
          <p:nvPr/>
        </p:nvSpPr>
        <p:spPr bwMode="auto">
          <a:xfrm flipV="1">
            <a:off x="7620000" y="2876316"/>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31" name="Line 76"/>
          <p:cNvSpPr>
            <a:spLocks noChangeShapeType="1"/>
          </p:cNvSpPr>
          <p:nvPr/>
        </p:nvSpPr>
        <p:spPr bwMode="auto">
          <a:xfrm flipV="1">
            <a:off x="4233333" y="2876316"/>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59407" name="Text Box 77"/>
          <p:cNvSpPr txBox="1">
            <a:spLocks noChangeArrowheads="1"/>
          </p:cNvSpPr>
          <p:nvPr/>
        </p:nvSpPr>
        <p:spPr bwMode="auto">
          <a:xfrm>
            <a:off x="10668000" y="8294983"/>
            <a:ext cx="1376743" cy="442505"/>
          </a:xfrm>
          <a:prstGeom prst="rect">
            <a:avLst/>
          </a:prstGeom>
          <a:noFill/>
          <a:ln w="9525">
            <a:noFill/>
            <a:miter lim="800000"/>
            <a:headEnd/>
            <a:tailEnd/>
          </a:ln>
        </p:spPr>
        <p:txBody>
          <a:bodyPr wrap="none" lIns="122120" tIns="61061" rIns="122120" bIns="61061">
            <a:spAutoFit/>
          </a:bodyPr>
          <a:lstStyle/>
          <a:p>
            <a:pPr defTabSz="1220627" eaLnBrk="0" fontAlgn="base" hangingPunct="0">
              <a:spcBef>
                <a:spcPct val="0"/>
              </a:spcBef>
              <a:spcAft>
                <a:spcPct val="0"/>
              </a:spcAft>
            </a:pPr>
            <a:r>
              <a:rPr lang="en-US" sz="2074" b="1" dirty="0">
                <a:solidFill>
                  <a:srgbClr val="FFFF00"/>
                </a:solidFill>
                <a:latin typeface="Arial" charset="0"/>
                <a:cs typeface="Arial" pitchFamily="34" charset="0"/>
              </a:rPr>
              <a:t> </a:t>
            </a:r>
            <a:r>
              <a:rPr lang="en-US" sz="1630" b="1" dirty="0">
                <a:solidFill>
                  <a:srgbClr val="FFFF00"/>
                </a:solidFill>
                <a:latin typeface="Arial" charset="0"/>
                <a:cs typeface="Arial" pitchFamily="34" charset="0"/>
              </a:rPr>
              <a:t>Fulfillment</a:t>
            </a:r>
          </a:p>
        </p:txBody>
      </p:sp>
    </p:spTree>
    <p:extLst>
      <p:ext uri="{BB962C8B-B14F-4D97-AF65-F5344CB8AC3E}">
        <p14:creationId xmlns:p14="http://schemas.microsoft.com/office/powerpoint/2010/main" val="188446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20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2000"/>
                                        <p:tgtEl>
                                          <p:spTgt spid="2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2000"/>
                                        <p:tgtEl>
                                          <p:spTgt spid="3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20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table"/>
          <p:cNvPicPr>
            <a:picLocks noChangeAspect="1"/>
          </p:cNvPicPr>
          <p:nvPr/>
        </p:nvPicPr>
        <p:blipFill>
          <a:blip r:embed="rId2" cstate="print"/>
          <a:srcRect/>
          <a:stretch>
            <a:fillRect/>
          </a:stretch>
        </p:blipFill>
        <p:spPr bwMode="auto">
          <a:xfrm>
            <a:off x="3005667" y="2547057"/>
            <a:ext cx="11161889" cy="5580944"/>
          </a:xfrm>
          <a:prstGeom prst="rect">
            <a:avLst/>
          </a:prstGeom>
          <a:noFill/>
          <a:ln w="9525">
            <a:noFill/>
            <a:miter lim="800000"/>
            <a:headEnd/>
            <a:tailEnd/>
          </a:ln>
        </p:spPr>
      </p:pic>
      <p:sp>
        <p:nvSpPr>
          <p:cNvPr id="60419" name="Text Box 94"/>
          <p:cNvSpPr txBox="1">
            <a:spLocks noChangeArrowheads="1"/>
          </p:cNvSpPr>
          <p:nvPr/>
        </p:nvSpPr>
        <p:spPr bwMode="auto">
          <a:xfrm>
            <a:off x="12022667" y="1354667"/>
            <a:ext cx="2032000" cy="1186479"/>
          </a:xfrm>
          <a:prstGeom prst="rect">
            <a:avLst/>
          </a:prstGeom>
          <a:solidFill>
            <a:schemeClr val="accent1"/>
          </a:solidFill>
          <a:ln w="9525">
            <a:noFill/>
            <a:miter lim="800000"/>
            <a:headEnd/>
            <a:tailEnd/>
          </a:ln>
        </p:spPr>
        <p:txBody>
          <a:bodyPr>
            <a:spAutoFit/>
          </a:bodyPr>
          <a:lstStyle/>
          <a:p>
            <a:pPr algn="ctr" fontAlgn="base">
              <a:spcBef>
                <a:spcPct val="50000"/>
              </a:spcBef>
              <a:spcAft>
                <a:spcPct val="0"/>
              </a:spcAft>
            </a:pPr>
            <a:r>
              <a:rPr lang="en-US" sz="2370" b="1" dirty="0">
                <a:solidFill>
                  <a:srgbClr val="000000"/>
                </a:solidFill>
                <a:latin typeface="Arial" charset="0"/>
                <a:cs typeface="Arial" pitchFamily="34" charset="0"/>
              </a:rPr>
              <a:t>Corporate Executive Level</a:t>
            </a:r>
          </a:p>
        </p:txBody>
      </p:sp>
      <p:sp>
        <p:nvSpPr>
          <p:cNvPr id="60420" name="Rectangle 2"/>
          <p:cNvSpPr>
            <a:spLocks noGrp="1" noChangeArrowheads="1"/>
          </p:cNvSpPr>
          <p:nvPr>
            <p:ph type="title"/>
          </p:nvPr>
        </p:nvSpPr>
        <p:spPr>
          <a:xfrm>
            <a:off x="2991556" y="451556"/>
            <a:ext cx="8805333" cy="1693333"/>
          </a:xfrm>
        </p:spPr>
        <p:txBody>
          <a:bodyPr/>
          <a:lstStyle/>
          <a:p>
            <a:pPr defTabSz="1502853"/>
            <a:r>
              <a:rPr lang="en-US" sz="5926" b="1" dirty="0">
                <a:solidFill>
                  <a:srgbClr val="FFFF00"/>
                </a:solidFill>
                <a:latin typeface="Arial" charset="0"/>
                <a:cs typeface="Arial" charset="0"/>
              </a:rPr>
              <a:t>Leading Edge SCM Career Path</a:t>
            </a:r>
          </a:p>
        </p:txBody>
      </p:sp>
      <p:sp>
        <p:nvSpPr>
          <p:cNvPr id="60421" name="Text Box 3"/>
          <p:cNvSpPr txBox="1">
            <a:spLocks noChangeArrowheads="1"/>
          </p:cNvSpPr>
          <p:nvPr/>
        </p:nvSpPr>
        <p:spPr bwMode="auto">
          <a:xfrm>
            <a:off x="2765778" y="8297334"/>
            <a:ext cx="1830392" cy="624990"/>
          </a:xfrm>
          <a:prstGeom prst="rect">
            <a:avLst/>
          </a:prstGeom>
          <a:noFill/>
          <a:ln w="9525">
            <a:noFill/>
            <a:miter lim="800000"/>
            <a:headEnd/>
            <a:tailEnd/>
          </a:ln>
        </p:spPr>
        <p:txBody>
          <a:bodyPr wrap="none" lIns="122120" tIns="61061" rIns="122120" bIns="61061">
            <a:spAutoFit/>
          </a:bodyPr>
          <a:lstStyle/>
          <a:p>
            <a:pPr defTabSz="1220627" eaLnBrk="0" fontAlgn="base" hangingPunct="0">
              <a:spcBef>
                <a:spcPct val="0"/>
              </a:spcBef>
              <a:spcAft>
                <a:spcPct val="0"/>
              </a:spcAft>
            </a:pPr>
            <a:r>
              <a:rPr lang="en-US" sz="1630" b="1" dirty="0">
                <a:solidFill>
                  <a:srgbClr val="FFFF00"/>
                </a:solidFill>
                <a:latin typeface="Arial" charset="0"/>
                <a:cs typeface="Arial" pitchFamily="34" charset="0"/>
              </a:rPr>
              <a:t>Demand/Supply</a:t>
            </a:r>
          </a:p>
          <a:p>
            <a:pPr defTabSz="1220627" eaLnBrk="0" fontAlgn="base" hangingPunct="0">
              <a:spcBef>
                <a:spcPct val="0"/>
              </a:spcBef>
              <a:spcAft>
                <a:spcPct val="0"/>
              </a:spcAft>
            </a:pPr>
            <a:r>
              <a:rPr lang="en-US" sz="1630" b="1" dirty="0">
                <a:solidFill>
                  <a:srgbClr val="FFFF00"/>
                </a:solidFill>
                <a:latin typeface="Arial" charset="0"/>
                <a:cs typeface="Arial" pitchFamily="34" charset="0"/>
              </a:rPr>
              <a:t>     Planning</a:t>
            </a:r>
          </a:p>
        </p:txBody>
      </p:sp>
      <p:sp>
        <p:nvSpPr>
          <p:cNvPr id="60422" name="Text Box 4"/>
          <p:cNvSpPr txBox="1">
            <a:spLocks noChangeArrowheads="1"/>
          </p:cNvSpPr>
          <p:nvPr/>
        </p:nvSpPr>
        <p:spPr bwMode="auto">
          <a:xfrm>
            <a:off x="8071556" y="8240890"/>
            <a:ext cx="2096491" cy="442505"/>
          </a:xfrm>
          <a:prstGeom prst="rect">
            <a:avLst/>
          </a:prstGeom>
          <a:noFill/>
          <a:ln w="9525">
            <a:noFill/>
            <a:miter lim="800000"/>
            <a:headEnd/>
            <a:tailEnd/>
          </a:ln>
        </p:spPr>
        <p:txBody>
          <a:bodyPr wrap="none" lIns="122120" tIns="61061" rIns="122120" bIns="61061">
            <a:spAutoFit/>
          </a:bodyPr>
          <a:lstStyle/>
          <a:p>
            <a:pPr defTabSz="1220627" eaLnBrk="0" fontAlgn="base" hangingPunct="0">
              <a:spcBef>
                <a:spcPct val="0"/>
              </a:spcBef>
              <a:spcAft>
                <a:spcPct val="0"/>
              </a:spcAft>
            </a:pPr>
            <a:r>
              <a:rPr lang="en-US" sz="2074" b="1" dirty="0">
                <a:solidFill>
                  <a:srgbClr val="FFFF00"/>
                </a:solidFill>
                <a:latin typeface="Arial" charset="0"/>
                <a:cs typeface="Arial" pitchFamily="34" charset="0"/>
              </a:rPr>
              <a:t>   </a:t>
            </a:r>
            <a:r>
              <a:rPr lang="en-US" sz="1630" b="1" dirty="0">
                <a:solidFill>
                  <a:srgbClr val="FFFF00"/>
                </a:solidFill>
                <a:latin typeface="Arial" charset="0"/>
                <a:cs typeface="Arial" pitchFamily="34" charset="0"/>
              </a:rPr>
              <a:t>Global Logistics</a:t>
            </a:r>
          </a:p>
        </p:txBody>
      </p:sp>
      <p:sp>
        <p:nvSpPr>
          <p:cNvPr id="60423" name="Text Box 5"/>
          <p:cNvSpPr txBox="1">
            <a:spLocks noChangeArrowheads="1"/>
          </p:cNvSpPr>
          <p:nvPr/>
        </p:nvSpPr>
        <p:spPr bwMode="auto">
          <a:xfrm>
            <a:off x="6378222" y="8297334"/>
            <a:ext cx="1690931" cy="374152"/>
          </a:xfrm>
          <a:prstGeom prst="rect">
            <a:avLst/>
          </a:prstGeom>
          <a:noFill/>
          <a:ln w="9525">
            <a:noFill/>
            <a:miter lim="800000"/>
            <a:headEnd/>
            <a:tailEnd/>
          </a:ln>
        </p:spPr>
        <p:txBody>
          <a:bodyPr wrap="none" lIns="122120" tIns="61061" rIns="122120" bIns="61061">
            <a:spAutoFit/>
          </a:bodyPr>
          <a:lstStyle/>
          <a:p>
            <a:pPr defTabSz="1220627" eaLnBrk="0" fontAlgn="base" hangingPunct="0">
              <a:spcBef>
                <a:spcPct val="0"/>
              </a:spcBef>
              <a:spcAft>
                <a:spcPct val="0"/>
              </a:spcAft>
            </a:pPr>
            <a:r>
              <a:rPr lang="en-US" sz="1630" b="1" dirty="0">
                <a:solidFill>
                  <a:srgbClr val="FFFF00"/>
                </a:solidFill>
                <a:latin typeface="Arial" charset="0"/>
                <a:cs typeface="Arial" pitchFamily="34" charset="0"/>
              </a:rPr>
              <a:t>Manufacturing</a:t>
            </a:r>
          </a:p>
        </p:txBody>
      </p:sp>
      <p:sp>
        <p:nvSpPr>
          <p:cNvPr id="60424" name="Text Box 6"/>
          <p:cNvSpPr txBox="1">
            <a:spLocks noChangeArrowheads="1"/>
          </p:cNvSpPr>
          <p:nvPr/>
        </p:nvSpPr>
        <p:spPr bwMode="auto">
          <a:xfrm>
            <a:off x="4684889" y="8297334"/>
            <a:ext cx="1540249" cy="374152"/>
          </a:xfrm>
          <a:prstGeom prst="rect">
            <a:avLst/>
          </a:prstGeom>
          <a:noFill/>
          <a:ln w="9525">
            <a:noFill/>
            <a:miter lim="800000"/>
            <a:headEnd/>
            <a:tailEnd/>
          </a:ln>
        </p:spPr>
        <p:txBody>
          <a:bodyPr wrap="none" lIns="122120" tIns="61061" rIns="122120" bIns="61061">
            <a:spAutoFit/>
          </a:bodyPr>
          <a:lstStyle/>
          <a:p>
            <a:pPr defTabSz="1220627" eaLnBrk="0" fontAlgn="base" hangingPunct="0">
              <a:spcBef>
                <a:spcPct val="0"/>
              </a:spcBef>
              <a:spcAft>
                <a:spcPct val="0"/>
              </a:spcAft>
            </a:pPr>
            <a:r>
              <a:rPr lang="en-US" sz="1630" b="1" dirty="0">
                <a:solidFill>
                  <a:srgbClr val="FFFF00"/>
                </a:solidFill>
                <a:latin typeface="Arial" charset="0"/>
                <a:cs typeface="Arial" pitchFamily="34" charset="0"/>
              </a:rPr>
              <a:t>Procurement</a:t>
            </a:r>
          </a:p>
        </p:txBody>
      </p:sp>
      <p:graphicFrame>
        <p:nvGraphicFramePr>
          <p:cNvPr id="75839" name="Group 63"/>
          <p:cNvGraphicFramePr>
            <a:graphicFrameLocks noGrp="1"/>
          </p:cNvGraphicFramePr>
          <p:nvPr/>
        </p:nvGraphicFramePr>
        <p:xfrm>
          <a:off x="1072445" y="2596444"/>
          <a:ext cx="1980259" cy="5418667"/>
        </p:xfrm>
        <a:graphic>
          <a:graphicData uri="http://schemas.openxmlformats.org/drawingml/2006/table">
            <a:tbl>
              <a:tblPr/>
              <a:tblGrid>
                <a:gridCol w="1980259">
                  <a:extLst>
                    <a:ext uri="{9D8B030D-6E8A-4147-A177-3AD203B41FA5}">
                      <a16:colId xmlns:a16="http://schemas.microsoft.com/office/drawing/2014/main" xmlns="" val="20000"/>
                    </a:ext>
                  </a:extLst>
                </a:gridCol>
              </a:tblGrid>
              <a:tr h="5418667">
                <a:tc>
                  <a:txBody>
                    <a:bodyPr/>
                    <a:lstStyle/>
                    <a:p>
                      <a:pPr marL="0" marR="0" lvl="0" indent="0" algn="ctr" defTabSz="1014413"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Osaka" pitchFamily="70" charset="-128"/>
                        </a:rPr>
                        <a:t>SCM</a:t>
                      </a:r>
                    </a:p>
                    <a:p>
                      <a:pPr marL="0" marR="0" lvl="0" indent="0" algn="ctr" defTabSz="1014413"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Osaka" pitchFamily="70" charset="-128"/>
                        </a:rPr>
                        <a:t>Consulting Level</a:t>
                      </a:r>
                    </a:p>
                    <a:p>
                      <a:pPr marL="0" marR="0" lvl="0" indent="0" algn="ctr" defTabSz="1014413"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Osaka" pitchFamily="70" charset="-128"/>
                      </a:endParaRPr>
                    </a:p>
                    <a:p>
                      <a:pPr marL="0" marR="0" lvl="0" indent="0" algn="ctr" defTabSz="1014413"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Osaka" pitchFamily="70" charset="-128"/>
                        </a:rPr>
                        <a:t>SCM</a:t>
                      </a:r>
                    </a:p>
                    <a:p>
                      <a:pPr marL="0" marR="0" lvl="0" indent="0" algn="ctr" defTabSz="1014413"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Osaka" pitchFamily="70" charset="-128"/>
                        </a:rPr>
                        <a:t>Sr. Level</a:t>
                      </a:r>
                    </a:p>
                    <a:p>
                      <a:pPr marL="0" marR="0" lvl="0" indent="0" algn="ctr" defTabSz="1014413"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Osaka" pitchFamily="70" charset="-128"/>
                      </a:endParaRPr>
                    </a:p>
                    <a:p>
                      <a:pPr marL="0" marR="0" lvl="0" indent="0" algn="ctr" defTabSz="1014413"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Osaka" pitchFamily="70" charset="-128"/>
                        </a:rPr>
                        <a:t>SCM</a:t>
                      </a:r>
                      <a:endParaRPr kumimoji="0" lang="en-US" sz="1200" b="1" i="0" u="none" strike="noStrike" cap="none" normalizeH="0" baseline="0" dirty="0">
                        <a:ln>
                          <a:noFill/>
                        </a:ln>
                        <a:solidFill>
                          <a:schemeClr val="bg1"/>
                        </a:solidFill>
                        <a:effectLst/>
                        <a:latin typeface="Arial" charset="0"/>
                        <a:ea typeface="Osaka" pitchFamily="70" charset="-128"/>
                      </a:endParaRPr>
                    </a:p>
                    <a:p>
                      <a:pPr marL="0" marR="0" lvl="0" indent="0" algn="ctr" defTabSz="1014413"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Osaka" pitchFamily="70" charset="-128"/>
                        </a:rPr>
                        <a:t>Advisory Level</a:t>
                      </a:r>
                    </a:p>
                    <a:p>
                      <a:pPr marL="0" marR="0" lvl="0" indent="0" algn="ctr" defTabSz="1014413"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Osaka" pitchFamily="70" charset="-128"/>
                      </a:endParaRPr>
                    </a:p>
                    <a:p>
                      <a:pPr marL="0" marR="0" lvl="0" indent="0" algn="ctr" defTabSz="1014413"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Osaka" pitchFamily="70" charset="-128"/>
                        </a:rPr>
                        <a:t>ISC Staff Level</a:t>
                      </a:r>
                    </a:p>
                    <a:p>
                      <a:pPr marL="0" marR="0" lvl="0" indent="0" algn="ctr" defTabSz="1014413"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ea typeface="Osaka" pitchFamily="70" charset="-128"/>
                      </a:endParaRPr>
                    </a:p>
                    <a:p>
                      <a:pPr marL="0" marR="0" lvl="0" indent="0" algn="ctr" defTabSz="1014413"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Osaka" pitchFamily="70" charset="-128"/>
                        </a:rPr>
                        <a:t>ISC Entry Level</a:t>
                      </a:r>
                    </a:p>
                  </a:txBody>
                  <a:tcPr marL="122120" marR="122120" marT="61061" marB="6106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75845" name="Line 69"/>
          <p:cNvSpPr>
            <a:spLocks noChangeShapeType="1"/>
          </p:cNvSpPr>
          <p:nvPr/>
        </p:nvSpPr>
        <p:spPr bwMode="auto">
          <a:xfrm flipV="1">
            <a:off x="5475111" y="2822222"/>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46" name="Line 70"/>
          <p:cNvSpPr>
            <a:spLocks noChangeShapeType="1"/>
          </p:cNvSpPr>
          <p:nvPr/>
        </p:nvSpPr>
        <p:spPr bwMode="auto">
          <a:xfrm flipV="1">
            <a:off x="9087556" y="2709333"/>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47" name="Line 71"/>
          <p:cNvSpPr>
            <a:spLocks noChangeShapeType="1"/>
          </p:cNvSpPr>
          <p:nvPr/>
        </p:nvSpPr>
        <p:spPr bwMode="auto">
          <a:xfrm flipH="1" flipV="1">
            <a:off x="11006667" y="2822222"/>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48" name="Line 72"/>
          <p:cNvSpPr>
            <a:spLocks noChangeShapeType="1"/>
          </p:cNvSpPr>
          <p:nvPr/>
        </p:nvSpPr>
        <p:spPr bwMode="auto">
          <a:xfrm flipV="1">
            <a:off x="7168444" y="2822222"/>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49" name="Line 73"/>
          <p:cNvSpPr>
            <a:spLocks noChangeShapeType="1"/>
          </p:cNvSpPr>
          <p:nvPr/>
        </p:nvSpPr>
        <p:spPr bwMode="auto">
          <a:xfrm flipV="1">
            <a:off x="3781778" y="2822222"/>
            <a:ext cx="0" cy="4948296"/>
          </a:xfrm>
          <a:prstGeom prst="line">
            <a:avLst/>
          </a:prstGeom>
          <a:noFill/>
          <a:ln w="57150">
            <a:solidFill>
              <a:srgbClr val="061FD6"/>
            </a:solidFill>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60432" name="Text Box 74"/>
          <p:cNvSpPr txBox="1">
            <a:spLocks noChangeArrowheads="1"/>
          </p:cNvSpPr>
          <p:nvPr/>
        </p:nvSpPr>
        <p:spPr bwMode="auto">
          <a:xfrm>
            <a:off x="10329333" y="8240890"/>
            <a:ext cx="1376743" cy="442505"/>
          </a:xfrm>
          <a:prstGeom prst="rect">
            <a:avLst/>
          </a:prstGeom>
          <a:noFill/>
          <a:ln w="9525">
            <a:noFill/>
            <a:miter lim="800000"/>
            <a:headEnd/>
            <a:tailEnd/>
          </a:ln>
        </p:spPr>
        <p:txBody>
          <a:bodyPr wrap="none" lIns="122120" tIns="61061" rIns="122120" bIns="61061">
            <a:spAutoFit/>
          </a:bodyPr>
          <a:lstStyle/>
          <a:p>
            <a:pPr defTabSz="1220627" eaLnBrk="0" fontAlgn="base" hangingPunct="0">
              <a:spcBef>
                <a:spcPct val="0"/>
              </a:spcBef>
              <a:spcAft>
                <a:spcPct val="0"/>
              </a:spcAft>
            </a:pPr>
            <a:r>
              <a:rPr lang="en-US" sz="2074" b="1" dirty="0">
                <a:solidFill>
                  <a:srgbClr val="FFFF00"/>
                </a:solidFill>
                <a:latin typeface="Arial" charset="0"/>
                <a:cs typeface="Arial" pitchFamily="34" charset="0"/>
              </a:rPr>
              <a:t> </a:t>
            </a:r>
            <a:r>
              <a:rPr lang="en-US" sz="1630" b="1" dirty="0">
                <a:solidFill>
                  <a:srgbClr val="FFFF00"/>
                </a:solidFill>
                <a:latin typeface="Arial" charset="0"/>
                <a:cs typeface="Arial" pitchFamily="34" charset="0"/>
              </a:rPr>
              <a:t>Fulfillment</a:t>
            </a:r>
          </a:p>
        </p:txBody>
      </p:sp>
      <p:sp>
        <p:nvSpPr>
          <p:cNvPr id="60433" name="Text Box 75"/>
          <p:cNvSpPr txBox="1">
            <a:spLocks noChangeArrowheads="1"/>
          </p:cNvSpPr>
          <p:nvPr/>
        </p:nvSpPr>
        <p:spPr bwMode="auto">
          <a:xfrm>
            <a:off x="12135556" y="8128001"/>
            <a:ext cx="2024945" cy="670516"/>
          </a:xfrm>
          <a:prstGeom prst="rect">
            <a:avLst/>
          </a:prstGeom>
          <a:solidFill>
            <a:srgbClr val="0C98A3"/>
          </a:solidFill>
          <a:ln w="38100">
            <a:solidFill>
              <a:srgbClr val="99CCFF"/>
            </a:solidFill>
            <a:miter lim="800000"/>
            <a:headEnd/>
            <a:tailEnd/>
          </a:ln>
        </p:spPr>
        <p:txBody>
          <a:bodyPr lIns="122120" tIns="61061" rIns="122120" bIns="61061">
            <a:spAutoFit/>
          </a:bodyPr>
          <a:lstStyle/>
          <a:p>
            <a:pPr algn="ctr" defTabSz="1220627" eaLnBrk="0" fontAlgn="base" hangingPunct="0">
              <a:spcBef>
                <a:spcPct val="0"/>
              </a:spcBef>
              <a:spcAft>
                <a:spcPct val="0"/>
              </a:spcAft>
            </a:pPr>
            <a:r>
              <a:rPr lang="en-US" sz="1778" b="1" dirty="0">
                <a:solidFill>
                  <a:srgbClr val="000000"/>
                </a:solidFill>
                <a:latin typeface="Arial" charset="0"/>
                <a:cs typeface="Arial" pitchFamily="34" charset="0"/>
              </a:rPr>
              <a:t>Supply Chain </a:t>
            </a:r>
          </a:p>
          <a:p>
            <a:pPr algn="ctr" defTabSz="1220627" eaLnBrk="0" fontAlgn="base" hangingPunct="0">
              <a:spcBef>
                <a:spcPct val="0"/>
              </a:spcBef>
              <a:spcAft>
                <a:spcPct val="0"/>
              </a:spcAft>
            </a:pPr>
            <a:r>
              <a:rPr lang="en-US" sz="1778" b="1" dirty="0">
                <a:solidFill>
                  <a:srgbClr val="000000"/>
                </a:solidFill>
                <a:latin typeface="Arial" charset="0"/>
                <a:cs typeface="Arial" pitchFamily="34" charset="0"/>
              </a:rPr>
              <a:t>Management</a:t>
            </a:r>
          </a:p>
        </p:txBody>
      </p:sp>
      <p:sp>
        <p:nvSpPr>
          <p:cNvPr id="75852" name="Line 76"/>
          <p:cNvSpPr>
            <a:spLocks noChangeShapeType="1"/>
          </p:cNvSpPr>
          <p:nvPr/>
        </p:nvSpPr>
        <p:spPr bwMode="auto">
          <a:xfrm flipH="1" flipV="1">
            <a:off x="5362222" y="6434667"/>
            <a:ext cx="9407" cy="1284111"/>
          </a:xfrm>
          <a:prstGeom prst="line">
            <a:avLst/>
          </a:prstGeom>
          <a:noFill/>
          <a:ln w="57150">
            <a:solidFill>
              <a:srgbClr val="A0D224"/>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53" name="Line 77"/>
          <p:cNvSpPr>
            <a:spLocks noChangeShapeType="1"/>
          </p:cNvSpPr>
          <p:nvPr/>
        </p:nvSpPr>
        <p:spPr bwMode="auto">
          <a:xfrm>
            <a:off x="5362223" y="6434667"/>
            <a:ext cx="1857963" cy="0"/>
          </a:xfrm>
          <a:prstGeom prst="line">
            <a:avLst/>
          </a:prstGeom>
          <a:noFill/>
          <a:ln w="57150">
            <a:solidFill>
              <a:srgbClr val="A0D224"/>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54" name="Line 78"/>
          <p:cNvSpPr>
            <a:spLocks noChangeShapeType="1"/>
          </p:cNvSpPr>
          <p:nvPr/>
        </p:nvSpPr>
        <p:spPr bwMode="auto">
          <a:xfrm flipV="1">
            <a:off x="7281334" y="5192889"/>
            <a:ext cx="1841501" cy="1206501"/>
          </a:xfrm>
          <a:prstGeom prst="line">
            <a:avLst/>
          </a:prstGeom>
          <a:noFill/>
          <a:ln w="57150">
            <a:solidFill>
              <a:srgbClr val="A0D224"/>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55" name="Line 79"/>
          <p:cNvSpPr>
            <a:spLocks noChangeShapeType="1"/>
          </p:cNvSpPr>
          <p:nvPr/>
        </p:nvSpPr>
        <p:spPr bwMode="auto">
          <a:xfrm>
            <a:off x="9200445" y="5192890"/>
            <a:ext cx="3897019" cy="7056"/>
          </a:xfrm>
          <a:prstGeom prst="line">
            <a:avLst/>
          </a:prstGeom>
          <a:noFill/>
          <a:ln w="57150">
            <a:solidFill>
              <a:srgbClr val="A0D224"/>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56" name="Line 80"/>
          <p:cNvSpPr>
            <a:spLocks noChangeShapeType="1"/>
          </p:cNvSpPr>
          <p:nvPr/>
        </p:nvSpPr>
        <p:spPr bwMode="auto">
          <a:xfrm flipV="1">
            <a:off x="13038667" y="2822222"/>
            <a:ext cx="0" cy="2363612"/>
          </a:xfrm>
          <a:prstGeom prst="line">
            <a:avLst/>
          </a:prstGeom>
          <a:noFill/>
          <a:ln w="57150">
            <a:solidFill>
              <a:srgbClr val="A0D224"/>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57" name="Line 81"/>
          <p:cNvSpPr>
            <a:spLocks noChangeShapeType="1"/>
          </p:cNvSpPr>
          <p:nvPr/>
        </p:nvSpPr>
        <p:spPr bwMode="auto">
          <a:xfrm flipV="1">
            <a:off x="7281333" y="5080001"/>
            <a:ext cx="0" cy="2300111"/>
          </a:xfrm>
          <a:prstGeom prst="line">
            <a:avLst/>
          </a:prstGeom>
          <a:noFill/>
          <a:ln w="57150">
            <a:solidFill>
              <a:srgbClr val="FF33CC"/>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58" name="Line 82"/>
          <p:cNvSpPr>
            <a:spLocks noChangeShapeType="1"/>
          </p:cNvSpPr>
          <p:nvPr/>
        </p:nvSpPr>
        <p:spPr bwMode="auto">
          <a:xfrm flipV="1">
            <a:off x="7281333" y="3951112"/>
            <a:ext cx="1855612" cy="1199444"/>
          </a:xfrm>
          <a:prstGeom prst="line">
            <a:avLst/>
          </a:prstGeom>
          <a:noFill/>
          <a:ln w="57150">
            <a:solidFill>
              <a:srgbClr val="FF33CC"/>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59" name="Line 83"/>
          <p:cNvSpPr>
            <a:spLocks noChangeShapeType="1"/>
          </p:cNvSpPr>
          <p:nvPr/>
        </p:nvSpPr>
        <p:spPr bwMode="auto">
          <a:xfrm>
            <a:off x="9200445" y="3951111"/>
            <a:ext cx="3664185" cy="0"/>
          </a:xfrm>
          <a:prstGeom prst="line">
            <a:avLst/>
          </a:prstGeom>
          <a:noFill/>
          <a:ln w="57150">
            <a:solidFill>
              <a:srgbClr val="FF33CC"/>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60" name="Line 84"/>
          <p:cNvSpPr>
            <a:spLocks noChangeShapeType="1"/>
          </p:cNvSpPr>
          <p:nvPr/>
        </p:nvSpPr>
        <p:spPr bwMode="auto">
          <a:xfrm flipH="1" flipV="1">
            <a:off x="12812889" y="2822223"/>
            <a:ext cx="0" cy="1143000"/>
          </a:xfrm>
          <a:prstGeom prst="line">
            <a:avLst/>
          </a:prstGeom>
          <a:noFill/>
          <a:ln w="57150">
            <a:solidFill>
              <a:srgbClr val="FF33CC"/>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61" name="Line 85"/>
          <p:cNvSpPr>
            <a:spLocks noChangeShapeType="1"/>
          </p:cNvSpPr>
          <p:nvPr/>
        </p:nvSpPr>
        <p:spPr bwMode="auto">
          <a:xfrm flipV="1">
            <a:off x="10893778" y="5305778"/>
            <a:ext cx="0" cy="2201333"/>
          </a:xfrm>
          <a:prstGeom prst="line">
            <a:avLst/>
          </a:prstGeom>
          <a:noFill/>
          <a:ln w="57150">
            <a:solidFill>
              <a:srgbClr val="008000"/>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62" name="Line 86"/>
          <p:cNvSpPr>
            <a:spLocks noChangeShapeType="1"/>
          </p:cNvSpPr>
          <p:nvPr/>
        </p:nvSpPr>
        <p:spPr bwMode="auto">
          <a:xfrm flipH="1">
            <a:off x="5475111" y="5305778"/>
            <a:ext cx="5468056" cy="0"/>
          </a:xfrm>
          <a:prstGeom prst="line">
            <a:avLst/>
          </a:prstGeom>
          <a:noFill/>
          <a:ln w="57150">
            <a:solidFill>
              <a:srgbClr val="008000"/>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63" name="Line 87"/>
          <p:cNvSpPr>
            <a:spLocks noChangeShapeType="1"/>
          </p:cNvSpPr>
          <p:nvPr/>
        </p:nvSpPr>
        <p:spPr bwMode="auto">
          <a:xfrm flipV="1">
            <a:off x="5475111" y="4064001"/>
            <a:ext cx="0" cy="1199444"/>
          </a:xfrm>
          <a:prstGeom prst="line">
            <a:avLst/>
          </a:prstGeom>
          <a:noFill/>
          <a:ln w="57150">
            <a:solidFill>
              <a:srgbClr val="008000"/>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64" name="Line 88"/>
          <p:cNvSpPr>
            <a:spLocks noChangeShapeType="1"/>
          </p:cNvSpPr>
          <p:nvPr/>
        </p:nvSpPr>
        <p:spPr bwMode="auto">
          <a:xfrm>
            <a:off x="5475112" y="4064000"/>
            <a:ext cx="3920538" cy="0"/>
          </a:xfrm>
          <a:prstGeom prst="line">
            <a:avLst/>
          </a:prstGeom>
          <a:noFill/>
          <a:ln w="57150">
            <a:solidFill>
              <a:srgbClr val="008000"/>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65" name="Line 89"/>
          <p:cNvSpPr>
            <a:spLocks noChangeShapeType="1"/>
          </p:cNvSpPr>
          <p:nvPr/>
        </p:nvSpPr>
        <p:spPr bwMode="auto">
          <a:xfrm>
            <a:off x="9313334" y="4064000"/>
            <a:ext cx="3918185" cy="0"/>
          </a:xfrm>
          <a:prstGeom prst="line">
            <a:avLst/>
          </a:prstGeom>
          <a:noFill/>
          <a:ln w="57150">
            <a:solidFill>
              <a:srgbClr val="008000"/>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66" name="Line 90"/>
          <p:cNvSpPr>
            <a:spLocks noChangeShapeType="1"/>
          </p:cNvSpPr>
          <p:nvPr/>
        </p:nvSpPr>
        <p:spPr bwMode="auto">
          <a:xfrm flipV="1">
            <a:off x="13264444" y="2822222"/>
            <a:ext cx="0" cy="1241778"/>
          </a:xfrm>
          <a:prstGeom prst="line">
            <a:avLst/>
          </a:prstGeom>
          <a:noFill/>
          <a:ln w="57150">
            <a:solidFill>
              <a:srgbClr val="008000"/>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60449" name="Rectangle 91"/>
          <p:cNvSpPr>
            <a:spLocks noChangeArrowheads="1"/>
          </p:cNvSpPr>
          <p:nvPr/>
        </p:nvSpPr>
        <p:spPr bwMode="auto">
          <a:xfrm>
            <a:off x="12022667" y="1354668"/>
            <a:ext cx="2071982" cy="5500982"/>
          </a:xfrm>
          <a:prstGeom prst="rect">
            <a:avLst/>
          </a:prstGeom>
          <a:noFill/>
          <a:ln w="38100">
            <a:solidFill>
              <a:srgbClr val="99CCFF"/>
            </a:solidFill>
            <a:miter lim="800000"/>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75868" name="Line 92"/>
          <p:cNvSpPr>
            <a:spLocks noChangeShapeType="1"/>
          </p:cNvSpPr>
          <p:nvPr/>
        </p:nvSpPr>
        <p:spPr bwMode="auto">
          <a:xfrm>
            <a:off x="3668890" y="7450667"/>
            <a:ext cx="3610093" cy="0"/>
          </a:xfrm>
          <a:prstGeom prst="line">
            <a:avLst/>
          </a:prstGeom>
          <a:noFill/>
          <a:ln w="57150">
            <a:solidFill>
              <a:srgbClr val="FF33CC"/>
            </a:solidFill>
            <a:prstDash val="sysDot"/>
            <a:round/>
            <a:headEnd/>
            <a:tailEnd type="triangle" w="med" len="med"/>
          </a:ln>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60451" name="Rectangle 93"/>
          <p:cNvSpPr>
            <a:spLocks noChangeArrowheads="1"/>
          </p:cNvSpPr>
          <p:nvPr/>
        </p:nvSpPr>
        <p:spPr bwMode="auto">
          <a:xfrm rot="-5400000">
            <a:off x="10174624" y="4926599"/>
            <a:ext cx="3435031" cy="419692"/>
          </a:xfrm>
          <a:prstGeom prst="rect">
            <a:avLst/>
          </a:prstGeom>
          <a:solidFill>
            <a:schemeClr val="bg1"/>
          </a:solidFill>
          <a:ln w="9525">
            <a:noFill/>
            <a:miter lim="800000"/>
            <a:headEnd/>
            <a:tailEnd/>
          </a:ln>
        </p:spPr>
        <p:txBody>
          <a:bodyPr wrap="none" lIns="122136" tIns="61068" rIns="122136" bIns="61068">
            <a:spAutoFit/>
          </a:bodyPr>
          <a:lstStyle/>
          <a:p>
            <a:pPr defTabSz="1220627" eaLnBrk="0" fontAlgn="base" hangingPunct="0">
              <a:spcBef>
                <a:spcPct val="0"/>
              </a:spcBef>
              <a:spcAft>
                <a:spcPct val="0"/>
              </a:spcAft>
            </a:pPr>
            <a:r>
              <a:rPr lang="en-US" sz="1926" b="1" dirty="0">
                <a:solidFill>
                  <a:srgbClr val="000000"/>
                </a:solidFill>
                <a:latin typeface="Arial" charset="0"/>
                <a:cs typeface="Arial" pitchFamily="34" charset="0"/>
              </a:rPr>
              <a:t>Experiences outside of ISC</a:t>
            </a:r>
          </a:p>
        </p:txBody>
      </p:sp>
    </p:spTree>
    <p:extLst>
      <p:ext uri="{BB962C8B-B14F-4D97-AF65-F5344CB8AC3E}">
        <p14:creationId xmlns:p14="http://schemas.microsoft.com/office/powerpoint/2010/main" val="3734094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5849"/>
                                        </p:tgtEl>
                                        <p:attrNameLst>
                                          <p:attrName>style.visibility</p:attrName>
                                        </p:attrNameLst>
                                      </p:cBhvr>
                                      <p:to>
                                        <p:strVal val="visible"/>
                                      </p:to>
                                    </p:set>
                                    <p:animEffect transition="in" filter="wipe(down)">
                                      <p:cBhvr>
                                        <p:cTn id="7" dur="1000"/>
                                        <p:tgtEl>
                                          <p:spTgt spid="7584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5845"/>
                                        </p:tgtEl>
                                        <p:attrNameLst>
                                          <p:attrName>style.visibility</p:attrName>
                                        </p:attrNameLst>
                                      </p:cBhvr>
                                      <p:to>
                                        <p:strVal val="visible"/>
                                      </p:to>
                                    </p:set>
                                    <p:animEffect transition="in" filter="wipe(down)">
                                      <p:cBhvr>
                                        <p:cTn id="10" dur="1000"/>
                                        <p:tgtEl>
                                          <p:spTgt spid="7584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5848"/>
                                        </p:tgtEl>
                                        <p:attrNameLst>
                                          <p:attrName>style.visibility</p:attrName>
                                        </p:attrNameLst>
                                      </p:cBhvr>
                                      <p:to>
                                        <p:strVal val="visible"/>
                                      </p:to>
                                    </p:set>
                                    <p:animEffect transition="in" filter="wipe(down)">
                                      <p:cBhvr>
                                        <p:cTn id="13" dur="1000"/>
                                        <p:tgtEl>
                                          <p:spTgt spid="7584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5846"/>
                                        </p:tgtEl>
                                        <p:attrNameLst>
                                          <p:attrName>style.visibility</p:attrName>
                                        </p:attrNameLst>
                                      </p:cBhvr>
                                      <p:to>
                                        <p:strVal val="visible"/>
                                      </p:to>
                                    </p:set>
                                    <p:animEffect transition="in" filter="wipe(down)">
                                      <p:cBhvr>
                                        <p:cTn id="16" dur="1000"/>
                                        <p:tgtEl>
                                          <p:spTgt spid="7584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5847"/>
                                        </p:tgtEl>
                                        <p:attrNameLst>
                                          <p:attrName>style.visibility</p:attrName>
                                        </p:attrNameLst>
                                      </p:cBhvr>
                                      <p:to>
                                        <p:strVal val="visible"/>
                                      </p:to>
                                    </p:set>
                                    <p:animEffect transition="in" filter="wipe(down)">
                                      <p:cBhvr>
                                        <p:cTn id="19" dur="1000"/>
                                        <p:tgtEl>
                                          <p:spTgt spid="7584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75868"/>
                                        </p:tgtEl>
                                        <p:attrNameLst>
                                          <p:attrName>style.visibility</p:attrName>
                                        </p:attrNameLst>
                                      </p:cBhvr>
                                      <p:to>
                                        <p:strVal val="visible"/>
                                      </p:to>
                                    </p:set>
                                    <p:animEffect transition="in" filter="wipe(left)">
                                      <p:cBhvr>
                                        <p:cTn id="23" dur="500"/>
                                        <p:tgtEl>
                                          <p:spTgt spid="75868"/>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75857"/>
                                        </p:tgtEl>
                                        <p:attrNameLst>
                                          <p:attrName>style.visibility</p:attrName>
                                        </p:attrNameLst>
                                      </p:cBhvr>
                                      <p:to>
                                        <p:strVal val="visible"/>
                                      </p:to>
                                    </p:set>
                                    <p:animEffect transition="in" filter="wipe(down)">
                                      <p:cBhvr>
                                        <p:cTn id="27" dur="500"/>
                                        <p:tgtEl>
                                          <p:spTgt spid="75857"/>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75858"/>
                                        </p:tgtEl>
                                        <p:attrNameLst>
                                          <p:attrName>style.visibility</p:attrName>
                                        </p:attrNameLst>
                                      </p:cBhvr>
                                      <p:to>
                                        <p:strVal val="visible"/>
                                      </p:to>
                                    </p:set>
                                    <p:animEffect transition="in" filter="wipe(down)">
                                      <p:cBhvr>
                                        <p:cTn id="31" dur="500"/>
                                        <p:tgtEl>
                                          <p:spTgt spid="75858"/>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75859"/>
                                        </p:tgtEl>
                                        <p:attrNameLst>
                                          <p:attrName>style.visibility</p:attrName>
                                        </p:attrNameLst>
                                      </p:cBhvr>
                                      <p:to>
                                        <p:strVal val="visible"/>
                                      </p:to>
                                    </p:set>
                                    <p:animEffect transition="in" filter="wipe(left)">
                                      <p:cBhvr>
                                        <p:cTn id="35" dur="500"/>
                                        <p:tgtEl>
                                          <p:spTgt spid="75859"/>
                                        </p:tgtEl>
                                      </p:cBhvr>
                                    </p:animEffect>
                                  </p:childTnLst>
                                </p:cTn>
                              </p:par>
                            </p:childTnLst>
                          </p:cTn>
                        </p:par>
                        <p:par>
                          <p:cTn id="36" fill="hold">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75860"/>
                                        </p:tgtEl>
                                        <p:attrNameLst>
                                          <p:attrName>style.visibility</p:attrName>
                                        </p:attrNameLst>
                                      </p:cBhvr>
                                      <p:to>
                                        <p:strVal val="visible"/>
                                      </p:to>
                                    </p:set>
                                    <p:animEffect transition="in" filter="wipe(down)">
                                      <p:cBhvr>
                                        <p:cTn id="39" dur="500"/>
                                        <p:tgtEl>
                                          <p:spTgt spid="75860"/>
                                        </p:tgtEl>
                                      </p:cBhvr>
                                    </p:animEffect>
                                  </p:childTnLst>
                                </p:cTn>
                              </p:par>
                            </p:childTnLst>
                          </p:cTn>
                        </p:par>
                        <p:par>
                          <p:cTn id="40" fill="hold">
                            <p:stCondLst>
                              <p:cond delay="3500"/>
                            </p:stCondLst>
                            <p:childTnLst>
                              <p:par>
                                <p:cTn id="41" presetID="22" presetClass="entr" presetSubtype="4" fill="hold" grpId="0" nodeType="afterEffect">
                                  <p:stCondLst>
                                    <p:cond delay="0"/>
                                  </p:stCondLst>
                                  <p:childTnLst>
                                    <p:set>
                                      <p:cBhvr>
                                        <p:cTn id="42" dur="1" fill="hold">
                                          <p:stCondLst>
                                            <p:cond delay="0"/>
                                          </p:stCondLst>
                                        </p:cTn>
                                        <p:tgtEl>
                                          <p:spTgt spid="75852"/>
                                        </p:tgtEl>
                                        <p:attrNameLst>
                                          <p:attrName>style.visibility</p:attrName>
                                        </p:attrNameLst>
                                      </p:cBhvr>
                                      <p:to>
                                        <p:strVal val="visible"/>
                                      </p:to>
                                    </p:set>
                                    <p:animEffect transition="in" filter="wipe(down)">
                                      <p:cBhvr>
                                        <p:cTn id="43" dur="500"/>
                                        <p:tgtEl>
                                          <p:spTgt spid="75852"/>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75853"/>
                                        </p:tgtEl>
                                        <p:attrNameLst>
                                          <p:attrName>style.visibility</p:attrName>
                                        </p:attrNameLst>
                                      </p:cBhvr>
                                      <p:to>
                                        <p:strVal val="visible"/>
                                      </p:to>
                                    </p:set>
                                    <p:animEffect transition="in" filter="wipe(left)">
                                      <p:cBhvr>
                                        <p:cTn id="47" dur="500"/>
                                        <p:tgtEl>
                                          <p:spTgt spid="75853"/>
                                        </p:tgtEl>
                                      </p:cBhvr>
                                    </p:animEffect>
                                  </p:childTnLst>
                                </p:cTn>
                              </p:par>
                            </p:childTnLst>
                          </p:cTn>
                        </p:par>
                        <p:par>
                          <p:cTn id="48" fill="hold">
                            <p:stCondLst>
                              <p:cond delay="4500"/>
                            </p:stCondLst>
                            <p:childTnLst>
                              <p:par>
                                <p:cTn id="49" presetID="22" presetClass="entr" presetSubtype="4" fill="hold" grpId="0" nodeType="afterEffect">
                                  <p:stCondLst>
                                    <p:cond delay="0"/>
                                  </p:stCondLst>
                                  <p:childTnLst>
                                    <p:set>
                                      <p:cBhvr>
                                        <p:cTn id="50" dur="1" fill="hold">
                                          <p:stCondLst>
                                            <p:cond delay="0"/>
                                          </p:stCondLst>
                                        </p:cTn>
                                        <p:tgtEl>
                                          <p:spTgt spid="75854"/>
                                        </p:tgtEl>
                                        <p:attrNameLst>
                                          <p:attrName>style.visibility</p:attrName>
                                        </p:attrNameLst>
                                      </p:cBhvr>
                                      <p:to>
                                        <p:strVal val="visible"/>
                                      </p:to>
                                    </p:set>
                                    <p:animEffect transition="in" filter="wipe(down)">
                                      <p:cBhvr>
                                        <p:cTn id="51" dur="500"/>
                                        <p:tgtEl>
                                          <p:spTgt spid="75854"/>
                                        </p:tgtEl>
                                      </p:cBhvr>
                                    </p:animEffect>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75855"/>
                                        </p:tgtEl>
                                        <p:attrNameLst>
                                          <p:attrName>style.visibility</p:attrName>
                                        </p:attrNameLst>
                                      </p:cBhvr>
                                      <p:to>
                                        <p:strVal val="visible"/>
                                      </p:to>
                                    </p:set>
                                    <p:animEffect transition="in" filter="wipe(left)">
                                      <p:cBhvr>
                                        <p:cTn id="55" dur="500"/>
                                        <p:tgtEl>
                                          <p:spTgt spid="75855"/>
                                        </p:tgtEl>
                                      </p:cBhvr>
                                    </p:animEffect>
                                  </p:childTnLst>
                                </p:cTn>
                              </p:par>
                            </p:childTnLst>
                          </p:cTn>
                        </p:par>
                        <p:par>
                          <p:cTn id="56" fill="hold">
                            <p:stCondLst>
                              <p:cond delay="5500"/>
                            </p:stCondLst>
                            <p:childTnLst>
                              <p:par>
                                <p:cTn id="57" presetID="22" presetClass="entr" presetSubtype="4" fill="hold" grpId="0" nodeType="afterEffect">
                                  <p:stCondLst>
                                    <p:cond delay="0"/>
                                  </p:stCondLst>
                                  <p:childTnLst>
                                    <p:set>
                                      <p:cBhvr>
                                        <p:cTn id="58" dur="1" fill="hold">
                                          <p:stCondLst>
                                            <p:cond delay="0"/>
                                          </p:stCondLst>
                                        </p:cTn>
                                        <p:tgtEl>
                                          <p:spTgt spid="75856"/>
                                        </p:tgtEl>
                                        <p:attrNameLst>
                                          <p:attrName>style.visibility</p:attrName>
                                        </p:attrNameLst>
                                      </p:cBhvr>
                                      <p:to>
                                        <p:strVal val="visible"/>
                                      </p:to>
                                    </p:set>
                                    <p:animEffect transition="in" filter="wipe(down)">
                                      <p:cBhvr>
                                        <p:cTn id="59" dur="500"/>
                                        <p:tgtEl>
                                          <p:spTgt spid="75856"/>
                                        </p:tgtEl>
                                      </p:cBhvr>
                                    </p:animEffect>
                                  </p:childTnLst>
                                </p:cTn>
                              </p:par>
                            </p:childTnLst>
                          </p:cTn>
                        </p:par>
                        <p:par>
                          <p:cTn id="60" fill="hold">
                            <p:stCondLst>
                              <p:cond delay="6000"/>
                            </p:stCondLst>
                            <p:childTnLst>
                              <p:par>
                                <p:cTn id="61" presetID="22" presetClass="entr" presetSubtype="4" fill="hold" grpId="0" nodeType="afterEffect">
                                  <p:stCondLst>
                                    <p:cond delay="0"/>
                                  </p:stCondLst>
                                  <p:childTnLst>
                                    <p:set>
                                      <p:cBhvr>
                                        <p:cTn id="62" dur="1" fill="hold">
                                          <p:stCondLst>
                                            <p:cond delay="0"/>
                                          </p:stCondLst>
                                        </p:cTn>
                                        <p:tgtEl>
                                          <p:spTgt spid="75861"/>
                                        </p:tgtEl>
                                        <p:attrNameLst>
                                          <p:attrName>style.visibility</p:attrName>
                                        </p:attrNameLst>
                                      </p:cBhvr>
                                      <p:to>
                                        <p:strVal val="visible"/>
                                      </p:to>
                                    </p:set>
                                    <p:animEffect transition="in" filter="wipe(down)">
                                      <p:cBhvr>
                                        <p:cTn id="63" dur="500"/>
                                        <p:tgtEl>
                                          <p:spTgt spid="75861"/>
                                        </p:tgtEl>
                                      </p:cBhvr>
                                    </p:animEffect>
                                  </p:childTnLst>
                                </p:cTn>
                              </p:par>
                            </p:childTnLst>
                          </p:cTn>
                        </p:par>
                        <p:par>
                          <p:cTn id="64" fill="hold">
                            <p:stCondLst>
                              <p:cond delay="6500"/>
                            </p:stCondLst>
                            <p:childTnLst>
                              <p:par>
                                <p:cTn id="65" presetID="22" presetClass="entr" presetSubtype="2" fill="hold" grpId="0" nodeType="afterEffect">
                                  <p:stCondLst>
                                    <p:cond delay="0"/>
                                  </p:stCondLst>
                                  <p:childTnLst>
                                    <p:set>
                                      <p:cBhvr>
                                        <p:cTn id="66" dur="1" fill="hold">
                                          <p:stCondLst>
                                            <p:cond delay="0"/>
                                          </p:stCondLst>
                                        </p:cTn>
                                        <p:tgtEl>
                                          <p:spTgt spid="75862"/>
                                        </p:tgtEl>
                                        <p:attrNameLst>
                                          <p:attrName>style.visibility</p:attrName>
                                        </p:attrNameLst>
                                      </p:cBhvr>
                                      <p:to>
                                        <p:strVal val="visible"/>
                                      </p:to>
                                    </p:set>
                                    <p:animEffect transition="in" filter="wipe(right)">
                                      <p:cBhvr>
                                        <p:cTn id="67" dur="500"/>
                                        <p:tgtEl>
                                          <p:spTgt spid="75862"/>
                                        </p:tgtEl>
                                      </p:cBhvr>
                                    </p:animEffect>
                                  </p:childTnLst>
                                </p:cTn>
                              </p:par>
                            </p:childTnLst>
                          </p:cTn>
                        </p:par>
                        <p:par>
                          <p:cTn id="68" fill="hold">
                            <p:stCondLst>
                              <p:cond delay="7000"/>
                            </p:stCondLst>
                            <p:childTnLst>
                              <p:par>
                                <p:cTn id="69" presetID="22" presetClass="entr" presetSubtype="4" fill="hold" grpId="0" nodeType="afterEffect">
                                  <p:stCondLst>
                                    <p:cond delay="0"/>
                                  </p:stCondLst>
                                  <p:childTnLst>
                                    <p:set>
                                      <p:cBhvr>
                                        <p:cTn id="70" dur="1" fill="hold">
                                          <p:stCondLst>
                                            <p:cond delay="0"/>
                                          </p:stCondLst>
                                        </p:cTn>
                                        <p:tgtEl>
                                          <p:spTgt spid="75863"/>
                                        </p:tgtEl>
                                        <p:attrNameLst>
                                          <p:attrName>style.visibility</p:attrName>
                                        </p:attrNameLst>
                                      </p:cBhvr>
                                      <p:to>
                                        <p:strVal val="visible"/>
                                      </p:to>
                                    </p:set>
                                    <p:animEffect transition="in" filter="wipe(down)">
                                      <p:cBhvr>
                                        <p:cTn id="71" dur="500"/>
                                        <p:tgtEl>
                                          <p:spTgt spid="75863"/>
                                        </p:tgtEl>
                                      </p:cBhvr>
                                    </p:animEffect>
                                  </p:childTnLst>
                                </p:cTn>
                              </p:par>
                            </p:childTnLst>
                          </p:cTn>
                        </p:par>
                        <p:par>
                          <p:cTn id="72" fill="hold">
                            <p:stCondLst>
                              <p:cond delay="7500"/>
                            </p:stCondLst>
                            <p:childTnLst>
                              <p:par>
                                <p:cTn id="73" presetID="22" presetClass="entr" presetSubtype="8" fill="hold" grpId="0" nodeType="afterEffect">
                                  <p:stCondLst>
                                    <p:cond delay="0"/>
                                  </p:stCondLst>
                                  <p:childTnLst>
                                    <p:set>
                                      <p:cBhvr>
                                        <p:cTn id="74" dur="1" fill="hold">
                                          <p:stCondLst>
                                            <p:cond delay="0"/>
                                          </p:stCondLst>
                                        </p:cTn>
                                        <p:tgtEl>
                                          <p:spTgt spid="75864"/>
                                        </p:tgtEl>
                                        <p:attrNameLst>
                                          <p:attrName>style.visibility</p:attrName>
                                        </p:attrNameLst>
                                      </p:cBhvr>
                                      <p:to>
                                        <p:strVal val="visible"/>
                                      </p:to>
                                    </p:set>
                                    <p:animEffect transition="in" filter="wipe(left)">
                                      <p:cBhvr>
                                        <p:cTn id="75" dur="500"/>
                                        <p:tgtEl>
                                          <p:spTgt spid="75864"/>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75865"/>
                                        </p:tgtEl>
                                        <p:attrNameLst>
                                          <p:attrName>style.visibility</p:attrName>
                                        </p:attrNameLst>
                                      </p:cBhvr>
                                      <p:to>
                                        <p:strVal val="visible"/>
                                      </p:to>
                                    </p:set>
                                    <p:animEffect transition="in" filter="wipe(left)">
                                      <p:cBhvr>
                                        <p:cTn id="79" dur="500"/>
                                        <p:tgtEl>
                                          <p:spTgt spid="75865"/>
                                        </p:tgtEl>
                                      </p:cBhvr>
                                    </p:animEffect>
                                  </p:childTnLst>
                                </p:cTn>
                              </p:par>
                            </p:childTnLst>
                          </p:cTn>
                        </p:par>
                        <p:par>
                          <p:cTn id="80" fill="hold">
                            <p:stCondLst>
                              <p:cond delay="8500"/>
                            </p:stCondLst>
                            <p:childTnLst>
                              <p:par>
                                <p:cTn id="81" presetID="22" presetClass="entr" presetSubtype="4" fill="hold" grpId="0" nodeType="afterEffect">
                                  <p:stCondLst>
                                    <p:cond delay="0"/>
                                  </p:stCondLst>
                                  <p:childTnLst>
                                    <p:set>
                                      <p:cBhvr>
                                        <p:cTn id="82" dur="1" fill="hold">
                                          <p:stCondLst>
                                            <p:cond delay="0"/>
                                          </p:stCondLst>
                                        </p:cTn>
                                        <p:tgtEl>
                                          <p:spTgt spid="75866"/>
                                        </p:tgtEl>
                                        <p:attrNameLst>
                                          <p:attrName>style.visibility</p:attrName>
                                        </p:attrNameLst>
                                      </p:cBhvr>
                                      <p:to>
                                        <p:strVal val="visible"/>
                                      </p:to>
                                    </p:set>
                                    <p:animEffect transition="in" filter="wipe(down)">
                                      <p:cBhvr>
                                        <p:cTn id="83" dur="500"/>
                                        <p:tgtEl>
                                          <p:spTgt spid="75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45" grpId="0" animBg="1"/>
      <p:bldP spid="75846" grpId="0" animBg="1"/>
      <p:bldP spid="75847" grpId="0" animBg="1"/>
      <p:bldP spid="75848" grpId="0" animBg="1"/>
      <p:bldP spid="75849" grpId="0" animBg="1"/>
      <p:bldP spid="75852" grpId="0" animBg="1"/>
      <p:bldP spid="75853" grpId="0" animBg="1"/>
      <p:bldP spid="75854" grpId="0" animBg="1"/>
      <p:bldP spid="75855" grpId="0" animBg="1"/>
      <p:bldP spid="75856" grpId="0" animBg="1"/>
      <p:bldP spid="75857" grpId="0" animBg="1"/>
      <p:bldP spid="75858" grpId="0" animBg="1"/>
      <p:bldP spid="75859" grpId="0" animBg="1"/>
      <p:bldP spid="75860" grpId="0" animBg="1"/>
      <p:bldP spid="75861" grpId="0" animBg="1"/>
      <p:bldP spid="75862" grpId="0" animBg="1"/>
      <p:bldP spid="75863" grpId="0" animBg="1"/>
      <p:bldP spid="75864" grpId="0" animBg="1"/>
      <p:bldP spid="75865" grpId="0" animBg="1"/>
      <p:bldP spid="75866" grpId="0" animBg="1"/>
      <p:bldP spid="7586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AutoShape 2"/>
          <p:cNvSpPr>
            <a:spLocks noChangeArrowheads="1"/>
          </p:cNvSpPr>
          <p:nvPr/>
        </p:nvSpPr>
        <p:spPr bwMode="auto">
          <a:xfrm>
            <a:off x="887252" y="8466667"/>
            <a:ext cx="4064000" cy="1693333"/>
          </a:xfrm>
          <a:prstGeom prst="horizontalScroll">
            <a:avLst>
              <a:gd name="adj" fmla="val 12500"/>
            </a:avLst>
          </a:prstGeom>
          <a:solidFill>
            <a:srgbClr val="333399"/>
          </a:solidFill>
          <a:ln w="9525">
            <a:solidFill>
              <a:schemeClr val="tx1"/>
            </a:solidFill>
            <a:round/>
            <a:headEnd/>
            <a:tailEnd/>
          </a:ln>
          <a:effectLst/>
        </p:spPr>
        <p:txBody>
          <a:bodyPr wrap="none" anchor="ctr"/>
          <a:lstStyle/>
          <a:p>
            <a:pPr algn="ctr" fontAlgn="base">
              <a:spcBef>
                <a:spcPct val="0"/>
              </a:spcBef>
              <a:spcAft>
                <a:spcPct val="0"/>
              </a:spcAft>
            </a:pPr>
            <a:endParaRPr lang="en-US" sz="3556" dirty="0">
              <a:solidFill>
                <a:srgbClr val="000000"/>
              </a:solidFill>
              <a:cs typeface="Arial" pitchFamily="34" charset="0"/>
            </a:endParaRPr>
          </a:p>
        </p:txBody>
      </p:sp>
      <p:sp>
        <p:nvSpPr>
          <p:cNvPr id="100355" name="Rectangle 3"/>
          <p:cNvSpPr>
            <a:spLocks noGrp="1" noChangeArrowheads="1"/>
          </p:cNvSpPr>
          <p:nvPr>
            <p:ph type="title"/>
          </p:nvPr>
        </p:nvSpPr>
        <p:spPr>
          <a:xfrm>
            <a:off x="1411111" y="42334"/>
            <a:ext cx="12982222" cy="1763889"/>
          </a:xfrm>
        </p:spPr>
        <p:txBody>
          <a:bodyPr/>
          <a:lstStyle/>
          <a:p>
            <a:r>
              <a:rPr lang="en-US" sz="5333" b="1" i="1" dirty="0">
                <a:solidFill>
                  <a:srgbClr val="FFFF00"/>
                </a:solidFill>
                <a:latin typeface="Arial" pitchFamily="34" charset="0"/>
              </a:rPr>
              <a:t>The Future of Supply Chain Professionals</a:t>
            </a:r>
          </a:p>
        </p:txBody>
      </p:sp>
      <p:sp>
        <p:nvSpPr>
          <p:cNvPr id="100356" name="WordArt 4"/>
          <p:cNvSpPr>
            <a:spLocks noChangeArrowheads="1" noChangeShapeType="1" noTextEdit="1"/>
          </p:cNvSpPr>
          <p:nvPr/>
        </p:nvSpPr>
        <p:spPr bwMode="auto">
          <a:xfrm>
            <a:off x="3287890" y="2201333"/>
            <a:ext cx="8396111" cy="733778"/>
          </a:xfrm>
          <a:prstGeom prst="rect">
            <a:avLst/>
          </a:prstGeom>
        </p:spPr>
        <p:txBody>
          <a:bodyPr spcFirstLastPara="1" wrap="none" fromWordArt="1">
            <a:prstTxWarp prst="textArchUp">
              <a:avLst>
                <a:gd name="adj" fmla="val 10815963"/>
              </a:avLst>
            </a:prstTxWarp>
          </a:bodyPr>
          <a:lstStyle/>
          <a:p>
            <a:pPr algn="ctr" fontAlgn="base">
              <a:spcBef>
                <a:spcPct val="0"/>
              </a:spcBef>
              <a:spcAft>
                <a:spcPct val="0"/>
              </a:spcAft>
            </a:pPr>
            <a:r>
              <a:rPr lang="en-US" sz="4148" b="1" kern="10" dirty="0">
                <a:ln w="9525">
                  <a:solidFill>
                    <a:srgbClr val="000000"/>
                  </a:solidFill>
                  <a:round/>
                  <a:headEnd type="none" w="sm" len="sm"/>
                  <a:tailEnd type="none" w="sm" len="sm"/>
                </a:ln>
                <a:solidFill>
                  <a:srgbClr val="FFFFFF"/>
                </a:solidFill>
                <a:latin typeface="Arial Black"/>
                <a:cs typeface="Arial" pitchFamily="34" charset="0"/>
              </a:rPr>
              <a:t>Work within the Supply Chain</a:t>
            </a:r>
          </a:p>
        </p:txBody>
      </p:sp>
      <p:sp>
        <p:nvSpPr>
          <p:cNvPr id="100357" name="Text Box 5"/>
          <p:cNvSpPr txBox="1">
            <a:spLocks noChangeArrowheads="1"/>
          </p:cNvSpPr>
          <p:nvPr/>
        </p:nvSpPr>
        <p:spPr bwMode="auto">
          <a:xfrm>
            <a:off x="6152445" y="2370668"/>
            <a:ext cx="2709333" cy="1186735"/>
          </a:xfrm>
          <a:prstGeom prst="rect">
            <a:avLst/>
          </a:prstGeom>
          <a:noFill/>
          <a:ln w="12700">
            <a:noFill/>
            <a:miter lim="800000"/>
            <a:headEnd type="none" w="sm" len="sm"/>
            <a:tailEnd type="none" w="sm" len="sm"/>
          </a:ln>
          <a:effectLst/>
        </p:spPr>
        <p:txBody>
          <a:bodyPr>
            <a:spAutoFit/>
          </a:bodyPr>
          <a:lstStyle/>
          <a:p>
            <a:pPr algn="ctr" fontAlgn="base">
              <a:spcBef>
                <a:spcPct val="50000"/>
              </a:spcBef>
              <a:spcAft>
                <a:spcPct val="0"/>
              </a:spcAft>
            </a:pPr>
            <a:r>
              <a:rPr lang="en-US" sz="3556" dirty="0">
                <a:solidFill>
                  <a:srgbClr val="FFFFFF"/>
                </a:solidFill>
                <a:cs typeface="Arial" pitchFamily="34" charset="0"/>
              </a:rPr>
              <a:t>Inventory Management</a:t>
            </a:r>
          </a:p>
        </p:txBody>
      </p:sp>
      <p:sp>
        <p:nvSpPr>
          <p:cNvPr id="100358" name="Text Box 6"/>
          <p:cNvSpPr txBox="1">
            <a:spLocks noChangeArrowheads="1"/>
          </p:cNvSpPr>
          <p:nvPr/>
        </p:nvSpPr>
        <p:spPr bwMode="auto">
          <a:xfrm>
            <a:off x="10216444" y="3635964"/>
            <a:ext cx="3048000" cy="639534"/>
          </a:xfrm>
          <a:prstGeom prst="rect">
            <a:avLst/>
          </a:prstGeom>
          <a:noFill/>
          <a:ln w="12700">
            <a:noFill/>
            <a:miter lim="800000"/>
            <a:headEnd type="none" w="sm" len="sm"/>
            <a:tailEnd type="none" w="sm" len="sm"/>
          </a:ln>
          <a:effectLst/>
        </p:spPr>
        <p:txBody>
          <a:bodyPr>
            <a:spAutoFit/>
          </a:bodyPr>
          <a:lstStyle/>
          <a:p>
            <a:pPr algn="ctr" fontAlgn="base">
              <a:spcBef>
                <a:spcPct val="50000"/>
              </a:spcBef>
              <a:spcAft>
                <a:spcPct val="0"/>
              </a:spcAft>
            </a:pPr>
            <a:r>
              <a:rPr lang="en-US" sz="3556" dirty="0">
                <a:solidFill>
                  <a:srgbClr val="FFFFFF"/>
                </a:solidFill>
                <a:cs typeface="Arial" pitchFamily="34" charset="0"/>
              </a:rPr>
              <a:t>Transportation</a:t>
            </a:r>
          </a:p>
        </p:txBody>
      </p:sp>
      <p:sp>
        <p:nvSpPr>
          <p:cNvPr id="100359" name="Text Box 7"/>
          <p:cNvSpPr txBox="1">
            <a:spLocks noChangeArrowheads="1"/>
          </p:cNvSpPr>
          <p:nvPr/>
        </p:nvSpPr>
        <p:spPr bwMode="auto">
          <a:xfrm>
            <a:off x="11232445" y="5780853"/>
            <a:ext cx="2935111" cy="639534"/>
          </a:xfrm>
          <a:prstGeom prst="rect">
            <a:avLst/>
          </a:prstGeom>
          <a:noFill/>
          <a:ln w="12700">
            <a:noFill/>
            <a:miter lim="800000"/>
            <a:headEnd type="none" w="sm" len="sm"/>
            <a:tailEnd type="none" w="sm" len="sm"/>
          </a:ln>
          <a:effectLst/>
        </p:spPr>
        <p:txBody>
          <a:bodyPr>
            <a:spAutoFit/>
          </a:bodyPr>
          <a:lstStyle/>
          <a:p>
            <a:pPr algn="ctr" fontAlgn="base">
              <a:spcBef>
                <a:spcPct val="50000"/>
              </a:spcBef>
              <a:spcAft>
                <a:spcPct val="0"/>
              </a:spcAft>
            </a:pPr>
            <a:r>
              <a:rPr lang="en-US" sz="3556" dirty="0">
                <a:solidFill>
                  <a:srgbClr val="FFFFFF"/>
                </a:solidFill>
                <a:cs typeface="Arial" pitchFamily="34" charset="0"/>
              </a:rPr>
              <a:t>Warehousing</a:t>
            </a:r>
          </a:p>
        </p:txBody>
      </p:sp>
      <p:sp>
        <p:nvSpPr>
          <p:cNvPr id="100360" name="Text Box 8"/>
          <p:cNvSpPr txBox="1">
            <a:spLocks noChangeArrowheads="1"/>
          </p:cNvSpPr>
          <p:nvPr/>
        </p:nvSpPr>
        <p:spPr bwMode="auto">
          <a:xfrm>
            <a:off x="8974666" y="7022630"/>
            <a:ext cx="2483556" cy="1186735"/>
          </a:xfrm>
          <a:prstGeom prst="rect">
            <a:avLst/>
          </a:prstGeom>
          <a:noFill/>
          <a:ln w="12700">
            <a:noFill/>
            <a:miter lim="800000"/>
            <a:headEnd type="none" w="sm" len="sm"/>
            <a:tailEnd type="none" w="sm" len="sm"/>
          </a:ln>
          <a:effectLst/>
        </p:spPr>
        <p:txBody>
          <a:bodyPr>
            <a:spAutoFit/>
          </a:bodyPr>
          <a:lstStyle/>
          <a:p>
            <a:pPr algn="ctr" fontAlgn="base">
              <a:spcBef>
                <a:spcPct val="50000"/>
              </a:spcBef>
              <a:spcAft>
                <a:spcPct val="0"/>
              </a:spcAft>
            </a:pPr>
            <a:r>
              <a:rPr lang="en-US" sz="3556" dirty="0">
                <a:solidFill>
                  <a:srgbClr val="FFFFFF"/>
                </a:solidFill>
                <a:cs typeface="Arial" pitchFamily="34" charset="0"/>
              </a:rPr>
              <a:t>Materials Planning</a:t>
            </a:r>
          </a:p>
        </p:txBody>
      </p:sp>
      <p:sp>
        <p:nvSpPr>
          <p:cNvPr id="100361" name="Text Box 9"/>
          <p:cNvSpPr txBox="1">
            <a:spLocks noChangeArrowheads="1"/>
          </p:cNvSpPr>
          <p:nvPr/>
        </p:nvSpPr>
        <p:spPr bwMode="auto">
          <a:xfrm>
            <a:off x="3894667" y="6886222"/>
            <a:ext cx="4289778" cy="1186735"/>
          </a:xfrm>
          <a:prstGeom prst="rect">
            <a:avLst/>
          </a:prstGeom>
          <a:noFill/>
          <a:ln w="12700">
            <a:noFill/>
            <a:miter lim="800000"/>
            <a:headEnd type="none" w="sm" len="sm"/>
            <a:tailEnd type="none" w="sm" len="sm"/>
          </a:ln>
          <a:effectLst/>
        </p:spPr>
        <p:txBody>
          <a:bodyPr>
            <a:spAutoFit/>
          </a:bodyPr>
          <a:lstStyle/>
          <a:p>
            <a:pPr algn="ctr" fontAlgn="base">
              <a:spcBef>
                <a:spcPct val="50000"/>
              </a:spcBef>
              <a:spcAft>
                <a:spcPct val="0"/>
              </a:spcAft>
            </a:pPr>
            <a:r>
              <a:rPr lang="en-US" sz="3556" dirty="0">
                <a:solidFill>
                  <a:srgbClr val="FFFFFF"/>
                </a:solidFill>
                <a:cs typeface="Arial" pitchFamily="34" charset="0"/>
              </a:rPr>
              <a:t>Production Planning &amp; Manufacturing</a:t>
            </a:r>
          </a:p>
        </p:txBody>
      </p:sp>
      <p:sp>
        <p:nvSpPr>
          <p:cNvPr id="100362" name="Text Box 10"/>
          <p:cNvSpPr txBox="1">
            <a:spLocks noChangeArrowheads="1"/>
          </p:cNvSpPr>
          <p:nvPr/>
        </p:nvSpPr>
        <p:spPr bwMode="auto">
          <a:xfrm>
            <a:off x="1524000" y="5780852"/>
            <a:ext cx="2370667" cy="1186735"/>
          </a:xfrm>
          <a:prstGeom prst="rect">
            <a:avLst/>
          </a:prstGeom>
          <a:noFill/>
          <a:ln w="12700">
            <a:noFill/>
            <a:miter lim="800000"/>
            <a:headEnd type="none" w="sm" len="sm"/>
            <a:tailEnd type="none" w="sm" len="sm"/>
          </a:ln>
          <a:effectLst/>
        </p:spPr>
        <p:txBody>
          <a:bodyPr>
            <a:spAutoFit/>
          </a:bodyPr>
          <a:lstStyle/>
          <a:p>
            <a:pPr algn="ctr" fontAlgn="base">
              <a:spcBef>
                <a:spcPct val="50000"/>
              </a:spcBef>
              <a:spcAft>
                <a:spcPct val="0"/>
              </a:spcAft>
            </a:pPr>
            <a:r>
              <a:rPr lang="en-US" sz="3556" dirty="0">
                <a:solidFill>
                  <a:srgbClr val="FFFFFF"/>
                </a:solidFill>
                <a:cs typeface="Arial" pitchFamily="34" charset="0"/>
              </a:rPr>
              <a:t>Customer Service</a:t>
            </a:r>
          </a:p>
        </p:txBody>
      </p:sp>
      <p:sp>
        <p:nvSpPr>
          <p:cNvPr id="100363" name="Text Box 11"/>
          <p:cNvSpPr txBox="1">
            <a:spLocks noChangeArrowheads="1"/>
          </p:cNvSpPr>
          <p:nvPr/>
        </p:nvSpPr>
        <p:spPr bwMode="auto">
          <a:xfrm>
            <a:off x="1298222" y="3612445"/>
            <a:ext cx="3048000" cy="639534"/>
          </a:xfrm>
          <a:prstGeom prst="rect">
            <a:avLst/>
          </a:prstGeom>
          <a:noFill/>
          <a:ln w="12700">
            <a:noFill/>
            <a:miter lim="800000"/>
            <a:headEnd type="none" w="sm" len="sm"/>
            <a:tailEnd type="none" w="sm" len="sm"/>
          </a:ln>
          <a:effectLst/>
        </p:spPr>
        <p:txBody>
          <a:bodyPr>
            <a:spAutoFit/>
          </a:bodyPr>
          <a:lstStyle/>
          <a:p>
            <a:pPr algn="ctr" fontAlgn="base">
              <a:spcBef>
                <a:spcPct val="50000"/>
              </a:spcBef>
              <a:spcAft>
                <a:spcPct val="0"/>
              </a:spcAft>
            </a:pPr>
            <a:r>
              <a:rPr lang="en-US" sz="3556" dirty="0">
                <a:solidFill>
                  <a:srgbClr val="FFFFFF"/>
                </a:solidFill>
                <a:cs typeface="Arial" pitchFamily="34" charset="0"/>
              </a:rPr>
              <a:t>Procurement</a:t>
            </a:r>
          </a:p>
        </p:txBody>
      </p:sp>
      <p:sp>
        <p:nvSpPr>
          <p:cNvPr id="100364" name="Rectangle 12"/>
          <p:cNvSpPr>
            <a:spLocks noChangeArrowheads="1"/>
          </p:cNvSpPr>
          <p:nvPr/>
        </p:nvSpPr>
        <p:spPr bwMode="auto">
          <a:xfrm>
            <a:off x="707232" y="8167037"/>
            <a:ext cx="7704856" cy="1765291"/>
          </a:xfrm>
          <a:prstGeom prst="rect">
            <a:avLst/>
          </a:prstGeom>
          <a:noFill/>
          <a:ln w="12700">
            <a:noFill/>
            <a:miter lim="800000"/>
            <a:headEnd type="none" w="sm" len="sm"/>
            <a:tailEnd type="none" w="sm" len="sm"/>
          </a:ln>
          <a:effectLst/>
        </p:spPr>
        <p:txBody>
          <a:bodyPr wrap="square">
            <a:spAutoFit/>
          </a:bodyPr>
          <a:lstStyle/>
          <a:p>
            <a:pPr lvl="1" fontAlgn="base">
              <a:lnSpc>
                <a:spcPct val="90000"/>
              </a:lnSpc>
              <a:spcBef>
                <a:spcPct val="50000"/>
              </a:spcBef>
              <a:spcAft>
                <a:spcPct val="0"/>
              </a:spcAft>
              <a:buClr>
                <a:srgbClr val="FFFFFF"/>
              </a:buClr>
              <a:buSzPct val="65000"/>
              <a:buFont typeface="Wingdings" pitchFamily="2" charset="2"/>
              <a:buNone/>
            </a:pPr>
            <a:r>
              <a:rPr lang="en-US" sz="2400" b="1" dirty="0">
                <a:solidFill>
                  <a:srgbClr val="FFFFFF"/>
                </a:solidFill>
                <a:latin typeface="Arial" pitchFamily="34" charset="0"/>
                <a:cs typeface="Arial" pitchFamily="34" charset="0"/>
              </a:rPr>
              <a:t>Proficient competencies</a:t>
            </a:r>
          </a:p>
          <a:p>
            <a:pPr lvl="1" fontAlgn="base">
              <a:lnSpc>
                <a:spcPct val="90000"/>
              </a:lnSpc>
              <a:spcBef>
                <a:spcPct val="50000"/>
              </a:spcBef>
              <a:spcAft>
                <a:spcPct val="0"/>
              </a:spcAft>
              <a:buClr>
                <a:srgbClr val="FFFFFF"/>
              </a:buClr>
              <a:buSzPct val="65000"/>
              <a:buFont typeface="Wingdings" pitchFamily="2" charset="2"/>
              <a:buChar char="Ø"/>
            </a:pPr>
            <a:r>
              <a:rPr lang="en-US" sz="2074" b="1" dirty="0">
                <a:solidFill>
                  <a:srgbClr val="FFFFFF"/>
                </a:solidFill>
                <a:latin typeface="Arial" pitchFamily="34" charset="0"/>
                <a:cs typeface="Arial" pitchFamily="34" charset="0"/>
              </a:rPr>
              <a:t>Technical</a:t>
            </a:r>
          </a:p>
          <a:p>
            <a:pPr lvl="1" fontAlgn="base">
              <a:lnSpc>
                <a:spcPct val="90000"/>
              </a:lnSpc>
              <a:spcBef>
                <a:spcPct val="50000"/>
              </a:spcBef>
              <a:spcAft>
                <a:spcPct val="0"/>
              </a:spcAft>
              <a:buClr>
                <a:srgbClr val="FFFFFF"/>
              </a:buClr>
              <a:buSzPct val="65000"/>
              <a:buFont typeface="Wingdings" pitchFamily="2" charset="2"/>
              <a:buChar char="Ø"/>
            </a:pPr>
            <a:r>
              <a:rPr lang="en-US" sz="2074" b="1" dirty="0">
                <a:solidFill>
                  <a:srgbClr val="FFFFFF"/>
                </a:solidFill>
                <a:latin typeface="Arial" pitchFamily="34" charset="0"/>
                <a:cs typeface="Arial" pitchFamily="34" charset="0"/>
              </a:rPr>
              <a:t>Managerial</a:t>
            </a:r>
          </a:p>
          <a:p>
            <a:pPr lvl="1" fontAlgn="base">
              <a:lnSpc>
                <a:spcPct val="90000"/>
              </a:lnSpc>
              <a:spcBef>
                <a:spcPct val="50000"/>
              </a:spcBef>
              <a:spcAft>
                <a:spcPct val="0"/>
              </a:spcAft>
              <a:buClr>
                <a:srgbClr val="FFFFFF"/>
              </a:buClr>
              <a:buSzPct val="65000"/>
              <a:buFont typeface="Wingdings" pitchFamily="2" charset="2"/>
              <a:buChar char="Ø"/>
            </a:pPr>
            <a:r>
              <a:rPr lang="en-US" sz="2074" b="1" dirty="0">
                <a:solidFill>
                  <a:srgbClr val="FFFFFF"/>
                </a:solidFill>
                <a:latin typeface="Arial" pitchFamily="34" charset="0"/>
                <a:cs typeface="Arial" pitchFamily="34" charset="0"/>
              </a:rPr>
              <a:t>Leadership</a:t>
            </a:r>
          </a:p>
        </p:txBody>
      </p:sp>
      <p:sp>
        <p:nvSpPr>
          <p:cNvPr id="100365" name="Rectangle 13"/>
          <p:cNvSpPr>
            <a:spLocks noChangeArrowheads="1"/>
          </p:cNvSpPr>
          <p:nvPr/>
        </p:nvSpPr>
        <p:spPr bwMode="auto">
          <a:xfrm>
            <a:off x="4966899" y="8805334"/>
            <a:ext cx="4741333" cy="913070"/>
          </a:xfrm>
          <a:prstGeom prst="rect">
            <a:avLst/>
          </a:prstGeom>
          <a:noFill/>
          <a:ln w="12700">
            <a:noFill/>
            <a:miter lim="800000"/>
            <a:headEnd type="none" w="sm" len="sm"/>
            <a:tailEnd type="none" w="sm" len="sm"/>
          </a:ln>
          <a:effectLst/>
        </p:spPr>
        <p:txBody>
          <a:bodyPr>
            <a:spAutoFit/>
          </a:bodyPr>
          <a:lstStyle/>
          <a:p>
            <a:pPr lvl="1" fontAlgn="base">
              <a:lnSpc>
                <a:spcPct val="90000"/>
              </a:lnSpc>
              <a:spcBef>
                <a:spcPct val="50000"/>
              </a:spcBef>
              <a:spcAft>
                <a:spcPct val="0"/>
              </a:spcAft>
              <a:buClr>
                <a:srgbClr val="FFFFFF"/>
              </a:buClr>
              <a:buSzPct val="65000"/>
              <a:buFont typeface="Wingdings" pitchFamily="2" charset="2"/>
              <a:buNone/>
            </a:pPr>
            <a:r>
              <a:rPr lang="en-US" sz="2963" b="1" dirty="0">
                <a:solidFill>
                  <a:srgbClr val="FFFFFF"/>
                </a:solidFill>
                <a:latin typeface="Arial" pitchFamily="34" charset="0"/>
                <a:cs typeface="Arial" pitchFamily="34" charset="0"/>
              </a:rPr>
              <a:t>Must have excellent </a:t>
            </a:r>
            <a:r>
              <a:rPr lang="en-US" sz="2963" b="1" i="1" u="sng" dirty="0">
                <a:solidFill>
                  <a:srgbClr val="FFFFFF"/>
                </a:solidFill>
                <a:latin typeface="Arial" pitchFamily="34" charset="0"/>
                <a:cs typeface="Arial" pitchFamily="34" charset="0"/>
              </a:rPr>
              <a:t>interpersonal skills</a:t>
            </a:r>
          </a:p>
        </p:txBody>
      </p:sp>
      <p:sp>
        <p:nvSpPr>
          <p:cNvPr id="100366" name="Freeform 14"/>
          <p:cNvSpPr>
            <a:spLocks/>
          </p:cNvSpPr>
          <p:nvPr/>
        </p:nvSpPr>
        <p:spPr bwMode="auto">
          <a:xfrm>
            <a:off x="8748890" y="2822223"/>
            <a:ext cx="3297296" cy="926630"/>
          </a:xfrm>
          <a:custGeom>
            <a:avLst/>
            <a:gdLst/>
            <a:ahLst/>
            <a:cxnLst>
              <a:cxn ang="0">
                <a:pos x="0" y="0"/>
              </a:cxn>
              <a:cxn ang="0">
                <a:pos x="538" y="0"/>
              </a:cxn>
              <a:cxn ang="0">
                <a:pos x="816" y="29"/>
              </a:cxn>
              <a:cxn ang="0">
                <a:pos x="1046" y="115"/>
              </a:cxn>
              <a:cxn ang="0">
                <a:pos x="1229" y="211"/>
              </a:cxn>
              <a:cxn ang="0">
                <a:pos x="1306" y="298"/>
              </a:cxn>
            </a:cxnLst>
            <a:rect l="0" t="0" r="r" b="b"/>
            <a:pathLst>
              <a:path w="1306" h="298">
                <a:moveTo>
                  <a:pt x="0" y="0"/>
                </a:moveTo>
                <a:lnTo>
                  <a:pt x="538" y="0"/>
                </a:lnTo>
                <a:lnTo>
                  <a:pt x="816" y="29"/>
                </a:lnTo>
                <a:lnTo>
                  <a:pt x="1046" y="115"/>
                </a:lnTo>
                <a:lnTo>
                  <a:pt x="1229" y="211"/>
                </a:lnTo>
                <a:lnTo>
                  <a:pt x="1306" y="298"/>
                </a:lnTo>
              </a:path>
            </a:pathLst>
          </a:custGeom>
          <a:noFill/>
          <a:ln w="184150" cap="flat" cmpd="sng">
            <a:solidFill>
              <a:schemeClr val="tx2"/>
            </a:solidFill>
            <a:prstDash val="solid"/>
            <a:round/>
            <a:headEnd type="none" w="sm" len="sm"/>
            <a:tailEnd type="triangle" w="sm" len="sm"/>
          </a:ln>
          <a:effectLst/>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00367" name="Freeform 15"/>
          <p:cNvSpPr>
            <a:spLocks/>
          </p:cNvSpPr>
          <p:nvPr/>
        </p:nvSpPr>
        <p:spPr bwMode="auto">
          <a:xfrm>
            <a:off x="11232445" y="6427612"/>
            <a:ext cx="1603963" cy="1317037"/>
          </a:xfrm>
          <a:custGeom>
            <a:avLst/>
            <a:gdLst/>
            <a:ahLst/>
            <a:cxnLst>
              <a:cxn ang="0">
                <a:pos x="682" y="0"/>
              </a:cxn>
              <a:cxn ang="0">
                <a:pos x="645" y="208"/>
              </a:cxn>
              <a:cxn ang="0">
                <a:pos x="584" y="294"/>
              </a:cxn>
              <a:cxn ang="0">
                <a:pos x="449" y="404"/>
              </a:cxn>
              <a:cxn ang="0">
                <a:pos x="351" y="453"/>
              </a:cxn>
              <a:cxn ang="0">
                <a:pos x="0" y="560"/>
              </a:cxn>
            </a:cxnLst>
            <a:rect l="0" t="0" r="r" b="b"/>
            <a:pathLst>
              <a:path w="682" h="560">
                <a:moveTo>
                  <a:pt x="682" y="0"/>
                </a:moveTo>
                <a:lnTo>
                  <a:pt x="645" y="208"/>
                </a:lnTo>
                <a:lnTo>
                  <a:pt x="584" y="294"/>
                </a:lnTo>
                <a:lnTo>
                  <a:pt x="449" y="404"/>
                </a:lnTo>
                <a:lnTo>
                  <a:pt x="351" y="453"/>
                </a:lnTo>
                <a:lnTo>
                  <a:pt x="0" y="560"/>
                </a:lnTo>
              </a:path>
            </a:pathLst>
          </a:custGeom>
          <a:noFill/>
          <a:ln w="184150" cap="flat" cmpd="sng">
            <a:solidFill>
              <a:schemeClr val="tx2"/>
            </a:solidFill>
            <a:prstDash val="solid"/>
            <a:round/>
            <a:headEnd type="none" w="sm" len="sm"/>
            <a:tailEnd type="triangle" w="sm" len="sm"/>
          </a:ln>
          <a:effectLst/>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00368" name="Freeform 16"/>
          <p:cNvSpPr>
            <a:spLocks/>
          </p:cNvSpPr>
          <p:nvPr/>
        </p:nvSpPr>
        <p:spPr bwMode="auto">
          <a:xfrm>
            <a:off x="12224926" y="4402667"/>
            <a:ext cx="670279" cy="1535760"/>
          </a:xfrm>
          <a:custGeom>
            <a:avLst/>
            <a:gdLst/>
            <a:ahLst/>
            <a:cxnLst>
              <a:cxn ang="0">
                <a:pos x="0" y="0"/>
              </a:cxn>
              <a:cxn ang="0">
                <a:pos x="125" y="150"/>
              </a:cxn>
              <a:cxn ang="0">
                <a:pos x="199" y="322"/>
              </a:cxn>
              <a:cxn ang="0">
                <a:pos x="285" y="653"/>
              </a:cxn>
            </a:cxnLst>
            <a:rect l="0" t="0" r="r" b="b"/>
            <a:pathLst>
              <a:path w="285" h="653">
                <a:moveTo>
                  <a:pt x="0" y="0"/>
                </a:moveTo>
                <a:lnTo>
                  <a:pt x="125" y="150"/>
                </a:lnTo>
                <a:lnTo>
                  <a:pt x="199" y="322"/>
                </a:lnTo>
                <a:lnTo>
                  <a:pt x="285" y="653"/>
                </a:lnTo>
              </a:path>
            </a:pathLst>
          </a:custGeom>
          <a:noFill/>
          <a:ln w="184150" cap="flat" cmpd="sng">
            <a:solidFill>
              <a:schemeClr val="tx2"/>
            </a:solidFill>
            <a:prstDash val="solid"/>
            <a:round/>
            <a:headEnd type="none" w="sm" len="sm"/>
            <a:tailEnd type="triangle" w="sm" len="sm"/>
          </a:ln>
          <a:effectLst/>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00369" name="Freeform 17"/>
          <p:cNvSpPr>
            <a:spLocks/>
          </p:cNvSpPr>
          <p:nvPr/>
        </p:nvSpPr>
        <p:spPr bwMode="auto">
          <a:xfrm>
            <a:off x="7732890" y="7902222"/>
            <a:ext cx="1502834" cy="112889"/>
          </a:xfrm>
          <a:custGeom>
            <a:avLst/>
            <a:gdLst/>
            <a:ahLst/>
            <a:cxnLst>
              <a:cxn ang="0">
                <a:pos x="831" y="31"/>
              </a:cxn>
              <a:cxn ang="0">
                <a:pos x="574" y="44"/>
              </a:cxn>
              <a:cxn ang="0">
                <a:pos x="280" y="56"/>
              </a:cxn>
              <a:cxn ang="0">
                <a:pos x="0" y="0"/>
              </a:cxn>
            </a:cxnLst>
            <a:rect l="0" t="0" r="r" b="b"/>
            <a:pathLst>
              <a:path w="831" h="56">
                <a:moveTo>
                  <a:pt x="831" y="31"/>
                </a:moveTo>
                <a:lnTo>
                  <a:pt x="574" y="44"/>
                </a:lnTo>
                <a:lnTo>
                  <a:pt x="280" y="56"/>
                </a:lnTo>
                <a:lnTo>
                  <a:pt x="0" y="0"/>
                </a:lnTo>
              </a:path>
            </a:pathLst>
          </a:custGeom>
          <a:noFill/>
          <a:ln w="184150" cap="flat" cmpd="sng">
            <a:solidFill>
              <a:schemeClr val="tx2"/>
            </a:solidFill>
            <a:prstDash val="solid"/>
            <a:round/>
            <a:headEnd type="none" w="sm" len="sm"/>
            <a:tailEnd type="triangle" w="sm" len="sm"/>
          </a:ln>
          <a:effectLst/>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00370" name="Freeform 18"/>
          <p:cNvSpPr>
            <a:spLocks/>
          </p:cNvSpPr>
          <p:nvPr/>
        </p:nvSpPr>
        <p:spPr bwMode="auto">
          <a:xfrm>
            <a:off x="2629371" y="6977946"/>
            <a:ext cx="1603963" cy="924277"/>
          </a:xfrm>
          <a:custGeom>
            <a:avLst/>
            <a:gdLst/>
            <a:ahLst/>
            <a:cxnLst>
              <a:cxn ang="0">
                <a:pos x="762" y="403"/>
              </a:cxn>
              <a:cxn ang="0">
                <a:pos x="519" y="403"/>
              </a:cxn>
              <a:cxn ang="0">
                <a:pos x="308" y="374"/>
              </a:cxn>
              <a:cxn ang="0">
                <a:pos x="125" y="259"/>
              </a:cxn>
              <a:cxn ang="0">
                <a:pos x="0" y="0"/>
              </a:cxn>
            </a:cxnLst>
            <a:rect l="0" t="0" r="r" b="b"/>
            <a:pathLst>
              <a:path w="762" h="403">
                <a:moveTo>
                  <a:pt x="762" y="403"/>
                </a:moveTo>
                <a:lnTo>
                  <a:pt x="519" y="403"/>
                </a:lnTo>
                <a:lnTo>
                  <a:pt x="308" y="374"/>
                </a:lnTo>
                <a:lnTo>
                  <a:pt x="125" y="259"/>
                </a:lnTo>
                <a:lnTo>
                  <a:pt x="0" y="0"/>
                </a:lnTo>
              </a:path>
            </a:pathLst>
          </a:custGeom>
          <a:noFill/>
          <a:ln w="184150" cap="flat" cmpd="sng">
            <a:solidFill>
              <a:schemeClr val="tx2"/>
            </a:solidFill>
            <a:prstDash val="solid"/>
            <a:round/>
            <a:headEnd type="none" w="sm" len="sm"/>
            <a:tailEnd type="triangle" w="sm" len="sm"/>
          </a:ln>
          <a:effectLst/>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00371" name="Freeform 19"/>
          <p:cNvSpPr>
            <a:spLocks/>
          </p:cNvSpPr>
          <p:nvPr/>
        </p:nvSpPr>
        <p:spPr bwMode="auto">
          <a:xfrm>
            <a:off x="2201334" y="4583761"/>
            <a:ext cx="258704" cy="1180630"/>
          </a:xfrm>
          <a:custGeom>
            <a:avLst/>
            <a:gdLst/>
            <a:ahLst/>
            <a:cxnLst>
              <a:cxn ang="0">
                <a:pos x="0" y="502"/>
              </a:cxn>
              <a:cxn ang="0">
                <a:pos x="12" y="380"/>
              </a:cxn>
              <a:cxn ang="0">
                <a:pos x="37" y="220"/>
              </a:cxn>
              <a:cxn ang="0">
                <a:pos x="110" y="0"/>
              </a:cxn>
            </a:cxnLst>
            <a:rect l="0" t="0" r="r" b="b"/>
            <a:pathLst>
              <a:path w="110" h="502">
                <a:moveTo>
                  <a:pt x="0" y="502"/>
                </a:moveTo>
                <a:lnTo>
                  <a:pt x="12" y="380"/>
                </a:lnTo>
                <a:lnTo>
                  <a:pt x="37" y="220"/>
                </a:lnTo>
                <a:lnTo>
                  <a:pt x="110" y="0"/>
                </a:lnTo>
              </a:path>
            </a:pathLst>
          </a:custGeom>
          <a:noFill/>
          <a:ln w="184150" cap="flat" cmpd="sng">
            <a:solidFill>
              <a:schemeClr val="tx2"/>
            </a:solidFill>
            <a:prstDash val="solid"/>
            <a:round/>
            <a:headEnd type="none" w="sm" len="sm"/>
            <a:tailEnd type="triangle" w="sm" len="sm"/>
          </a:ln>
          <a:effectLst/>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00372" name="Freeform 20"/>
          <p:cNvSpPr>
            <a:spLocks/>
          </p:cNvSpPr>
          <p:nvPr/>
        </p:nvSpPr>
        <p:spPr bwMode="auto">
          <a:xfrm>
            <a:off x="3238501" y="2822223"/>
            <a:ext cx="3139721" cy="578556"/>
          </a:xfrm>
          <a:custGeom>
            <a:avLst/>
            <a:gdLst/>
            <a:ahLst/>
            <a:cxnLst>
              <a:cxn ang="0">
                <a:pos x="0" y="220"/>
              </a:cxn>
              <a:cxn ang="0">
                <a:pos x="147" y="147"/>
              </a:cxn>
              <a:cxn ang="0">
                <a:pos x="307" y="73"/>
              </a:cxn>
              <a:cxn ang="0">
                <a:pos x="478" y="36"/>
              </a:cxn>
              <a:cxn ang="0">
                <a:pos x="699" y="0"/>
              </a:cxn>
              <a:cxn ang="0">
                <a:pos x="1201" y="0"/>
              </a:cxn>
            </a:cxnLst>
            <a:rect l="0" t="0" r="r" b="b"/>
            <a:pathLst>
              <a:path w="1201" h="220">
                <a:moveTo>
                  <a:pt x="0" y="220"/>
                </a:moveTo>
                <a:lnTo>
                  <a:pt x="147" y="147"/>
                </a:lnTo>
                <a:lnTo>
                  <a:pt x="307" y="73"/>
                </a:lnTo>
                <a:lnTo>
                  <a:pt x="478" y="36"/>
                </a:lnTo>
                <a:lnTo>
                  <a:pt x="699" y="0"/>
                </a:lnTo>
                <a:lnTo>
                  <a:pt x="1201" y="0"/>
                </a:lnTo>
              </a:path>
            </a:pathLst>
          </a:custGeom>
          <a:noFill/>
          <a:ln w="184150" cap="flat" cmpd="sng">
            <a:solidFill>
              <a:schemeClr val="tx2"/>
            </a:solidFill>
            <a:prstDash val="solid"/>
            <a:round/>
            <a:headEnd type="none" w="sm" len="sm"/>
            <a:tailEnd type="triangle" w="sm" len="sm"/>
          </a:ln>
          <a:effectLst/>
        </p:spPr>
        <p:txBody>
          <a:bodyP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00373" name="Rectangle 21"/>
          <p:cNvSpPr>
            <a:spLocks noChangeArrowheads="1"/>
          </p:cNvSpPr>
          <p:nvPr/>
        </p:nvSpPr>
        <p:spPr bwMode="auto">
          <a:xfrm>
            <a:off x="8748889" y="8692445"/>
            <a:ext cx="5757333" cy="913070"/>
          </a:xfrm>
          <a:prstGeom prst="rect">
            <a:avLst/>
          </a:prstGeom>
          <a:noFill/>
          <a:ln w="12700">
            <a:noFill/>
            <a:miter lim="800000"/>
            <a:headEnd type="none" w="sm" len="sm"/>
            <a:tailEnd type="none" w="sm" len="sm"/>
          </a:ln>
          <a:effectLst/>
        </p:spPr>
        <p:txBody>
          <a:bodyPr>
            <a:spAutoFit/>
          </a:bodyPr>
          <a:lstStyle/>
          <a:p>
            <a:pPr lvl="1" algn="ctr" fontAlgn="base">
              <a:lnSpc>
                <a:spcPct val="90000"/>
              </a:lnSpc>
              <a:spcBef>
                <a:spcPct val="50000"/>
              </a:spcBef>
              <a:spcAft>
                <a:spcPct val="0"/>
              </a:spcAft>
              <a:buClr>
                <a:srgbClr val="FFFFFF"/>
              </a:buClr>
              <a:buSzPct val="65000"/>
              <a:buFont typeface="Wingdings" pitchFamily="2" charset="2"/>
              <a:buNone/>
            </a:pPr>
            <a:r>
              <a:rPr lang="en-US" sz="2963" b="1" dirty="0">
                <a:solidFill>
                  <a:srgbClr val="FFFFFF"/>
                </a:solidFill>
                <a:latin typeface="Arial" pitchFamily="34" charset="0"/>
                <a:cs typeface="Arial" pitchFamily="34" charset="0"/>
              </a:rPr>
              <a:t>Ability to sustain collaborative relationships</a:t>
            </a:r>
          </a:p>
        </p:txBody>
      </p:sp>
    </p:spTree>
    <p:extLst>
      <p:ext uri="{BB962C8B-B14F-4D97-AF65-F5344CB8AC3E}">
        <p14:creationId xmlns:p14="http://schemas.microsoft.com/office/powerpoint/2010/main" val="31090980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rc 2"/>
          <p:cNvSpPr>
            <a:spLocks/>
          </p:cNvSpPr>
          <p:nvPr/>
        </p:nvSpPr>
        <p:spPr bwMode="auto">
          <a:xfrm>
            <a:off x="3294945" y="3657130"/>
            <a:ext cx="9934222" cy="4289778"/>
          </a:xfrm>
          <a:custGeom>
            <a:avLst/>
            <a:gdLst>
              <a:gd name="T0" fmla="*/ 6705600 w 21600"/>
              <a:gd name="T1" fmla="*/ 0 h 21600"/>
              <a:gd name="T2" fmla="*/ 0 w 21600"/>
              <a:gd name="T3" fmla="*/ 289560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8575">
            <a:solidFill>
              <a:srgbClr val="000099"/>
            </a:solidFill>
            <a:prstDash val="dash"/>
            <a:round/>
            <a:headEnd type="none" w="sm" len="sm"/>
            <a:tailEnd type="none" w="sm" len="sm"/>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58370" name="Rectangle 3"/>
          <p:cNvSpPr>
            <a:spLocks noChangeArrowheads="1"/>
          </p:cNvSpPr>
          <p:nvPr/>
        </p:nvSpPr>
        <p:spPr bwMode="auto">
          <a:xfrm>
            <a:off x="2991557" y="3838223"/>
            <a:ext cx="3919104" cy="4117676"/>
          </a:xfrm>
          <a:prstGeom prst="rect">
            <a:avLst/>
          </a:prstGeom>
          <a:noFill/>
          <a:ln w="9525">
            <a:noFill/>
            <a:miter lim="800000"/>
            <a:headEnd/>
            <a:tailEnd/>
          </a:ln>
        </p:spPr>
        <p:txBody>
          <a:bodyPr wrap="none" lIns="136407" tIns="68204" rIns="136407" bIns="68204">
            <a:spAutoFit/>
          </a:bodyPr>
          <a:lstStyle/>
          <a:p>
            <a:pPr eaLnBrk="0" fontAlgn="base" hangingPunct="0">
              <a:lnSpc>
                <a:spcPct val="90000"/>
              </a:lnSpc>
              <a:spcBef>
                <a:spcPct val="0"/>
              </a:spcBef>
              <a:spcAft>
                <a:spcPct val="0"/>
              </a:spcAft>
              <a:defRPr/>
            </a:pPr>
            <a:r>
              <a:rPr lang="en-US" sz="2667" b="1" i="1" dirty="0">
                <a:solidFill>
                  <a:srgbClr val="FFFFFF"/>
                </a:solidFill>
                <a:latin typeface="Arial"/>
                <a:cs typeface="Arial"/>
              </a:rPr>
              <a:t>Functional Orientation</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Purchasing</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Operations</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Marketing</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Package Engineering</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Transportation</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Inventory Mgt.</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Warehousing</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Manufacturing</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Suppliers</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Customers</a:t>
            </a:r>
          </a:p>
          <a:p>
            <a:pPr eaLnBrk="0" fontAlgn="base" hangingPunct="0">
              <a:lnSpc>
                <a:spcPct val="90000"/>
              </a:lnSpc>
              <a:spcBef>
                <a:spcPct val="0"/>
              </a:spcBef>
              <a:spcAft>
                <a:spcPct val="0"/>
              </a:spcAft>
              <a:buFontTx/>
              <a:buChar char="•"/>
              <a:defRPr/>
            </a:pPr>
            <a:r>
              <a:rPr lang="en-US" sz="2370" i="1" dirty="0">
                <a:solidFill>
                  <a:srgbClr val="FFFFFF"/>
                </a:solidFill>
                <a:latin typeface="Arial"/>
                <a:cs typeface="Arial"/>
              </a:rPr>
              <a:t>  etc.</a:t>
            </a:r>
            <a:endParaRPr lang="en-US" sz="2370" dirty="0">
              <a:solidFill>
                <a:srgbClr val="FFFFFF"/>
              </a:solidFill>
              <a:latin typeface="Arial"/>
              <a:cs typeface="Arial"/>
            </a:endParaRPr>
          </a:p>
        </p:txBody>
      </p:sp>
      <p:sp>
        <p:nvSpPr>
          <p:cNvPr id="753668" name="Rectangle 4"/>
          <p:cNvSpPr>
            <a:spLocks noChangeArrowheads="1"/>
          </p:cNvSpPr>
          <p:nvPr/>
        </p:nvSpPr>
        <p:spPr bwMode="auto">
          <a:xfrm>
            <a:off x="6942667" y="6434667"/>
            <a:ext cx="3283185" cy="684941"/>
          </a:xfrm>
          <a:prstGeom prst="rect">
            <a:avLst/>
          </a:prstGeom>
          <a:noFill/>
          <a:ln w="9525">
            <a:noFill/>
            <a:miter lim="800000"/>
            <a:headEnd/>
            <a:tailEnd/>
          </a:ln>
        </p:spPr>
        <p:txBody>
          <a:bodyPr lIns="136407" tIns="68204" rIns="136407" bIns="68204">
            <a:spAutoFit/>
          </a:bodyPr>
          <a:lstStyle/>
          <a:p>
            <a:pPr algn="ctr" eaLnBrk="0" fontAlgn="base" hangingPunct="0">
              <a:spcBef>
                <a:spcPct val="0"/>
              </a:spcBef>
              <a:spcAft>
                <a:spcPct val="0"/>
              </a:spcAft>
              <a:defRPr/>
            </a:pPr>
            <a:r>
              <a:rPr lang="en-US" sz="3556" b="1" i="1" dirty="0">
                <a:solidFill>
                  <a:srgbClr val="FFFFFF"/>
                </a:solidFill>
                <a:latin typeface="Arial"/>
                <a:cs typeface="Arial"/>
              </a:rPr>
              <a:t>Logistics</a:t>
            </a:r>
          </a:p>
        </p:txBody>
      </p:sp>
      <p:sp>
        <p:nvSpPr>
          <p:cNvPr id="753669" name="Rectangle 5"/>
          <p:cNvSpPr>
            <a:spLocks noChangeArrowheads="1"/>
          </p:cNvSpPr>
          <p:nvPr/>
        </p:nvSpPr>
        <p:spPr bwMode="auto">
          <a:xfrm>
            <a:off x="9957741" y="3278482"/>
            <a:ext cx="3193815" cy="2326544"/>
          </a:xfrm>
          <a:prstGeom prst="rect">
            <a:avLst/>
          </a:prstGeom>
          <a:noFill/>
          <a:ln w="9525">
            <a:noFill/>
            <a:miter lim="800000"/>
            <a:headEnd/>
            <a:tailEnd/>
          </a:ln>
        </p:spPr>
        <p:txBody>
          <a:bodyPr lIns="136407" tIns="68204" rIns="136407" bIns="68204">
            <a:spAutoFit/>
          </a:bodyPr>
          <a:lstStyle/>
          <a:p>
            <a:pPr algn="ctr" eaLnBrk="0" fontAlgn="base" hangingPunct="0">
              <a:spcBef>
                <a:spcPct val="0"/>
              </a:spcBef>
              <a:spcAft>
                <a:spcPct val="0"/>
              </a:spcAft>
              <a:defRPr/>
            </a:pPr>
            <a:r>
              <a:rPr lang="en-US" sz="3556" b="1" i="1" dirty="0">
                <a:solidFill>
                  <a:srgbClr val="FFFFFF"/>
                </a:solidFill>
                <a:latin typeface="Arial"/>
                <a:cs typeface="Arial"/>
              </a:rPr>
              <a:t>Supply Chain</a:t>
            </a:r>
          </a:p>
          <a:p>
            <a:pPr algn="ctr" eaLnBrk="0" fontAlgn="base" hangingPunct="0">
              <a:spcBef>
                <a:spcPct val="0"/>
              </a:spcBef>
              <a:spcAft>
                <a:spcPct val="0"/>
              </a:spcAft>
              <a:defRPr/>
            </a:pPr>
            <a:r>
              <a:rPr lang="en-US" sz="3556" b="1" i="1" dirty="0">
                <a:solidFill>
                  <a:srgbClr val="FFFFFF"/>
                </a:solidFill>
                <a:latin typeface="Arial"/>
                <a:cs typeface="Arial"/>
              </a:rPr>
              <a:t>Management- We became Global!</a:t>
            </a:r>
          </a:p>
        </p:txBody>
      </p:sp>
      <p:sp>
        <p:nvSpPr>
          <p:cNvPr id="58373" name="Line 6"/>
          <p:cNvSpPr>
            <a:spLocks noChangeShapeType="1"/>
          </p:cNvSpPr>
          <p:nvPr/>
        </p:nvSpPr>
        <p:spPr bwMode="auto">
          <a:xfrm>
            <a:off x="2843390" y="7993944"/>
            <a:ext cx="10385778" cy="0"/>
          </a:xfrm>
          <a:prstGeom prst="line">
            <a:avLst/>
          </a:prstGeom>
          <a:noFill/>
          <a:ln w="25399">
            <a:solidFill>
              <a:srgbClr val="000099"/>
            </a:solidFill>
            <a:round/>
            <a:headEnd type="none" w="sm" len="sm"/>
            <a:tailEnd type="none" w="sm" len="sm"/>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58374" name="Line 7"/>
          <p:cNvSpPr>
            <a:spLocks noChangeShapeType="1"/>
          </p:cNvSpPr>
          <p:nvPr/>
        </p:nvSpPr>
        <p:spPr bwMode="auto">
          <a:xfrm>
            <a:off x="4310945" y="7789333"/>
            <a:ext cx="0" cy="451556"/>
          </a:xfrm>
          <a:prstGeom prst="line">
            <a:avLst/>
          </a:prstGeom>
          <a:noFill/>
          <a:ln w="25399">
            <a:solidFill>
              <a:srgbClr val="FFFFFF"/>
            </a:solidFill>
            <a:round/>
            <a:headEnd type="none" w="sm" len="sm"/>
            <a:tailEnd type="none" w="sm" len="sm"/>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58375" name="Line 8"/>
          <p:cNvSpPr>
            <a:spLocks noChangeShapeType="1"/>
          </p:cNvSpPr>
          <p:nvPr/>
        </p:nvSpPr>
        <p:spPr bwMode="auto">
          <a:xfrm>
            <a:off x="5778501" y="7789333"/>
            <a:ext cx="0" cy="451556"/>
          </a:xfrm>
          <a:prstGeom prst="line">
            <a:avLst/>
          </a:prstGeom>
          <a:noFill/>
          <a:ln w="25399">
            <a:solidFill>
              <a:srgbClr val="FFFFFF"/>
            </a:solidFill>
            <a:round/>
            <a:headEnd type="none" w="sm" len="sm"/>
            <a:tailEnd type="none" w="sm" len="sm"/>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58376" name="Line 9"/>
          <p:cNvSpPr>
            <a:spLocks noChangeShapeType="1"/>
          </p:cNvSpPr>
          <p:nvPr/>
        </p:nvSpPr>
        <p:spPr bwMode="auto">
          <a:xfrm>
            <a:off x="7246056" y="7789333"/>
            <a:ext cx="0" cy="451556"/>
          </a:xfrm>
          <a:prstGeom prst="line">
            <a:avLst/>
          </a:prstGeom>
          <a:noFill/>
          <a:ln w="25399">
            <a:solidFill>
              <a:srgbClr val="FFFFFF"/>
            </a:solidFill>
            <a:round/>
            <a:headEnd type="none" w="sm" len="sm"/>
            <a:tailEnd type="none" w="sm" len="sm"/>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58377" name="Line 10"/>
          <p:cNvSpPr>
            <a:spLocks noChangeShapeType="1"/>
          </p:cNvSpPr>
          <p:nvPr/>
        </p:nvSpPr>
        <p:spPr bwMode="auto">
          <a:xfrm>
            <a:off x="8713612" y="7789333"/>
            <a:ext cx="0" cy="451556"/>
          </a:xfrm>
          <a:prstGeom prst="line">
            <a:avLst/>
          </a:prstGeom>
          <a:noFill/>
          <a:ln w="25399">
            <a:solidFill>
              <a:srgbClr val="FFFFFF"/>
            </a:solidFill>
            <a:round/>
            <a:headEnd type="none" w="sm" len="sm"/>
            <a:tailEnd type="none" w="sm" len="sm"/>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58378" name="Line 11"/>
          <p:cNvSpPr>
            <a:spLocks noChangeShapeType="1"/>
          </p:cNvSpPr>
          <p:nvPr/>
        </p:nvSpPr>
        <p:spPr bwMode="auto">
          <a:xfrm>
            <a:off x="10181167" y="7789333"/>
            <a:ext cx="0" cy="451556"/>
          </a:xfrm>
          <a:prstGeom prst="line">
            <a:avLst/>
          </a:prstGeom>
          <a:noFill/>
          <a:ln w="25399">
            <a:solidFill>
              <a:srgbClr val="FFFFFF"/>
            </a:solidFill>
            <a:round/>
            <a:headEnd type="none" w="sm" len="sm"/>
            <a:tailEnd type="none" w="sm" len="sm"/>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58379" name="Line 12"/>
          <p:cNvSpPr>
            <a:spLocks noChangeShapeType="1"/>
          </p:cNvSpPr>
          <p:nvPr/>
        </p:nvSpPr>
        <p:spPr bwMode="auto">
          <a:xfrm>
            <a:off x="11674593" y="7789333"/>
            <a:ext cx="0" cy="451556"/>
          </a:xfrm>
          <a:prstGeom prst="line">
            <a:avLst/>
          </a:prstGeom>
          <a:noFill/>
          <a:ln w="25399">
            <a:solidFill>
              <a:srgbClr val="FFFFFF"/>
            </a:solidFill>
            <a:round/>
            <a:headEnd type="none" w="sm" len="sm"/>
            <a:tailEnd type="none" w="sm" len="sm"/>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58380" name="Rectangle 13"/>
          <p:cNvSpPr>
            <a:spLocks noChangeArrowheads="1"/>
          </p:cNvSpPr>
          <p:nvPr/>
        </p:nvSpPr>
        <p:spPr bwMode="auto">
          <a:xfrm>
            <a:off x="3775883" y="8325555"/>
            <a:ext cx="1121864" cy="593699"/>
          </a:xfrm>
          <a:prstGeom prst="rect">
            <a:avLst/>
          </a:prstGeom>
          <a:noFill/>
          <a:ln w="9525">
            <a:noFill/>
            <a:miter lim="800000"/>
            <a:headEnd/>
            <a:tailEnd/>
          </a:ln>
        </p:spPr>
        <p:txBody>
          <a:bodyPr wrap="none" lIns="136407" tIns="68204" rIns="136407" bIns="68204">
            <a:spAutoFit/>
          </a:bodyPr>
          <a:lstStyle/>
          <a:p>
            <a:pPr algn="ctr" eaLnBrk="0" fontAlgn="base" hangingPunct="0">
              <a:spcBef>
                <a:spcPct val="0"/>
              </a:spcBef>
              <a:spcAft>
                <a:spcPct val="0"/>
              </a:spcAft>
              <a:defRPr/>
            </a:pPr>
            <a:r>
              <a:rPr lang="en-US" sz="2963" dirty="0">
                <a:solidFill>
                  <a:srgbClr val="FFFFFF"/>
                </a:solidFill>
                <a:latin typeface="Arial"/>
                <a:cs typeface="Arial"/>
              </a:rPr>
              <a:t>1950</a:t>
            </a:r>
          </a:p>
        </p:txBody>
      </p:sp>
      <p:sp>
        <p:nvSpPr>
          <p:cNvPr id="58381" name="Rectangle 14"/>
          <p:cNvSpPr>
            <a:spLocks noChangeArrowheads="1"/>
          </p:cNvSpPr>
          <p:nvPr/>
        </p:nvSpPr>
        <p:spPr bwMode="auto">
          <a:xfrm>
            <a:off x="6710994" y="8325555"/>
            <a:ext cx="1121864" cy="593699"/>
          </a:xfrm>
          <a:prstGeom prst="rect">
            <a:avLst/>
          </a:prstGeom>
          <a:noFill/>
          <a:ln w="9525">
            <a:noFill/>
            <a:miter lim="800000"/>
            <a:headEnd/>
            <a:tailEnd/>
          </a:ln>
        </p:spPr>
        <p:txBody>
          <a:bodyPr wrap="none" lIns="136407" tIns="68204" rIns="136407" bIns="68204">
            <a:spAutoFit/>
          </a:bodyPr>
          <a:lstStyle/>
          <a:p>
            <a:pPr algn="ctr" eaLnBrk="0" fontAlgn="base" hangingPunct="0">
              <a:spcBef>
                <a:spcPct val="0"/>
              </a:spcBef>
              <a:spcAft>
                <a:spcPct val="0"/>
              </a:spcAft>
              <a:defRPr/>
            </a:pPr>
            <a:r>
              <a:rPr lang="en-US" sz="2963" dirty="0">
                <a:solidFill>
                  <a:srgbClr val="FFFFFF"/>
                </a:solidFill>
                <a:latin typeface="Arial"/>
                <a:cs typeface="Arial"/>
              </a:rPr>
              <a:t>1970</a:t>
            </a:r>
          </a:p>
        </p:txBody>
      </p:sp>
      <p:sp>
        <p:nvSpPr>
          <p:cNvPr id="58382" name="Rectangle 15"/>
          <p:cNvSpPr>
            <a:spLocks noChangeArrowheads="1"/>
          </p:cNvSpPr>
          <p:nvPr/>
        </p:nvSpPr>
        <p:spPr bwMode="auto">
          <a:xfrm>
            <a:off x="8204419" y="8325555"/>
            <a:ext cx="1121864" cy="593699"/>
          </a:xfrm>
          <a:prstGeom prst="rect">
            <a:avLst/>
          </a:prstGeom>
          <a:noFill/>
          <a:ln w="9525">
            <a:noFill/>
            <a:miter lim="800000"/>
            <a:headEnd/>
            <a:tailEnd/>
          </a:ln>
        </p:spPr>
        <p:txBody>
          <a:bodyPr wrap="none" lIns="136407" tIns="68204" rIns="136407" bIns="68204">
            <a:spAutoFit/>
          </a:bodyPr>
          <a:lstStyle/>
          <a:p>
            <a:pPr algn="ctr" eaLnBrk="0" fontAlgn="base" hangingPunct="0">
              <a:spcBef>
                <a:spcPct val="0"/>
              </a:spcBef>
              <a:spcAft>
                <a:spcPct val="0"/>
              </a:spcAft>
              <a:defRPr/>
            </a:pPr>
            <a:r>
              <a:rPr lang="en-US" sz="2963" dirty="0">
                <a:solidFill>
                  <a:srgbClr val="FFFFFF"/>
                </a:solidFill>
                <a:latin typeface="Arial"/>
                <a:cs typeface="Arial"/>
              </a:rPr>
              <a:t>1980</a:t>
            </a:r>
          </a:p>
        </p:txBody>
      </p:sp>
      <p:sp>
        <p:nvSpPr>
          <p:cNvPr id="58383" name="Rectangle 16"/>
          <p:cNvSpPr>
            <a:spLocks noChangeArrowheads="1"/>
          </p:cNvSpPr>
          <p:nvPr/>
        </p:nvSpPr>
        <p:spPr bwMode="auto">
          <a:xfrm>
            <a:off x="9646105" y="8325555"/>
            <a:ext cx="1121864" cy="593699"/>
          </a:xfrm>
          <a:prstGeom prst="rect">
            <a:avLst/>
          </a:prstGeom>
          <a:noFill/>
          <a:ln w="9525">
            <a:noFill/>
            <a:miter lim="800000"/>
            <a:headEnd/>
            <a:tailEnd/>
          </a:ln>
        </p:spPr>
        <p:txBody>
          <a:bodyPr wrap="none" lIns="136407" tIns="68204" rIns="136407" bIns="68204">
            <a:spAutoFit/>
          </a:bodyPr>
          <a:lstStyle/>
          <a:p>
            <a:pPr algn="ctr" eaLnBrk="0" fontAlgn="base" hangingPunct="0">
              <a:spcBef>
                <a:spcPct val="0"/>
              </a:spcBef>
              <a:spcAft>
                <a:spcPct val="0"/>
              </a:spcAft>
              <a:defRPr/>
            </a:pPr>
            <a:r>
              <a:rPr lang="en-US" sz="2963" dirty="0">
                <a:solidFill>
                  <a:srgbClr val="FFFFFF"/>
                </a:solidFill>
                <a:latin typeface="Arial"/>
                <a:cs typeface="Arial"/>
              </a:rPr>
              <a:t>1990</a:t>
            </a:r>
          </a:p>
        </p:txBody>
      </p:sp>
      <p:sp>
        <p:nvSpPr>
          <p:cNvPr id="58384" name="Rectangle 17"/>
          <p:cNvSpPr>
            <a:spLocks noChangeArrowheads="1"/>
          </p:cNvSpPr>
          <p:nvPr/>
        </p:nvSpPr>
        <p:spPr bwMode="auto">
          <a:xfrm>
            <a:off x="11087791" y="8325555"/>
            <a:ext cx="1121864" cy="593699"/>
          </a:xfrm>
          <a:prstGeom prst="rect">
            <a:avLst/>
          </a:prstGeom>
          <a:noFill/>
          <a:ln w="9525">
            <a:noFill/>
            <a:miter lim="800000"/>
            <a:headEnd/>
            <a:tailEnd/>
          </a:ln>
        </p:spPr>
        <p:txBody>
          <a:bodyPr wrap="none" lIns="136407" tIns="68204" rIns="136407" bIns="68204">
            <a:spAutoFit/>
          </a:bodyPr>
          <a:lstStyle/>
          <a:p>
            <a:pPr algn="ctr" eaLnBrk="0" fontAlgn="base" hangingPunct="0">
              <a:spcBef>
                <a:spcPct val="0"/>
              </a:spcBef>
              <a:spcAft>
                <a:spcPct val="0"/>
              </a:spcAft>
              <a:defRPr/>
            </a:pPr>
            <a:r>
              <a:rPr lang="en-US" sz="2963" dirty="0">
                <a:solidFill>
                  <a:srgbClr val="FFFFFF"/>
                </a:solidFill>
                <a:latin typeface="Arial"/>
                <a:cs typeface="Arial"/>
              </a:rPr>
              <a:t>2000</a:t>
            </a:r>
          </a:p>
        </p:txBody>
      </p:sp>
      <p:sp>
        <p:nvSpPr>
          <p:cNvPr id="58385" name="Rectangle 18"/>
          <p:cNvSpPr>
            <a:spLocks noChangeArrowheads="1"/>
          </p:cNvSpPr>
          <p:nvPr/>
        </p:nvSpPr>
        <p:spPr bwMode="auto">
          <a:xfrm>
            <a:off x="5243438" y="8325555"/>
            <a:ext cx="1121864" cy="593699"/>
          </a:xfrm>
          <a:prstGeom prst="rect">
            <a:avLst/>
          </a:prstGeom>
          <a:noFill/>
          <a:ln w="9525">
            <a:noFill/>
            <a:miter lim="800000"/>
            <a:headEnd/>
            <a:tailEnd/>
          </a:ln>
        </p:spPr>
        <p:txBody>
          <a:bodyPr wrap="none" lIns="136407" tIns="68204" rIns="136407" bIns="68204">
            <a:spAutoFit/>
          </a:bodyPr>
          <a:lstStyle/>
          <a:p>
            <a:pPr algn="ctr" eaLnBrk="0" fontAlgn="base" hangingPunct="0">
              <a:spcBef>
                <a:spcPct val="0"/>
              </a:spcBef>
              <a:spcAft>
                <a:spcPct val="0"/>
              </a:spcAft>
              <a:defRPr/>
            </a:pPr>
            <a:r>
              <a:rPr lang="en-US" sz="2963" dirty="0">
                <a:solidFill>
                  <a:srgbClr val="FFFFFF"/>
                </a:solidFill>
                <a:latin typeface="Arial"/>
                <a:cs typeface="Arial"/>
              </a:rPr>
              <a:t>1960</a:t>
            </a:r>
          </a:p>
        </p:txBody>
      </p:sp>
      <p:sp>
        <p:nvSpPr>
          <p:cNvPr id="58386" name="Line 19"/>
          <p:cNvSpPr>
            <a:spLocks noChangeShapeType="1"/>
          </p:cNvSpPr>
          <p:nvPr/>
        </p:nvSpPr>
        <p:spPr bwMode="auto">
          <a:xfrm>
            <a:off x="13142148" y="7789333"/>
            <a:ext cx="0" cy="451556"/>
          </a:xfrm>
          <a:prstGeom prst="line">
            <a:avLst/>
          </a:prstGeom>
          <a:noFill/>
          <a:ln w="25399">
            <a:solidFill>
              <a:srgbClr val="FFFFFF"/>
            </a:solidFill>
            <a:round/>
            <a:headEnd type="none" w="sm" len="sm"/>
            <a:tailEnd type="none" w="sm" len="sm"/>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58387" name="Rectangle 20"/>
          <p:cNvSpPr>
            <a:spLocks noChangeArrowheads="1"/>
          </p:cNvSpPr>
          <p:nvPr/>
        </p:nvSpPr>
        <p:spPr bwMode="auto">
          <a:xfrm>
            <a:off x="12334506" y="8325555"/>
            <a:ext cx="1565896" cy="593699"/>
          </a:xfrm>
          <a:prstGeom prst="rect">
            <a:avLst/>
          </a:prstGeom>
          <a:noFill/>
          <a:ln w="9525">
            <a:noFill/>
            <a:miter lim="800000"/>
            <a:headEnd/>
            <a:tailEnd/>
          </a:ln>
        </p:spPr>
        <p:txBody>
          <a:bodyPr wrap="none" lIns="136407" tIns="68204" rIns="136407" bIns="68204">
            <a:spAutoFit/>
          </a:bodyPr>
          <a:lstStyle/>
          <a:p>
            <a:pPr algn="ctr" eaLnBrk="0" fontAlgn="base" hangingPunct="0">
              <a:spcBef>
                <a:spcPct val="0"/>
              </a:spcBef>
              <a:spcAft>
                <a:spcPct val="0"/>
              </a:spcAft>
              <a:defRPr/>
            </a:pPr>
            <a:r>
              <a:rPr lang="en-US" sz="2963" dirty="0">
                <a:solidFill>
                  <a:srgbClr val="FFFFFF"/>
                </a:solidFill>
                <a:latin typeface="Arial"/>
                <a:cs typeface="Arial"/>
              </a:rPr>
              <a:t>Beyond</a:t>
            </a:r>
          </a:p>
        </p:txBody>
      </p:sp>
      <p:sp>
        <p:nvSpPr>
          <p:cNvPr id="58388" name="Rectangle 21"/>
          <p:cNvSpPr>
            <a:spLocks noChangeArrowheads="1"/>
          </p:cNvSpPr>
          <p:nvPr/>
        </p:nvSpPr>
        <p:spPr bwMode="auto">
          <a:xfrm>
            <a:off x="1126538" y="2866908"/>
            <a:ext cx="1395978" cy="593699"/>
          </a:xfrm>
          <a:prstGeom prst="rect">
            <a:avLst/>
          </a:prstGeom>
          <a:noFill/>
          <a:ln w="9525">
            <a:noFill/>
            <a:miter lim="800000"/>
            <a:headEnd/>
            <a:tailEnd/>
          </a:ln>
        </p:spPr>
        <p:txBody>
          <a:bodyPr wrap="none" lIns="136407" tIns="68204" rIns="136407" bIns="68204">
            <a:spAutoFit/>
          </a:bodyPr>
          <a:lstStyle/>
          <a:p>
            <a:pPr eaLnBrk="0" fontAlgn="base" hangingPunct="0">
              <a:spcBef>
                <a:spcPct val="0"/>
              </a:spcBef>
              <a:spcAft>
                <a:spcPct val="0"/>
              </a:spcAft>
              <a:defRPr/>
            </a:pPr>
            <a:r>
              <a:rPr lang="en-US" sz="2963" b="1" dirty="0">
                <a:solidFill>
                  <a:srgbClr val="FFFFFF"/>
                </a:solidFill>
                <a:latin typeface="Arial"/>
                <a:cs typeface="Arial"/>
              </a:rPr>
              <a:t>Focus</a:t>
            </a:r>
          </a:p>
        </p:txBody>
      </p:sp>
      <p:sp>
        <p:nvSpPr>
          <p:cNvPr id="58389" name="Line 22"/>
          <p:cNvSpPr>
            <a:spLocks noChangeShapeType="1"/>
          </p:cNvSpPr>
          <p:nvPr/>
        </p:nvSpPr>
        <p:spPr bwMode="auto">
          <a:xfrm flipV="1">
            <a:off x="2819871" y="2333037"/>
            <a:ext cx="0" cy="5682074"/>
          </a:xfrm>
          <a:prstGeom prst="line">
            <a:avLst/>
          </a:prstGeom>
          <a:noFill/>
          <a:ln w="28575">
            <a:solidFill>
              <a:srgbClr val="000099"/>
            </a:solidFill>
            <a:round/>
            <a:headEnd/>
            <a:tailEnd/>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sp>
        <p:nvSpPr>
          <p:cNvPr id="753688" name="AutoShape 24"/>
          <p:cNvSpPr>
            <a:spLocks noChangeArrowheads="1"/>
          </p:cNvSpPr>
          <p:nvPr/>
        </p:nvSpPr>
        <p:spPr bwMode="auto">
          <a:xfrm rot="-3976517">
            <a:off x="7676445" y="3443111"/>
            <a:ext cx="1806222" cy="3499556"/>
          </a:xfrm>
          <a:prstGeom prst="curvedRightArrow">
            <a:avLst>
              <a:gd name="adj1" fmla="val 38750"/>
              <a:gd name="adj2" fmla="val 77500"/>
              <a:gd name="adj3" fmla="val 33333"/>
            </a:avLst>
          </a:prstGeom>
          <a:gradFill rotWithShape="0">
            <a:gsLst>
              <a:gs pos="0">
                <a:srgbClr val="3399FF"/>
              </a:gs>
              <a:gs pos="100000">
                <a:srgbClr val="12375C"/>
              </a:gs>
            </a:gsLst>
            <a:lin ang="0" scaled="1"/>
          </a:gradFill>
          <a:ln w="9525">
            <a:solidFill>
              <a:srgbClr val="003399"/>
            </a:solidFill>
            <a:miter lim="800000"/>
            <a:headEnd/>
            <a:tailEnd/>
          </a:ln>
        </p:spPr>
        <p:txBody>
          <a:bodyPr wrap="none" anchor="ctr"/>
          <a:lstStyle/>
          <a:p>
            <a:pPr fontAlgn="base">
              <a:spcBef>
                <a:spcPct val="0"/>
              </a:spcBef>
              <a:spcAft>
                <a:spcPct val="0"/>
              </a:spcAft>
              <a:defRPr/>
            </a:pPr>
            <a:endParaRPr lang="en-US" sz="4148" b="1" dirty="0">
              <a:solidFill>
                <a:srgbClr val="FFFFFF"/>
              </a:solidFill>
              <a:cs typeface="Arial" charset="0"/>
            </a:endParaRPr>
          </a:p>
        </p:txBody>
      </p:sp>
      <p:grpSp>
        <p:nvGrpSpPr>
          <p:cNvPr id="2" name="Group 25"/>
          <p:cNvGrpSpPr>
            <a:grpSpLocks/>
          </p:cNvGrpSpPr>
          <p:nvPr/>
        </p:nvGrpSpPr>
        <p:grpSpPr bwMode="auto">
          <a:xfrm>
            <a:off x="4233335" y="1919110"/>
            <a:ext cx="3048001" cy="1919111"/>
            <a:chOff x="1056" y="1063"/>
            <a:chExt cx="1344" cy="864"/>
          </a:xfrm>
        </p:grpSpPr>
        <p:sp>
          <p:nvSpPr>
            <p:cNvPr id="753691" name="Cloud"/>
            <p:cNvSpPr>
              <a:spLocks noChangeAspect="1" noEditPoints="1" noChangeArrowheads="1"/>
            </p:cNvSpPr>
            <p:nvPr/>
          </p:nvSpPr>
          <p:spPr bwMode="auto">
            <a:xfrm>
              <a:off x="1056" y="1063"/>
              <a:ext cx="1344" cy="864"/>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2667" dirty="0">
                <a:solidFill>
                  <a:srgbClr val="FFFFFF"/>
                </a:solidFill>
                <a:latin typeface="Arial" charset="0"/>
                <a:cs typeface="Arial" charset="0"/>
              </a:endParaRPr>
            </a:p>
          </p:txBody>
        </p:sp>
        <p:sp>
          <p:nvSpPr>
            <p:cNvPr id="56347" name="Text Box 29"/>
            <p:cNvSpPr txBox="1">
              <a:spLocks noChangeArrowheads="1"/>
            </p:cNvSpPr>
            <p:nvPr/>
          </p:nvSpPr>
          <p:spPr bwMode="auto">
            <a:xfrm>
              <a:off x="1176" y="1165"/>
              <a:ext cx="1081" cy="565"/>
            </a:xfrm>
            <a:prstGeom prst="rect">
              <a:avLst/>
            </a:prstGeom>
            <a:noFill/>
            <a:ln w="12699">
              <a:noFill/>
              <a:miter lim="800000"/>
              <a:headEnd type="none" w="sm" len="sm"/>
              <a:tailEnd type="none" w="sm" len="sm"/>
            </a:ln>
          </p:spPr>
          <p:txBody>
            <a:bodyPr wrap="none">
              <a:spAutoFit/>
            </a:bodyPr>
            <a:lstStyle/>
            <a:p>
              <a:pPr algn="ctr" eaLnBrk="0" fontAlgn="base" hangingPunct="0">
                <a:spcBef>
                  <a:spcPct val="0"/>
                </a:spcBef>
                <a:spcAft>
                  <a:spcPct val="0"/>
                </a:spcAft>
              </a:pPr>
              <a:r>
                <a:rPr lang="en-US" sz="2519" b="1" dirty="0">
                  <a:solidFill>
                    <a:srgbClr val="000000"/>
                  </a:solidFill>
                  <a:latin typeface="Arial" pitchFamily="34" charset="0"/>
                  <a:cs typeface="Arial" pitchFamily="34" charset="0"/>
                </a:rPr>
                <a:t>More Attention</a:t>
              </a:r>
            </a:p>
            <a:p>
              <a:pPr algn="ctr" eaLnBrk="0" fontAlgn="base" hangingPunct="0">
                <a:spcBef>
                  <a:spcPct val="0"/>
                </a:spcBef>
                <a:spcAft>
                  <a:spcPct val="0"/>
                </a:spcAft>
              </a:pPr>
              <a:r>
                <a:rPr lang="en-US" sz="2519" b="1" dirty="0">
                  <a:solidFill>
                    <a:srgbClr val="000000"/>
                  </a:solidFill>
                  <a:latin typeface="Arial" pitchFamily="34" charset="0"/>
                  <a:cs typeface="Arial" pitchFamily="34" charset="0"/>
                </a:rPr>
                <a:t>From Senior</a:t>
              </a:r>
            </a:p>
            <a:p>
              <a:pPr algn="ctr" eaLnBrk="0" fontAlgn="base" hangingPunct="0">
                <a:spcBef>
                  <a:spcPct val="0"/>
                </a:spcBef>
                <a:spcAft>
                  <a:spcPct val="0"/>
                </a:spcAft>
              </a:pPr>
              <a:r>
                <a:rPr lang="en-US" sz="2519" b="1" dirty="0">
                  <a:solidFill>
                    <a:srgbClr val="000000"/>
                  </a:solidFill>
                  <a:latin typeface="Arial" pitchFamily="34" charset="0"/>
                  <a:cs typeface="Arial" pitchFamily="34" charset="0"/>
                </a:rPr>
                <a:t>Management</a:t>
              </a:r>
            </a:p>
          </p:txBody>
        </p:sp>
      </p:grpSp>
      <p:sp>
        <p:nvSpPr>
          <p:cNvPr id="56345" name="Title 29"/>
          <p:cNvSpPr>
            <a:spLocks noGrp="1"/>
          </p:cNvSpPr>
          <p:nvPr>
            <p:ph type="title"/>
          </p:nvPr>
        </p:nvSpPr>
        <p:spPr>
          <a:xfrm>
            <a:off x="1862667" y="225778"/>
            <a:ext cx="11514667" cy="1693333"/>
          </a:xfrm>
        </p:spPr>
        <p:txBody>
          <a:bodyPr/>
          <a:lstStyle/>
          <a:p>
            <a:r>
              <a:rPr lang="en-US" sz="5926" i="1" dirty="0">
                <a:solidFill>
                  <a:srgbClr val="FFFF00"/>
                </a:solidFill>
                <a:latin typeface="Arial" pitchFamily="34" charset="0"/>
                <a:cs typeface="Arial" pitchFamily="34" charset="0"/>
              </a:rPr>
              <a:t>Evolutionary</a:t>
            </a:r>
            <a:r>
              <a:rPr lang="en-US" sz="5926" dirty="0">
                <a:solidFill>
                  <a:srgbClr val="FFFF00"/>
                </a:solidFill>
                <a:latin typeface="Arial" pitchFamily="34" charset="0"/>
                <a:cs typeface="Arial" pitchFamily="34" charset="0"/>
              </a:rPr>
              <a:t> </a:t>
            </a:r>
            <a:r>
              <a:rPr lang="en-US" sz="5926" i="1" dirty="0">
                <a:solidFill>
                  <a:srgbClr val="FFFF00"/>
                </a:solidFill>
                <a:latin typeface="Arial" pitchFamily="34" charset="0"/>
                <a:cs typeface="Arial" pitchFamily="34" charset="0"/>
              </a:rPr>
              <a:t>Perspective</a:t>
            </a:r>
          </a:p>
        </p:txBody>
      </p:sp>
    </p:spTree>
    <p:extLst>
      <p:ext uri="{BB962C8B-B14F-4D97-AF65-F5344CB8AC3E}">
        <p14:creationId xmlns:p14="http://schemas.microsoft.com/office/powerpoint/2010/main" val="589721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3668"/>
                                        </p:tgtEl>
                                        <p:attrNameLst>
                                          <p:attrName>style.visibility</p:attrName>
                                        </p:attrNameLst>
                                      </p:cBhvr>
                                      <p:to>
                                        <p:strVal val="visible"/>
                                      </p:to>
                                    </p:set>
                                    <p:anim calcmode="lin" valueType="num">
                                      <p:cBhvr additive="base">
                                        <p:cTn id="7" dur="500" fill="hold"/>
                                        <p:tgtEl>
                                          <p:spTgt spid="753668"/>
                                        </p:tgtEl>
                                        <p:attrNameLst>
                                          <p:attrName>ppt_x</p:attrName>
                                        </p:attrNameLst>
                                      </p:cBhvr>
                                      <p:tavLst>
                                        <p:tav tm="0">
                                          <p:val>
                                            <p:strVal val="0-#ppt_w/2"/>
                                          </p:val>
                                        </p:tav>
                                        <p:tav tm="100000">
                                          <p:val>
                                            <p:strVal val="#ppt_x"/>
                                          </p:val>
                                        </p:tav>
                                      </p:tavLst>
                                    </p:anim>
                                    <p:anim calcmode="lin" valueType="num">
                                      <p:cBhvr additive="base">
                                        <p:cTn id="8" dur="500" fill="hold"/>
                                        <p:tgtEl>
                                          <p:spTgt spid="7536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3669"/>
                                        </p:tgtEl>
                                        <p:attrNameLst>
                                          <p:attrName>style.visibility</p:attrName>
                                        </p:attrNameLst>
                                      </p:cBhvr>
                                      <p:to>
                                        <p:strVal val="visible"/>
                                      </p:to>
                                    </p:set>
                                    <p:anim calcmode="lin" valueType="num">
                                      <p:cBhvr additive="base">
                                        <p:cTn id="13" dur="500" fill="hold"/>
                                        <p:tgtEl>
                                          <p:spTgt spid="753669"/>
                                        </p:tgtEl>
                                        <p:attrNameLst>
                                          <p:attrName>ppt_x</p:attrName>
                                        </p:attrNameLst>
                                      </p:cBhvr>
                                      <p:tavLst>
                                        <p:tav tm="0">
                                          <p:val>
                                            <p:strVal val="0-#ppt_w/2"/>
                                          </p:val>
                                        </p:tav>
                                        <p:tav tm="100000">
                                          <p:val>
                                            <p:strVal val="#ppt_x"/>
                                          </p:val>
                                        </p:tav>
                                      </p:tavLst>
                                    </p:anim>
                                    <p:anim calcmode="lin" valueType="num">
                                      <p:cBhvr additive="base">
                                        <p:cTn id="14" dur="500" fill="hold"/>
                                        <p:tgtEl>
                                          <p:spTgt spid="75366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53688"/>
                                        </p:tgtEl>
                                        <p:attrNameLst>
                                          <p:attrName>style.visibility</p:attrName>
                                        </p:attrNameLst>
                                      </p:cBhvr>
                                      <p:to>
                                        <p:strVal val="visible"/>
                                      </p:to>
                                    </p:set>
                                    <p:anim calcmode="lin" valueType="num">
                                      <p:cBhvr additive="base">
                                        <p:cTn id="25" dur="500" fill="hold"/>
                                        <p:tgtEl>
                                          <p:spTgt spid="753688"/>
                                        </p:tgtEl>
                                        <p:attrNameLst>
                                          <p:attrName>ppt_x</p:attrName>
                                        </p:attrNameLst>
                                      </p:cBhvr>
                                      <p:tavLst>
                                        <p:tav tm="0">
                                          <p:val>
                                            <p:strVal val="0-#ppt_w/2"/>
                                          </p:val>
                                        </p:tav>
                                        <p:tav tm="100000">
                                          <p:val>
                                            <p:strVal val="#ppt_x"/>
                                          </p:val>
                                        </p:tav>
                                      </p:tavLst>
                                    </p:anim>
                                    <p:anim calcmode="lin" valueType="num">
                                      <p:cBhvr additive="base">
                                        <p:cTn id="26" dur="500" fill="hold"/>
                                        <p:tgtEl>
                                          <p:spTgt spid="7536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8" grpId="0" autoUpdateAnimBg="0"/>
      <p:bldP spid="753669" grpId="0" autoUpdateAnimBg="0"/>
      <p:bldP spid="75368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p:cNvSpPr txBox="1">
            <a:spLocks noChangeArrowheads="1"/>
          </p:cNvSpPr>
          <p:nvPr/>
        </p:nvSpPr>
        <p:spPr bwMode="auto">
          <a:xfrm>
            <a:off x="1918009" y="2055518"/>
            <a:ext cx="11385168" cy="2098780"/>
          </a:xfrm>
          <a:prstGeom prst="rect">
            <a:avLst/>
          </a:prstGeom>
          <a:noFill/>
          <a:ln w="9525">
            <a:noFill/>
            <a:miter lim="800000"/>
            <a:headEnd/>
            <a:tailEnd/>
          </a:ln>
        </p:spPr>
        <p:txBody>
          <a:bodyPr wrap="none">
            <a:spAutoFit/>
          </a:bodyPr>
          <a:lstStyle/>
          <a:p>
            <a:pPr algn="ctr"/>
            <a:r>
              <a:rPr lang="en-US" sz="6519" dirty="0">
                <a:solidFill>
                  <a:srgbClr val="FFFFFF"/>
                </a:solidFill>
                <a:latin typeface="Arial" pitchFamily="34" charset="0"/>
              </a:rPr>
              <a:t>Top management is interested</a:t>
            </a:r>
          </a:p>
          <a:p>
            <a:pPr algn="ctr"/>
            <a:r>
              <a:rPr lang="en-US" sz="6519" dirty="0">
                <a:solidFill>
                  <a:srgbClr val="FFFFFF"/>
                </a:solidFill>
                <a:latin typeface="Arial" pitchFamily="34" charset="0"/>
              </a:rPr>
              <a:t> in what we do!   </a:t>
            </a:r>
          </a:p>
        </p:txBody>
      </p:sp>
      <p:sp>
        <p:nvSpPr>
          <p:cNvPr id="295939" name="Rectangle 3"/>
          <p:cNvSpPr>
            <a:spLocks noChangeArrowheads="1"/>
          </p:cNvSpPr>
          <p:nvPr/>
        </p:nvSpPr>
        <p:spPr bwMode="auto">
          <a:xfrm>
            <a:off x="1411111" y="5080001"/>
            <a:ext cx="12982222" cy="2098780"/>
          </a:xfrm>
          <a:prstGeom prst="rect">
            <a:avLst/>
          </a:prstGeom>
          <a:noFill/>
          <a:ln w="9525">
            <a:noFill/>
            <a:miter lim="800000"/>
            <a:headEnd/>
            <a:tailEnd/>
          </a:ln>
        </p:spPr>
        <p:txBody>
          <a:bodyPr>
            <a:spAutoFit/>
          </a:bodyPr>
          <a:lstStyle/>
          <a:p>
            <a:pPr algn="ctr"/>
            <a:r>
              <a:rPr lang="en-US" sz="6519" dirty="0">
                <a:solidFill>
                  <a:srgbClr val="FFFFFF"/>
                </a:solidFill>
                <a:latin typeface="Arial" pitchFamily="34" charset="0"/>
              </a:rPr>
              <a:t>But we must communicate </a:t>
            </a:r>
          </a:p>
          <a:p>
            <a:pPr algn="ctr"/>
            <a:r>
              <a:rPr lang="en-US" sz="6519" dirty="0">
                <a:solidFill>
                  <a:srgbClr val="FFFFFF"/>
                </a:solidFill>
                <a:latin typeface="Arial" pitchFamily="34" charset="0"/>
              </a:rPr>
              <a:t>more effectively.</a:t>
            </a:r>
          </a:p>
        </p:txBody>
      </p:sp>
    </p:spTree>
    <p:extLst>
      <p:ext uri="{BB962C8B-B14F-4D97-AF65-F5344CB8AC3E}">
        <p14:creationId xmlns:p14="http://schemas.microsoft.com/office/powerpoint/2010/main" val="360362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95938"/>
                                        </p:tgtEl>
                                        <p:attrNameLst>
                                          <p:attrName>style.visibility</p:attrName>
                                        </p:attrNameLst>
                                      </p:cBhvr>
                                      <p:to>
                                        <p:strVal val="visible"/>
                                      </p:to>
                                    </p:set>
                                    <p:animEffect transition="in" filter="diamond(in)">
                                      <p:cBhvr>
                                        <p:cTn id="7" dur="2000"/>
                                        <p:tgtEl>
                                          <p:spTgt spid="29593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95939"/>
                                        </p:tgtEl>
                                        <p:attrNameLst>
                                          <p:attrName>style.visibility</p:attrName>
                                        </p:attrNameLst>
                                      </p:cBhvr>
                                      <p:to>
                                        <p:strVal val="visible"/>
                                      </p:to>
                                    </p:set>
                                    <p:animEffect transition="in" filter="diamond(in)">
                                      <p:cBhvr>
                                        <p:cTn id="12" dur="2000"/>
                                        <p:tgtEl>
                                          <p:spTgt spid="295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p:bldP spid="2959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2"/>
          <p:cNvSpPr>
            <a:spLocks noChangeArrowheads="1"/>
          </p:cNvSpPr>
          <p:nvPr/>
        </p:nvSpPr>
        <p:spPr bwMode="auto">
          <a:xfrm>
            <a:off x="5475111" y="2236322"/>
            <a:ext cx="1128889" cy="360123"/>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2370" kern="0" dirty="0">
                <a:solidFill>
                  <a:schemeClr val="bg1"/>
                </a:solidFill>
                <a:latin typeface="Arial"/>
                <a:cs typeface="Arial"/>
              </a:rPr>
              <a:t>Sales</a:t>
            </a:r>
          </a:p>
        </p:txBody>
      </p:sp>
      <p:sp>
        <p:nvSpPr>
          <p:cNvPr id="6" name="Text Box 64"/>
          <p:cNvSpPr txBox="1">
            <a:spLocks noChangeArrowheads="1"/>
          </p:cNvSpPr>
          <p:nvPr/>
        </p:nvSpPr>
        <p:spPr bwMode="auto">
          <a:xfrm>
            <a:off x="5475112" y="2634076"/>
            <a:ext cx="1128887" cy="389979"/>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2074" b="0" i="1" kern="0" dirty="0">
                <a:solidFill>
                  <a:srgbClr val="FE9B03"/>
                </a:solidFill>
                <a:latin typeface="Arial"/>
                <a:cs typeface="Arial"/>
              </a:rPr>
              <a:t>minus</a:t>
            </a:r>
          </a:p>
        </p:txBody>
      </p:sp>
      <p:sp>
        <p:nvSpPr>
          <p:cNvPr id="8" name="Rectangle 20"/>
          <p:cNvSpPr>
            <a:spLocks noChangeArrowheads="1"/>
          </p:cNvSpPr>
          <p:nvPr/>
        </p:nvSpPr>
        <p:spPr bwMode="auto">
          <a:xfrm>
            <a:off x="5362223" y="3031028"/>
            <a:ext cx="1354665" cy="1032973"/>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2370" kern="0" dirty="0">
                <a:solidFill>
                  <a:schemeClr val="bg1"/>
                </a:solidFill>
                <a:latin typeface="Arial"/>
                <a:cs typeface="Arial"/>
              </a:rPr>
              <a:t>Cost of Goods Sold</a:t>
            </a:r>
          </a:p>
        </p:txBody>
      </p:sp>
      <p:sp>
        <p:nvSpPr>
          <p:cNvPr id="11" name="Rectangle 19"/>
          <p:cNvSpPr>
            <a:spLocks noChangeArrowheads="1"/>
          </p:cNvSpPr>
          <p:nvPr/>
        </p:nvSpPr>
        <p:spPr bwMode="auto">
          <a:xfrm>
            <a:off x="7394222" y="2581657"/>
            <a:ext cx="1354667" cy="667433"/>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2370" kern="0" dirty="0">
                <a:latin typeface="Arial"/>
                <a:cs typeface="Arial"/>
              </a:rPr>
              <a:t>Gross Margin</a:t>
            </a:r>
          </a:p>
        </p:txBody>
      </p:sp>
      <p:sp>
        <p:nvSpPr>
          <p:cNvPr id="13" name="Rectangle 21"/>
          <p:cNvSpPr>
            <a:spLocks noChangeArrowheads="1"/>
          </p:cNvSpPr>
          <p:nvPr/>
        </p:nvSpPr>
        <p:spPr bwMode="auto">
          <a:xfrm>
            <a:off x="5249332" y="4229753"/>
            <a:ext cx="1779039" cy="624470"/>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2370" kern="0" dirty="0">
                <a:solidFill>
                  <a:schemeClr val="bg1"/>
                </a:solidFill>
                <a:latin typeface="Arial"/>
                <a:cs typeface="Arial"/>
              </a:rPr>
              <a:t>Variable Expenses</a:t>
            </a:r>
          </a:p>
        </p:txBody>
      </p:sp>
      <p:sp>
        <p:nvSpPr>
          <p:cNvPr id="15" name="Rectangle 23"/>
          <p:cNvSpPr>
            <a:spLocks noChangeArrowheads="1"/>
          </p:cNvSpPr>
          <p:nvPr/>
        </p:nvSpPr>
        <p:spPr bwMode="auto">
          <a:xfrm>
            <a:off x="5249334" y="5304159"/>
            <a:ext cx="1679800" cy="721092"/>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2370" kern="0" dirty="0">
                <a:solidFill>
                  <a:schemeClr val="bg1"/>
                </a:solidFill>
                <a:latin typeface="Arial"/>
                <a:cs typeface="Arial"/>
              </a:rPr>
              <a:t>Fixed Expenses</a:t>
            </a:r>
          </a:p>
        </p:txBody>
      </p:sp>
      <p:sp>
        <p:nvSpPr>
          <p:cNvPr id="18" name="Rectangle 16"/>
          <p:cNvSpPr>
            <a:spLocks noChangeArrowheads="1"/>
          </p:cNvSpPr>
          <p:nvPr/>
        </p:nvSpPr>
        <p:spPr bwMode="auto">
          <a:xfrm>
            <a:off x="7507110" y="4770225"/>
            <a:ext cx="1693335" cy="874219"/>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2370" kern="0" dirty="0">
                <a:latin typeface="Arial"/>
                <a:cs typeface="Arial"/>
              </a:rPr>
              <a:t>Total Expenses</a:t>
            </a:r>
          </a:p>
        </p:txBody>
      </p:sp>
      <p:sp>
        <p:nvSpPr>
          <p:cNvPr id="21" name="Rectangle 17"/>
          <p:cNvSpPr>
            <a:spLocks noChangeArrowheads="1"/>
          </p:cNvSpPr>
          <p:nvPr/>
        </p:nvSpPr>
        <p:spPr bwMode="auto">
          <a:xfrm>
            <a:off x="9200447" y="3522311"/>
            <a:ext cx="1580443" cy="798773"/>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3556" kern="0" dirty="0">
                <a:latin typeface="Arial"/>
                <a:cs typeface="Arial"/>
              </a:rPr>
              <a:t>Net </a:t>
            </a:r>
          </a:p>
          <a:p>
            <a:pPr algn="ctr" defTabSz="762010" eaLnBrk="1" hangingPunct="1">
              <a:defRPr/>
            </a:pPr>
            <a:r>
              <a:rPr lang="en-US" altLang="en-US" sz="3556" kern="0" dirty="0">
                <a:latin typeface="Arial"/>
                <a:cs typeface="Arial"/>
              </a:rPr>
              <a:t>Profit</a:t>
            </a:r>
          </a:p>
        </p:txBody>
      </p:sp>
      <p:cxnSp>
        <p:nvCxnSpPr>
          <p:cNvPr id="25" name="Straight Connector 24"/>
          <p:cNvCxnSpPr/>
          <p:nvPr/>
        </p:nvCxnSpPr>
        <p:spPr>
          <a:xfrm flipV="1">
            <a:off x="1749778" y="6191661"/>
            <a:ext cx="7427194" cy="88046"/>
          </a:xfrm>
          <a:prstGeom prst="line">
            <a:avLst/>
          </a:prstGeom>
          <a:ln w="38100">
            <a:solidFill>
              <a:srgbClr val="FE9B03"/>
            </a:solidFill>
          </a:ln>
        </p:spPr>
        <p:style>
          <a:lnRef idx="1">
            <a:schemeClr val="accent1"/>
          </a:lnRef>
          <a:fillRef idx="0">
            <a:schemeClr val="accent1"/>
          </a:fillRef>
          <a:effectRef idx="0">
            <a:schemeClr val="accent1"/>
          </a:effectRef>
          <a:fontRef idx="minor">
            <a:schemeClr val="tx1"/>
          </a:fontRef>
        </p:style>
      </p:cxnSp>
      <p:sp>
        <p:nvSpPr>
          <p:cNvPr id="17" name="Text Box 73"/>
          <p:cNvSpPr txBox="1">
            <a:spLocks noChangeArrowheads="1"/>
          </p:cNvSpPr>
          <p:nvPr/>
        </p:nvSpPr>
        <p:spPr bwMode="auto">
          <a:xfrm>
            <a:off x="1524001" y="2333162"/>
            <a:ext cx="3078087" cy="411523"/>
          </a:xfrm>
          <a:prstGeom prst="rect">
            <a:avLst/>
          </a:prstGeom>
          <a:noFill/>
          <a:ln>
            <a:noFill/>
          </a:ln>
          <a:extLst/>
        </p:spPr>
        <p:txBody>
          <a:bodyPr wrap="none">
            <a:spAutoFit/>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eaLnBrk="1" hangingPunct="1"/>
            <a:r>
              <a:rPr lang="en-US" altLang="en-US" sz="2074" dirty="0">
                <a:solidFill>
                  <a:schemeClr val="bg1"/>
                </a:solidFill>
                <a:latin typeface="Arial"/>
                <a:cs typeface="Arial"/>
              </a:rPr>
              <a:t>Customer service level</a:t>
            </a:r>
          </a:p>
        </p:txBody>
      </p:sp>
      <p:sp>
        <p:nvSpPr>
          <p:cNvPr id="2" name="Right Arrow 1"/>
          <p:cNvSpPr/>
          <p:nvPr/>
        </p:nvSpPr>
        <p:spPr>
          <a:xfrm>
            <a:off x="4910668" y="2520332"/>
            <a:ext cx="195379" cy="7611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74" dirty="0">
              <a:solidFill>
                <a:schemeClr val="bg1"/>
              </a:solidFill>
              <a:latin typeface="Arial"/>
              <a:cs typeface="Arial"/>
            </a:endParaRPr>
          </a:p>
        </p:txBody>
      </p:sp>
      <p:sp>
        <p:nvSpPr>
          <p:cNvPr id="29" name="Rectangle 13"/>
          <p:cNvSpPr>
            <a:spLocks noChangeArrowheads="1"/>
          </p:cNvSpPr>
          <p:nvPr/>
        </p:nvSpPr>
        <p:spPr bwMode="auto">
          <a:xfrm>
            <a:off x="5362223" y="6660445"/>
            <a:ext cx="1774499" cy="346126"/>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eaLnBrk="1" hangingPunct="1"/>
            <a:r>
              <a:rPr lang="en-US" altLang="en-US" sz="2370" dirty="0">
                <a:solidFill>
                  <a:schemeClr val="bg1"/>
                </a:solidFill>
                <a:latin typeface="Arial"/>
                <a:cs typeface="Arial"/>
              </a:rPr>
              <a:t>Inventory</a:t>
            </a:r>
          </a:p>
        </p:txBody>
      </p:sp>
      <p:sp>
        <p:nvSpPr>
          <p:cNvPr id="30" name="Text Box 70"/>
          <p:cNvSpPr txBox="1">
            <a:spLocks noChangeArrowheads="1"/>
          </p:cNvSpPr>
          <p:nvPr/>
        </p:nvSpPr>
        <p:spPr bwMode="auto">
          <a:xfrm>
            <a:off x="5588000" y="4968550"/>
            <a:ext cx="1128889" cy="337228"/>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eaLnBrk="1" hangingPunct="1"/>
            <a:r>
              <a:rPr lang="en-US" altLang="en-US" sz="2074" b="0" i="1" dirty="0">
                <a:solidFill>
                  <a:srgbClr val="FE9B03"/>
                </a:solidFill>
                <a:latin typeface="Arial"/>
                <a:cs typeface="Arial"/>
              </a:rPr>
              <a:t>plus</a:t>
            </a:r>
          </a:p>
        </p:txBody>
      </p:sp>
      <p:sp>
        <p:nvSpPr>
          <p:cNvPr id="99" name="Rectangle 14"/>
          <p:cNvSpPr>
            <a:spLocks noChangeArrowheads="1"/>
          </p:cNvSpPr>
          <p:nvPr/>
        </p:nvSpPr>
        <p:spPr bwMode="auto">
          <a:xfrm>
            <a:off x="5249333" y="7470033"/>
            <a:ext cx="1977262" cy="592068"/>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2370" kern="0" dirty="0">
                <a:solidFill>
                  <a:schemeClr val="bg1"/>
                </a:solidFill>
                <a:latin typeface="Arial"/>
                <a:cs typeface="Arial"/>
              </a:rPr>
              <a:t>Accounts Receivable</a:t>
            </a:r>
          </a:p>
        </p:txBody>
      </p:sp>
      <p:sp>
        <p:nvSpPr>
          <p:cNvPr id="100" name="Text Box 69"/>
          <p:cNvSpPr txBox="1">
            <a:spLocks noChangeArrowheads="1"/>
          </p:cNvSpPr>
          <p:nvPr/>
        </p:nvSpPr>
        <p:spPr bwMode="auto">
          <a:xfrm>
            <a:off x="5588002" y="7068644"/>
            <a:ext cx="1128887" cy="314111"/>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eaLnBrk="1" hangingPunct="1"/>
            <a:r>
              <a:rPr lang="en-US" altLang="en-US" sz="2074" b="0" i="1" dirty="0">
                <a:solidFill>
                  <a:srgbClr val="FE9B03"/>
                </a:solidFill>
                <a:latin typeface="Arial"/>
                <a:cs typeface="Arial"/>
              </a:rPr>
              <a:t>plus</a:t>
            </a:r>
          </a:p>
        </p:txBody>
      </p:sp>
      <p:sp>
        <p:nvSpPr>
          <p:cNvPr id="103" name="Rectangle 12"/>
          <p:cNvSpPr>
            <a:spLocks noChangeArrowheads="1"/>
          </p:cNvSpPr>
          <p:nvPr/>
        </p:nvSpPr>
        <p:spPr bwMode="auto">
          <a:xfrm>
            <a:off x="5475112" y="8611470"/>
            <a:ext cx="1354664" cy="645419"/>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eaLnBrk="1" hangingPunct="1"/>
            <a:r>
              <a:rPr lang="en-US" altLang="en-US" sz="2370" dirty="0">
                <a:solidFill>
                  <a:schemeClr val="bg1"/>
                </a:solidFill>
                <a:latin typeface="Arial"/>
                <a:cs typeface="Arial"/>
              </a:rPr>
              <a:t>Fixed Assets</a:t>
            </a:r>
          </a:p>
        </p:txBody>
      </p:sp>
      <p:sp>
        <p:nvSpPr>
          <p:cNvPr id="105" name="Rectangle 10"/>
          <p:cNvSpPr>
            <a:spLocks noChangeArrowheads="1"/>
          </p:cNvSpPr>
          <p:nvPr/>
        </p:nvSpPr>
        <p:spPr bwMode="auto">
          <a:xfrm>
            <a:off x="9081135" y="7546328"/>
            <a:ext cx="1812643" cy="1177207"/>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eaLnBrk="1" hangingPunct="1"/>
            <a:r>
              <a:rPr lang="en-US" altLang="en-US" sz="3556" dirty="0">
                <a:latin typeface="Arial"/>
                <a:cs typeface="Arial"/>
              </a:rPr>
              <a:t>Total Assets</a:t>
            </a:r>
          </a:p>
        </p:txBody>
      </p:sp>
      <p:sp>
        <p:nvSpPr>
          <p:cNvPr id="108" name="Rectangle 16"/>
          <p:cNvSpPr>
            <a:spLocks noChangeArrowheads="1"/>
          </p:cNvSpPr>
          <p:nvPr/>
        </p:nvSpPr>
        <p:spPr bwMode="auto">
          <a:xfrm>
            <a:off x="9200445" y="5793784"/>
            <a:ext cx="1556973" cy="1009993"/>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eaLnBrk="1" hangingPunct="1"/>
            <a:r>
              <a:rPr lang="en-US" altLang="en-US" sz="2963" b="0" i="1" dirty="0">
                <a:solidFill>
                  <a:srgbClr val="FE9B03"/>
                </a:solidFill>
                <a:latin typeface="Arial"/>
                <a:cs typeface="Arial"/>
              </a:rPr>
              <a:t>divided by</a:t>
            </a:r>
          </a:p>
        </p:txBody>
      </p:sp>
      <p:sp>
        <p:nvSpPr>
          <p:cNvPr id="109" name="Rectangle 6"/>
          <p:cNvSpPr>
            <a:spLocks noChangeArrowheads="1"/>
          </p:cNvSpPr>
          <p:nvPr/>
        </p:nvSpPr>
        <p:spPr bwMode="auto">
          <a:xfrm>
            <a:off x="11444911" y="4863014"/>
            <a:ext cx="2171733" cy="1940763"/>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4148" kern="0" dirty="0">
                <a:solidFill>
                  <a:srgbClr val="FE9B03"/>
                </a:solidFill>
                <a:latin typeface="Arial"/>
                <a:cs typeface="Arial"/>
              </a:rPr>
              <a:t>Return on Assets</a:t>
            </a:r>
          </a:p>
        </p:txBody>
      </p:sp>
      <p:sp>
        <p:nvSpPr>
          <p:cNvPr id="111" name="Text Box 79"/>
          <p:cNvSpPr txBox="1">
            <a:spLocks noChangeArrowheads="1"/>
          </p:cNvSpPr>
          <p:nvPr/>
        </p:nvSpPr>
        <p:spPr bwMode="auto">
          <a:xfrm>
            <a:off x="1585624" y="6609337"/>
            <a:ext cx="2781531" cy="730713"/>
          </a:xfrm>
          <a:prstGeom prst="rect">
            <a:avLst/>
          </a:prstGeom>
          <a:noFill/>
          <a:ln>
            <a:noFill/>
          </a:ln>
          <a:extLst/>
        </p:spPr>
        <p:txBody>
          <a:bodyPr wrap="none">
            <a:spAutoFit/>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eaLnBrk="1" hangingPunct="1"/>
            <a:r>
              <a:rPr lang="en-US" altLang="en-US" sz="2074" dirty="0">
                <a:solidFill>
                  <a:schemeClr val="bg1"/>
                </a:solidFill>
                <a:latin typeface="Arial"/>
                <a:cs typeface="Arial"/>
              </a:rPr>
              <a:t>Just enough for </a:t>
            </a:r>
          </a:p>
          <a:p>
            <a:pPr eaLnBrk="1" hangingPunct="1"/>
            <a:r>
              <a:rPr lang="en-US" altLang="en-US" sz="2074" dirty="0">
                <a:solidFill>
                  <a:schemeClr val="bg1"/>
                </a:solidFill>
                <a:latin typeface="Arial"/>
                <a:cs typeface="Arial"/>
              </a:rPr>
              <a:t>desired service level</a:t>
            </a:r>
          </a:p>
        </p:txBody>
      </p:sp>
      <p:sp>
        <p:nvSpPr>
          <p:cNvPr id="113" name="Text Box 80"/>
          <p:cNvSpPr txBox="1">
            <a:spLocks noChangeArrowheads="1"/>
          </p:cNvSpPr>
          <p:nvPr/>
        </p:nvSpPr>
        <p:spPr bwMode="auto">
          <a:xfrm>
            <a:off x="1585625" y="7587706"/>
            <a:ext cx="3472425" cy="730713"/>
          </a:xfrm>
          <a:prstGeom prst="rect">
            <a:avLst/>
          </a:prstGeom>
          <a:noFill/>
          <a:ln>
            <a:noFill/>
          </a:ln>
          <a:extLst/>
        </p:spPr>
        <p:txBody>
          <a:bodyPr wrap="none">
            <a:spAutoFit/>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defTabSz="762010" eaLnBrk="1" hangingPunct="1">
              <a:defRPr/>
            </a:pPr>
            <a:r>
              <a:rPr lang="en-US" altLang="en-US" sz="2074" kern="0" dirty="0">
                <a:solidFill>
                  <a:schemeClr val="bg1"/>
                </a:solidFill>
                <a:latin typeface="Arial"/>
                <a:cs typeface="Arial"/>
              </a:rPr>
              <a:t>Fast order cycle time</a:t>
            </a:r>
          </a:p>
          <a:p>
            <a:pPr defTabSz="762010" eaLnBrk="1" hangingPunct="1">
              <a:defRPr/>
            </a:pPr>
            <a:r>
              <a:rPr lang="en-US" altLang="en-US" sz="2074" kern="0" dirty="0">
                <a:solidFill>
                  <a:schemeClr val="bg1"/>
                </a:solidFill>
                <a:latin typeface="Arial"/>
                <a:cs typeface="Arial"/>
              </a:rPr>
              <a:t>Right product, no damage</a:t>
            </a:r>
          </a:p>
        </p:txBody>
      </p:sp>
      <p:sp>
        <p:nvSpPr>
          <p:cNvPr id="115" name="Text Box 81"/>
          <p:cNvSpPr txBox="1">
            <a:spLocks noChangeArrowheads="1"/>
          </p:cNvSpPr>
          <p:nvPr/>
        </p:nvSpPr>
        <p:spPr bwMode="auto">
          <a:xfrm>
            <a:off x="1585624" y="8514844"/>
            <a:ext cx="3294492" cy="1049903"/>
          </a:xfrm>
          <a:prstGeom prst="rect">
            <a:avLst/>
          </a:prstGeom>
          <a:noFill/>
          <a:ln>
            <a:noFill/>
          </a:ln>
          <a:extLst/>
        </p:spPr>
        <p:txBody>
          <a:bodyPr wrap="none">
            <a:spAutoFit/>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defTabSz="762010" eaLnBrk="1" hangingPunct="1">
              <a:defRPr/>
            </a:pPr>
            <a:r>
              <a:rPr lang="en-US" altLang="en-US" sz="2074" kern="0" dirty="0">
                <a:solidFill>
                  <a:schemeClr val="bg1"/>
                </a:solidFill>
                <a:latin typeface="Arial"/>
                <a:cs typeface="Arial"/>
              </a:rPr>
              <a:t>Effective use of logistics</a:t>
            </a:r>
          </a:p>
          <a:p>
            <a:pPr defTabSz="762010" eaLnBrk="1" hangingPunct="1">
              <a:defRPr/>
            </a:pPr>
            <a:r>
              <a:rPr lang="en-US" altLang="en-US" sz="2074" kern="0" dirty="0">
                <a:solidFill>
                  <a:schemeClr val="bg1"/>
                </a:solidFill>
                <a:latin typeface="Arial"/>
                <a:cs typeface="Arial"/>
              </a:rPr>
              <a:t>assets/outsourcing</a:t>
            </a:r>
          </a:p>
          <a:p>
            <a:pPr defTabSz="762010" eaLnBrk="1" hangingPunct="1">
              <a:defRPr/>
            </a:pPr>
            <a:r>
              <a:rPr lang="en-US" altLang="en-US" sz="2074" kern="0" dirty="0">
                <a:solidFill>
                  <a:schemeClr val="bg1"/>
                </a:solidFill>
                <a:latin typeface="Arial"/>
                <a:cs typeface="Arial"/>
              </a:rPr>
              <a:t>Optimal network</a:t>
            </a:r>
          </a:p>
        </p:txBody>
      </p:sp>
      <p:sp>
        <p:nvSpPr>
          <p:cNvPr id="117" name="TextBox 2"/>
          <p:cNvSpPr txBox="1">
            <a:spLocks noChangeArrowheads="1"/>
          </p:cNvSpPr>
          <p:nvPr/>
        </p:nvSpPr>
        <p:spPr bwMode="auto">
          <a:xfrm>
            <a:off x="846667" y="418836"/>
            <a:ext cx="13546667" cy="1004249"/>
          </a:xfrm>
          <a:prstGeom prst="rect">
            <a:avLst/>
          </a:prstGeom>
          <a:noFill/>
          <a:ln w="28575">
            <a:noFill/>
            <a:miter lim="800000"/>
            <a:headEnd/>
            <a:tailEnd/>
          </a:ln>
          <a:extLst/>
        </p:spPr>
        <p:txBody>
          <a:bodyPr wrap="square">
            <a:spAutoFit/>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defTabSz="762010" eaLnBrk="1" hangingPunct="1">
              <a:defRPr/>
            </a:pPr>
            <a:r>
              <a:rPr lang="en-US" altLang="en-US" sz="5926" i="1" kern="0" dirty="0">
                <a:latin typeface="Arial"/>
                <a:cs typeface="Arial"/>
              </a:rPr>
              <a:t>Financial Dimensions of SCM</a:t>
            </a:r>
          </a:p>
        </p:txBody>
      </p:sp>
      <p:sp>
        <p:nvSpPr>
          <p:cNvPr id="7" name="TextBox 6"/>
          <p:cNvSpPr txBox="1"/>
          <p:nvPr/>
        </p:nvSpPr>
        <p:spPr>
          <a:xfrm>
            <a:off x="1546726" y="3222670"/>
            <a:ext cx="2468946" cy="730713"/>
          </a:xfrm>
          <a:prstGeom prst="rect">
            <a:avLst/>
          </a:prstGeom>
          <a:noFill/>
        </p:spPr>
        <p:txBody>
          <a:bodyPr wrap="none" rtlCol="0">
            <a:spAutoFit/>
          </a:bodyPr>
          <a:lstStyle/>
          <a:p>
            <a:r>
              <a:rPr lang="en-US" sz="2074" dirty="0">
                <a:solidFill>
                  <a:schemeClr val="bg1"/>
                </a:solidFill>
                <a:latin typeface="Arial"/>
                <a:cs typeface="Arial"/>
              </a:rPr>
              <a:t>Logistics efficiency;</a:t>
            </a:r>
          </a:p>
          <a:p>
            <a:r>
              <a:rPr lang="en-US" sz="2074" dirty="0">
                <a:solidFill>
                  <a:schemeClr val="bg1"/>
                </a:solidFill>
                <a:latin typeface="Arial"/>
                <a:cs typeface="Arial"/>
              </a:rPr>
              <a:t>Procurement savvy</a:t>
            </a:r>
          </a:p>
        </p:txBody>
      </p:sp>
      <p:sp>
        <p:nvSpPr>
          <p:cNvPr id="26" name="TextBox 25"/>
          <p:cNvSpPr txBox="1"/>
          <p:nvPr/>
        </p:nvSpPr>
        <p:spPr>
          <a:xfrm>
            <a:off x="1598091" y="4313928"/>
            <a:ext cx="2395207" cy="730713"/>
          </a:xfrm>
          <a:prstGeom prst="rect">
            <a:avLst/>
          </a:prstGeom>
          <a:noFill/>
        </p:spPr>
        <p:txBody>
          <a:bodyPr wrap="none" rtlCol="0">
            <a:spAutoFit/>
          </a:bodyPr>
          <a:lstStyle/>
          <a:p>
            <a:r>
              <a:rPr lang="en-US" sz="2074" dirty="0">
                <a:solidFill>
                  <a:schemeClr val="bg1"/>
                </a:solidFill>
                <a:latin typeface="Arial"/>
                <a:cs typeface="Arial"/>
              </a:rPr>
              <a:t>Logistics efficiency</a:t>
            </a:r>
          </a:p>
          <a:p>
            <a:r>
              <a:rPr lang="en-US" sz="2074" dirty="0">
                <a:solidFill>
                  <a:schemeClr val="bg1"/>
                </a:solidFill>
                <a:latin typeface="Arial"/>
                <a:cs typeface="Arial"/>
              </a:rPr>
              <a:t>Optimal network</a:t>
            </a:r>
          </a:p>
        </p:txBody>
      </p:sp>
      <p:sp>
        <p:nvSpPr>
          <p:cNvPr id="27" name="TextBox 26"/>
          <p:cNvSpPr txBox="1"/>
          <p:nvPr/>
        </p:nvSpPr>
        <p:spPr>
          <a:xfrm>
            <a:off x="7394222" y="3728847"/>
            <a:ext cx="1354667" cy="457048"/>
          </a:xfrm>
          <a:prstGeom prst="rect">
            <a:avLst/>
          </a:prstGeom>
          <a:noFill/>
          <a:ln>
            <a:noFill/>
          </a:ln>
        </p:spPr>
        <p:txBody>
          <a:bodyPr wrap="square" rtlCol="0">
            <a:spAutoFit/>
          </a:bodyPr>
          <a:lstStyle/>
          <a:p>
            <a:pPr algn="ctr" defTabSz="762010">
              <a:defRPr/>
            </a:pPr>
            <a:r>
              <a:rPr lang="en-US" altLang="en-US" sz="2370" i="1" kern="0" dirty="0">
                <a:solidFill>
                  <a:srgbClr val="FE9B03"/>
                </a:solidFill>
                <a:latin typeface="Arial"/>
                <a:cs typeface="Arial"/>
              </a:rPr>
              <a:t>minus</a:t>
            </a:r>
          </a:p>
        </p:txBody>
      </p:sp>
      <p:pic>
        <p:nvPicPr>
          <p:cNvPr id="33" name="Picture 32"/>
          <p:cNvPicPr>
            <a:picLocks noChangeAspect="1"/>
          </p:cNvPicPr>
          <p:nvPr/>
        </p:nvPicPr>
        <p:blipFill>
          <a:blip r:embed="rId3">
            <a:lum bright="70000" contrast="-70000"/>
          </a:blip>
          <a:stretch>
            <a:fillRect/>
          </a:stretch>
        </p:blipFill>
        <p:spPr>
          <a:xfrm>
            <a:off x="4906130" y="3441720"/>
            <a:ext cx="230314" cy="142252"/>
          </a:xfrm>
          <a:prstGeom prst="rect">
            <a:avLst/>
          </a:prstGeom>
          <a:noFill/>
        </p:spPr>
      </p:pic>
      <p:pic>
        <p:nvPicPr>
          <p:cNvPr id="34" name="Picture 33"/>
          <p:cNvPicPr>
            <a:picLocks noChangeAspect="1"/>
          </p:cNvPicPr>
          <p:nvPr/>
        </p:nvPicPr>
        <p:blipFill>
          <a:blip r:embed="rId3">
            <a:lum bright="70000" contrast="-70000"/>
          </a:blip>
          <a:stretch>
            <a:fillRect/>
          </a:stretch>
        </p:blipFill>
        <p:spPr>
          <a:xfrm>
            <a:off x="4900243" y="4484917"/>
            <a:ext cx="230314" cy="142252"/>
          </a:xfrm>
          <a:prstGeom prst="rect">
            <a:avLst/>
          </a:prstGeom>
          <a:noFill/>
        </p:spPr>
      </p:pic>
      <p:pic>
        <p:nvPicPr>
          <p:cNvPr id="35" name="Picture 34"/>
          <p:cNvPicPr>
            <a:picLocks noChangeAspect="1"/>
          </p:cNvPicPr>
          <p:nvPr/>
        </p:nvPicPr>
        <p:blipFill>
          <a:blip r:embed="rId4">
            <a:lum bright="70000" contrast="-70000"/>
          </a:blip>
          <a:stretch>
            <a:fillRect/>
          </a:stretch>
        </p:blipFill>
        <p:spPr>
          <a:xfrm>
            <a:off x="4910667" y="5476210"/>
            <a:ext cx="230314" cy="142252"/>
          </a:xfrm>
          <a:prstGeom prst="rect">
            <a:avLst/>
          </a:prstGeom>
          <a:noFill/>
        </p:spPr>
      </p:pic>
      <p:sp>
        <p:nvSpPr>
          <p:cNvPr id="36" name="TextBox 35"/>
          <p:cNvSpPr txBox="1"/>
          <p:nvPr/>
        </p:nvSpPr>
        <p:spPr>
          <a:xfrm>
            <a:off x="1585625" y="5327783"/>
            <a:ext cx="3054041" cy="730713"/>
          </a:xfrm>
          <a:prstGeom prst="rect">
            <a:avLst/>
          </a:prstGeom>
          <a:noFill/>
        </p:spPr>
        <p:txBody>
          <a:bodyPr wrap="none" rtlCol="0">
            <a:spAutoFit/>
          </a:bodyPr>
          <a:lstStyle/>
          <a:p>
            <a:r>
              <a:rPr lang="en-US" sz="2074" dirty="0">
                <a:solidFill>
                  <a:schemeClr val="bg1"/>
                </a:solidFill>
                <a:latin typeface="Arial"/>
                <a:cs typeface="Arial"/>
              </a:rPr>
              <a:t>Using Logistics assets</a:t>
            </a:r>
          </a:p>
          <a:p>
            <a:r>
              <a:rPr lang="en-US" sz="2074" dirty="0">
                <a:solidFill>
                  <a:schemeClr val="bg1"/>
                </a:solidFill>
                <a:latin typeface="Arial"/>
                <a:cs typeface="Arial"/>
              </a:rPr>
              <a:t>effectively and efficiently</a:t>
            </a:r>
          </a:p>
        </p:txBody>
      </p:sp>
      <p:sp>
        <p:nvSpPr>
          <p:cNvPr id="39" name="Right Brace 38"/>
          <p:cNvSpPr/>
          <p:nvPr/>
        </p:nvSpPr>
        <p:spPr>
          <a:xfrm>
            <a:off x="6856064" y="2430975"/>
            <a:ext cx="425267" cy="1423120"/>
          </a:xfrm>
          <a:prstGeom prst="rightBrace">
            <a:avLst>
              <a:gd name="adj1" fmla="val 8333"/>
              <a:gd name="adj2" fmla="val 51168"/>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926">
              <a:solidFill>
                <a:schemeClr val="bg1"/>
              </a:solidFill>
              <a:latin typeface="Arial"/>
              <a:cs typeface="Arial"/>
            </a:endParaRPr>
          </a:p>
        </p:txBody>
      </p:sp>
      <p:pic>
        <p:nvPicPr>
          <p:cNvPr id="46" name="Picture 45"/>
          <p:cNvPicPr>
            <a:picLocks noChangeAspect="1"/>
          </p:cNvPicPr>
          <p:nvPr/>
        </p:nvPicPr>
        <p:blipFill>
          <a:blip r:embed="rId4">
            <a:lum bright="70000" contrast="-70000"/>
          </a:blip>
          <a:stretch>
            <a:fillRect/>
          </a:stretch>
        </p:blipFill>
        <p:spPr>
          <a:xfrm>
            <a:off x="4910667" y="6779813"/>
            <a:ext cx="230314" cy="142252"/>
          </a:xfrm>
          <a:prstGeom prst="rect">
            <a:avLst/>
          </a:prstGeom>
          <a:noFill/>
        </p:spPr>
      </p:pic>
      <p:pic>
        <p:nvPicPr>
          <p:cNvPr id="47" name="Picture 46"/>
          <p:cNvPicPr>
            <a:picLocks noChangeAspect="1"/>
          </p:cNvPicPr>
          <p:nvPr/>
        </p:nvPicPr>
        <p:blipFill>
          <a:blip r:embed="rId4">
            <a:lum bright="70000" contrast="-70000"/>
          </a:blip>
          <a:stretch>
            <a:fillRect/>
          </a:stretch>
        </p:blipFill>
        <p:spPr>
          <a:xfrm>
            <a:off x="4910667" y="7720487"/>
            <a:ext cx="230314" cy="142252"/>
          </a:xfrm>
          <a:prstGeom prst="rect">
            <a:avLst/>
          </a:prstGeom>
          <a:noFill/>
        </p:spPr>
      </p:pic>
      <p:pic>
        <p:nvPicPr>
          <p:cNvPr id="48" name="Picture 47"/>
          <p:cNvPicPr>
            <a:picLocks noChangeAspect="1"/>
          </p:cNvPicPr>
          <p:nvPr/>
        </p:nvPicPr>
        <p:blipFill>
          <a:blip r:embed="rId4">
            <a:lum bright="70000" contrast="-70000"/>
          </a:blip>
          <a:stretch>
            <a:fillRect/>
          </a:stretch>
        </p:blipFill>
        <p:spPr>
          <a:xfrm>
            <a:off x="4910667" y="8883053"/>
            <a:ext cx="230314" cy="142252"/>
          </a:xfrm>
          <a:prstGeom prst="rect">
            <a:avLst/>
          </a:prstGeom>
          <a:noFill/>
        </p:spPr>
      </p:pic>
      <p:pic>
        <p:nvPicPr>
          <p:cNvPr id="3" name="Picture 2"/>
          <p:cNvPicPr>
            <a:picLocks noChangeAspect="1"/>
          </p:cNvPicPr>
          <p:nvPr/>
        </p:nvPicPr>
        <p:blipFill>
          <a:blip r:embed="rId5"/>
          <a:stretch>
            <a:fillRect/>
          </a:stretch>
        </p:blipFill>
        <p:spPr>
          <a:xfrm>
            <a:off x="11353521" y="3273778"/>
            <a:ext cx="1337133" cy="1256444"/>
          </a:xfrm>
          <a:prstGeom prst="rect">
            <a:avLst/>
          </a:prstGeom>
          <a:noFill/>
          <a:ln w="38100">
            <a:solidFill>
              <a:srgbClr val="FE9B03"/>
            </a:solidFill>
          </a:ln>
        </p:spPr>
      </p:pic>
      <p:pic>
        <p:nvPicPr>
          <p:cNvPr id="4" name="Picture 3"/>
          <p:cNvPicPr>
            <a:picLocks noChangeAspect="1"/>
          </p:cNvPicPr>
          <p:nvPr/>
        </p:nvPicPr>
        <p:blipFill>
          <a:blip r:embed="rId6"/>
          <a:stretch>
            <a:fillRect/>
          </a:stretch>
        </p:blipFill>
        <p:spPr>
          <a:xfrm>
            <a:off x="11444912" y="7450668"/>
            <a:ext cx="1367978" cy="1286481"/>
          </a:xfrm>
          <a:prstGeom prst="rect">
            <a:avLst/>
          </a:prstGeom>
          <a:noFill/>
          <a:ln w="38100">
            <a:solidFill>
              <a:srgbClr val="FE9B03"/>
            </a:solidFill>
          </a:ln>
        </p:spPr>
      </p:pic>
      <p:sp>
        <p:nvSpPr>
          <p:cNvPr id="12" name="Equal 11"/>
          <p:cNvSpPr/>
          <p:nvPr/>
        </p:nvSpPr>
        <p:spPr bwMode="auto">
          <a:xfrm>
            <a:off x="10754740" y="5870223"/>
            <a:ext cx="703483" cy="461504"/>
          </a:xfrm>
          <a:prstGeom prst="mathEqual">
            <a:avLst/>
          </a:prstGeom>
          <a:solidFill>
            <a:srgbClr val="FE9B03"/>
          </a:solidFill>
          <a:ln w="9525" cap="flat" cmpd="sng" algn="ctr">
            <a:noFill/>
            <a:prstDash val="solid"/>
            <a:round/>
            <a:headEnd type="none" w="med" len="med"/>
            <a:tailEnd type="none" w="med" len="med"/>
          </a:ln>
          <a:effectLst/>
        </p:spPr>
        <p:txBody>
          <a:bodyPr vert="horz" wrap="square" lIns="135467" tIns="67733" rIns="135467" bIns="67733" numCol="1" rtlCol="0" anchor="t" anchorCtr="0" compatLnSpc="1">
            <a:prstTxWarp prst="textNoShape">
              <a:avLst/>
            </a:prstTxWarp>
            <a:spAutoFit/>
          </a:bodyPr>
          <a:lstStyle/>
          <a:p>
            <a:pPr defTabSz="1354684" fontAlgn="base">
              <a:spcBef>
                <a:spcPct val="0"/>
              </a:spcBef>
              <a:spcAft>
                <a:spcPct val="0"/>
              </a:spcAft>
              <a:buFontTx/>
              <a:buChar char="•"/>
            </a:pPr>
            <a:endParaRPr lang="en-US" sz="889" b="1">
              <a:solidFill>
                <a:schemeClr val="bg1"/>
              </a:solidFill>
              <a:latin typeface="Arial"/>
              <a:cs typeface="Arial"/>
            </a:endParaRPr>
          </a:p>
        </p:txBody>
      </p:sp>
      <p:sp>
        <p:nvSpPr>
          <p:cNvPr id="44" name="Right Brace 43"/>
          <p:cNvSpPr/>
          <p:nvPr/>
        </p:nvSpPr>
        <p:spPr>
          <a:xfrm>
            <a:off x="8953370" y="3024056"/>
            <a:ext cx="481043" cy="1859607"/>
          </a:xfrm>
          <a:prstGeom prst="rightBrace">
            <a:avLst>
              <a:gd name="adj1" fmla="val 8333"/>
              <a:gd name="adj2" fmla="val 51168"/>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111">
              <a:solidFill>
                <a:schemeClr val="bg1"/>
              </a:solidFill>
              <a:latin typeface="Arial"/>
              <a:cs typeface="Arial"/>
            </a:endParaRPr>
          </a:p>
        </p:txBody>
      </p:sp>
      <p:sp>
        <p:nvSpPr>
          <p:cNvPr id="49" name="Right Brace 48"/>
          <p:cNvSpPr/>
          <p:nvPr/>
        </p:nvSpPr>
        <p:spPr>
          <a:xfrm>
            <a:off x="7777730" y="6893036"/>
            <a:ext cx="519604" cy="2144889"/>
          </a:xfrm>
          <a:prstGeom prst="rightBrace">
            <a:avLst>
              <a:gd name="adj1" fmla="val 8333"/>
              <a:gd name="adj2" fmla="val 51168"/>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741">
              <a:solidFill>
                <a:schemeClr val="bg1"/>
              </a:solidFill>
              <a:latin typeface="Arial"/>
              <a:cs typeface="Arial"/>
            </a:endParaRPr>
          </a:p>
        </p:txBody>
      </p:sp>
      <p:sp>
        <p:nvSpPr>
          <p:cNvPr id="51" name="Right Brace 50"/>
          <p:cNvSpPr/>
          <p:nvPr/>
        </p:nvSpPr>
        <p:spPr>
          <a:xfrm>
            <a:off x="7055556" y="4555730"/>
            <a:ext cx="420527" cy="1432587"/>
          </a:xfrm>
          <a:prstGeom prst="rightBrace">
            <a:avLst>
              <a:gd name="adj1" fmla="val 8333"/>
              <a:gd name="adj2" fmla="val 51168"/>
            </a:avLst>
          </a:prstGeom>
          <a:noFill/>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741">
              <a:solidFill>
                <a:schemeClr val="bg1"/>
              </a:solidFill>
              <a:latin typeface="Arial"/>
              <a:cs typeface="Arial"/>
            </a:endParaRPr>
          </a:p>
        </p:txBody>
      </p:sp>
      <p:sp>
        <p:nvSpPr>
          <p:cNvPr id="50" name="Text Box 69"/>
          <p:cNvSpPr txBox="1">
            <a:spLocks noChangeArrowheads="1"/>
          </p:cNvSpPr>
          <p:nvPr/>
        </p:nvSpPr>
        <p:spPr bwMode="auto">
          <a:xfrm>
            <a:off x="5588002" y="8265445"/>
            <a:ext cx="1128887" cy="314111"/>
          </a:xfrm>
          <a:prstGeom prst="rect">
            <a:avLst/>
          </a:prstGeom>
          <a:noFill/>
          <a:ln w="9525">
            <a:noFill/>
            <a:miter lim="800000"/>
            <a:headEnd/>
            <a:tailEnd/>
          </a:ln>
        </p:spPr>
        <p:txBody>
          <a:bodyPr/>
          <a:lstStyle>
            <a:lvl1pPr eaLnBrk="0" hangingPunct="0">
              <a:defRPr sz="2800" b="1">
                <a:solidFill>
                  <a:srgbClr val="FFFF00"/>
                </a:solidFill>
                <a:latin typeface="Comic Sans MS" pitchFamily="66" charset="0"/>
                <a:cs typeface="Arial" pitchFamily="34" charset="0"/>
              </a:defRPr>
            </a:lvl1pPr>
            <a:lvl2pPr marL="742950" indent="-285750" eaLnBrk="0" hangingPunct="0">
              <a:defRPr sz="2800" b="1">
                <a:solidFill>
                  <a:srgbClr val="FFFF00"/>
                </a:solidFill>
                <a:latin typeface="Comic Sans MS" pitchFamily="66" charset="0"/>
                <a:cs typeface="Arial" pitchFamily="34" charset="0"/>
              </a:defRPr>
            </a:lvl2pPr>
            <a:lvl3pPr marL="1143000" indent="-228600" eaLnBrk="0" hangingPunct="0">
              <a:defRPr sz="2800" b="1">
                <a:solidFill>
                  <a:srgbClr val="FFFF00"/>
                </a:solidFill>
                <a:latin typeface="Comic Sans MS" pitchFamily="66" charset="0"/>
                <a:cs typeface="Arial" pitchFamily="34" charset="0"/>
              </a:defRPr>
            </a:lvl3pPr>
            <a:lvl4pPr marL="1600200" indent="-228600" eaLnBrk="0" hangingPunct="0">
              <a:defRPr sz="2800" b="1">
                <a:solidFill>
                  <a:srgbClr val="FFFF00"/>
                </a:solidFill>
                <a:latin typeface="Comic Sans MS" pitchFamily="66" charset="0"/>
                <a:cs typeface="Arial" pitchFamily="34" charset="0"/>
              </a:defRPr>
            </a:lvl4pPr>
            <a:lvl5pPr marL="2057400" indent="-228600" eaLnBrk="0" hangingPunct="0">
              <a:defRPr sz="2800" b="1">
                <a:solidFill>
                  <a:srgbClr val="FFFF00"/>
                </a:solidFill>
                <a:latin typeface="Comic Sans MS" pitchFamily="66" charset="0"/>
                <a:cs typeface="Arial" pitchFamily="34" charset="0"/>
              </a:defRPr>
            </a:lvl5pPr>
            <a:lvl6pPr marL="2514600" indent="-228600" eaLnBrk="0" fontAlgn="base" hangingPunct="0">
              <a:spcBef>
                <a:spcPct val="0"/>
              </a:spcBef>
              <a:spcAft>
                <a:spcPct val="0"/>
              </a:spcAft>
              <a:defRPr sz="2800" b="1">
                <a:solidFill>
                  <a:srgbClr val="FFFF00"/>
                </a:solidFill>
                <a:latin typeface="Comic Sans MS" pitchFamily="66" charset="0"/>
                <a:cs typeface="Arial" pitchFamily="34" charset="0"/>
              </a:defRPr>
            </a:lvl6pPr>
            <a:lvl7pPr marL="2971800" indent="-228600" eaLnBrk="0" fontAlgn="base" hangingPunct="0">
              <a:spcBef>
                <a:spcPct val="0"/>
              </a:spcBef>
              <a:spcAft>
                <a:spcPct val="0"/>
              </a:spcAft>
              <a:defRPr sz="2800" b="1">
                <a:solidFill>
                  <a:srgbClr val="FFFF00"/>
                </a:solidFill>
                <a:latin typeface="Comic Sans MS" pitchFamily="66" charset="0"/>
                <a:cs typeface="Arial" pitchFamily="34" charset="0"/>
              </a:defRPr>
            </a:lvl7pPr>
            <a:lvl8pPr marL="3429000" indent="-228600" eaLnBrk="0" fontAlgn="base" hangingPunct="0">
              <a:spcBef>
                <a:spcPct val="0"/>
              </a:spcBef>
              <a:spcAft>
                <a:spcPct val="0"/>
              </a:spcAft>
              <a:defRPr sz="2800" b="1">
                <a:solidFill>
                  <a:srgbClr val="FFFF00"/>
                </a:solidFill>
                <a:latin typeface="Comic Sans MS" pitchFamily="66" charset="0"/>
                <a:cs typeface="Arial" pitchFamily="34" charset="0"/>
              </a:defRPr>
            </a:lvl8pPr>
            <a:lvl9pPr marL="3886200" indent="-228600" eaLnBrk="0" fontAlgn="base" hangingPunct="0">
              <a:spcBef>
                <a:spcPct val="0"/>
              </a:spcBef>
              <a:spcAft>
                <a:spcPct val="0"/>
              </a:spcAft>
              <a:defRPr sz="2800" b="1">
                <a:solidFill>
                  <a:srgbClr val="FFFF00"/>
                </a:solidFill>
                <a:latin typeface="Comic Sans MS" pitchFamily="66" charset="0"/>
                <a:cs typeface="Arial" pitchFamily="34" charset="0"/>
              </a:defRPr>
            </a:lvl9pPr>
          </a:lstStyle>
          <a:p>
            <a:pPr algn="ctr" eaLnBrk="1" hangingPunct="1"/>
            <a:r>
              <a:rPr lang="en-US" altLang="en-US" sz="2074" b="0" i="1" dirty="0">
                <a:solidFill>
                  <a:srgbClr val="FE9B03"/>
                </a:solidFill>
                <a:latin typeface="Arial"/>
                <a:cs typeface="Arial"/>
              </a:rPr>
              <a:t>plus</a:t>
            </a:r>
          </a:p>
        </p:txBody>
      </p:sp>
      <p:sp>
        <p:nvSpPr>
          <p:cNvPr id="45" name="Slide Number Placeholder 3"/>
          <p:cNvSpPr>
            <a:spLocks noGrp="1"/>
          </p:cNvSpPr>
          <p:nvPr>
            <p:ph type="sldNum" sz="quarter" idx="11"/>
          </p:nvPr>
        </p:nvSpPr>
        <p:spPr>
          <a:xfrm>
            <a:off x="10555111" y="9256889"/>
            <a:ext cx="2822222" cy="677333"/>
          </a:xfrm>
          <a:noFill/>
        </p:spPr>
        <p:txBody>
          <a:bodyPr/>
          <a:lstStyle>
            <a:lvl1pPr eaLnBrk="0" hangingPunct="0">
              <a:defRPr sz="3556">
                <a:solidFill>
                  <a:schemeClr val="tx1"/>
                </a:solidFill>
                <a:latin typeface="Arial Narrow" pitchFamily="34" charset="0"/>
              </a:defRPr>
            </a:lvl1pPr>
            <a:lvl2pPr marL="1100680" indent="-423339" eaLnBrk="0" hangingPunct="0">
              <a:defRPr sz="3556">
                <a:solidFill>
                  <a:schemeClr val="tx1"/>
                </a:solidFill>
                <a:latin typeface="Arial Narrow" pitchFamily="34" charset="0"/>
              </a:defRPr>
            </a:lvl2pPr>
            <a:lvl3pPr marL="1693355" indent="-338671" eaLnBrk="0" hangingPunct="0">
              <a:defRPr sz="3556">
                <a:solidFill>
                  <a:schemeClr val="tx1"/>
                </a:solidFill>
                <a:latin typeface="Arial Narrow" pitchFamily="34" charset="0"/>
              </a:defRPr>
            </a:lvl3pPr>
            <a:lvl4pPr marL="2370696" indent="-338671" eaLnBrk="0" hangingPunct="0">
              <a:defRPr sz="3556">
                <a:solidFill>
                  <a:schemeClr val="tx1"/>
                </a:solidFill>
                <a:latin typeface="Arial Narrow" pitchFamily="34" charset="0"/>
              </a:defRPr>
            </a:lvl4pPr>
            <a:lvl5pPr marL="3048038" indent="-338671" eaLnBrk="0" hangingPunct="0">
              <a:defRPr sz="3556">
                <a:solidFill>
                  <a:schemeClr val="tx1"/>
                </a:solidFill>
                <a:latin typeface="Arial Narrow" pitchFamily="34" charset="0"/>
              </a:defRPr>
            </a:lvl5pPr>
            <a:lvl6pPr marL="3725380" indent="-338671" algn="ctr" eaLnBrk="0" fontAlgn="base" hangingPunct="0">
              <a:spcBef>
                <a:spcPct val="0"/>
              </a:spcBef>
              <a:spcAft>
                <a:spcPct val="0"/>
              </a:spcAft>
              <a:defRPr sz="3556">
                <a:solidFill>
                  <a:schemeClr val="tx1"/>
                </a:solidFill>
                <a:latin typeface="Arial Narrow" pitchFamily="34" charset="0"/>
              </a:defRPr>
            </a:lvl6pPr>
            <a:lvl7pPr marL="4402722" indent="-338671" algn="ctr" eaLnBrk="0" fontAlgn="base" hangingPunct="0">
              <a:spcBef>
                <a:spcPct val="0"/>
              </a:spcBef>
              <a:spcAft>
                <a:spcPct val="0"/>
              </a:spcAft>
              <a:defRPr sz="3556">
                <a:solidFill>
                  <a:schemeClr val="tx1"/>
                </a:solidFill>
                <a:latin typeface="Arial Narrow" pitchFamily="34" charset="0"/>
              </a:defRPr>
            </a:lvl7pPr>
            <a:lvl8pPr marL="5080064" indent="-338671" algn="ctr" eaLnBrk="0" fontAlgn="base" hangingPunct="0">
              <a:spcBef>
                <a:spcPct val="0"/>
              </a:spcBef>
              <a:spcAft>
                <a:spcPct val="0"/>
              </a:spcAft>
              <a:defRPr sz="3556">
                <a:solidFill>
                  <a:schemeClr val="tx1"/>
                </a:solidFill>
                <a:latin typeface="Arial Narrow" pitchFamily="34" charset="0"/>
              </a:defRPr>
            </a:lvl8pPr>
            <a:lvl9pPr marL="5757405" indent="-338671" algn="ctr" eaLnBrk="0" fontAlgn="base" hangingPunct="0">
              <a:spcBef>
                <a:spcPct val="0"/>
              </a:spcBef>
              <a:spcAft>
                <a:spcPct val="0"/>
              </a:spcAft>
              <a:defRPr sz="3556">
                <a:solidFill>
                  <a:schemeClr val="tx1"/>
                </a:solidFill>
                <a:latin typeface="Arial Narrow" pitchFamily="34" charset="0"/>
              </a:defRPr>
            </a:lvl9pPr>
          </a:lstStyle>
          <a:p>
            <a:pPr eaLnBrk="1" hangingPunct="1"/>
            <a:endParaRPr lang="en-US" altLang="en-US" sz="1333" dirty="0">
              <a:solidFill>
                <a:srgbClr val="FFFFFF"/>
              </a:solidFill>
            </a:endParaRPr>
          </a:p>
        </p:txBody>
      </p:sp>
    </p:spTree>
    <p:extLst>
      <p:ext uri="{BB962C8B-B14F-4D97-AF65-F5344CB8AC3E}">
        <p14:creationId xmlns:p14="http://schemas.microsoft.com/office/powerpoint/2010/main" val="212070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anim calcmode="lin" valueType="num">
                                      <p:cBhvr>
                                        <p:cTn id="22" dur="2000" fill="hold"/>
                                        <p:tgtEl>
                                          <p:spTgt spid="8"/>
                                        </p:tgtEl>
                                        <p:attrNameLst>
                                          <p:attrName>ppt_w</p:attrName>
                                        </p:attrNameLst>
                                      </p:cBhvr>
                                      <p:tavLst>
                                        <p:tav tm="0" fmla="#ppt_w*sin(2.5*pi*$)">
                                          <p:val>
                                            <p:fltVal val="0"/>
                                          </p:val>
                                        </p:tav>
                                        <p:tav tm="100000">
                                          <p:val>
                                            <p:fltVal val="1"/>
                                          </p:val>
                                        </p:tav>
                                      </p:tavLst>
                                    </p:anim>
                                    <p:anim calcmode="lin" valueType="num">
                                      <p:cBhvr>
                                        <p:cTn id="2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childTnLst>
                          </p:cTn>
                        </p:par>
                        <p:par>
                          <p:cTn id="28" fill="hold">
                            <p:stCondLst>
                              <p:cond delay="0"/>
                            </p:stCondLst>
                            <p:childTnLst>
                              <p:par>
                                <p:cTn id="29" presetID="45"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anim calcmode="lin" valueType="num">
                                      <p:cBhvr>
                                        <p:cTn id="32" dur="2000" fill="hold"/>
                                        <p:tgtEl>
                                          <p:spTgt spid="11"/>
                                        </p:tgtEl>
                                        <p:attrNameLst>
                                          <p:attrName>ppt_w</p:attrName>
                                        </p:attrNameLst>
                                      </p:cBhvr>
                                      <p:tavLst>
                                        <p:tav tm="0" fmla="#ppt_w*sin(2.5*pi*$)">
                                          <p:val>
                                            <p:fltVal val="0"/>
                                          </p:val>
                                        </p:tav>
                                        <p:tav tm="100000">
                                          <p:val>
                                            <p:fltVal val="1"/>
                                          </p:val>
                                        </p:tav>
                                      </p:tavLst>
                                    </p:anim>
                                    <p:anim calcmode="lin" valueType="num">
                                      <p:cBhvr>
                                        <p:cTn id="3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000"/>
                                        <p:tgtEl>
                                          <p:spTgt spid="13"/>
                                        </p:tgtEl>
                                      </p:cBhvr>
                                    </p:animEffect>
                                    <p:anim calcmode="lin" valueType="num">
                                      <p:cBhvr>
                                        <p:cTn id="39" dur="2000" fill="hold"/>
                                        <p:tgtEl>
                                          <p:spTgt spid="13"/>
                                        </p:tgtEl>
                                        <p:attrNameLst>
                                          <p:attrName>ppt_w</p:attrName>
                                        </p:attrNameLst>
                                      </p:cBhvr>
                                      <p:tavLst>
                                        <p:tav tm="0" fmla="#ppt_w*sin(2.5*pi*$)">
                                          <p:val>
                                            <p:fltVal val="0"/>
                                          </p:val>
                                        </p:tav>
                                        <p:tav tm="100000">
                                          <p:val>
                                            <p:fltVal val="1"/>
                                          </p:val>
                                        </p:tav>
                                      </p:tavLst>
                                    </p:anim>
                                    <p:anim calcmode="lin" valueType="num">
                                      <p:cBhvr>
                                        <p:cTn id="4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p:cTn id="45" dur="500" fill="hold"/>
                                        <p:tgtEl>
                                          <p:spTgt spid="30"/>
                                        </p:tgtEl>
                                        <p:attrNameLst>
                                          <p:attrName>ppt_w</p:attrName>
                                        </p:attrNameLst>
                                      </p:cBhvr>
                                      <p:tavLst>
                                        <p:tav tm="0">
                                          <p:val>
                                            <p:fltVal val="0"/>
                                          </p:val>
                                        </p:tav>
                                        <p:tav tm="100000">
                                          <p:val>
                                            <p:strVal val="#ppt_w"/>
                                          </p:val>
                                        </p:tav>
                                      </p:tavLst>
                                    </p:anim>
                                    <p:anim calcmode="lin" valueType="num">
                                      <p:cBhvr>
                                        <p:cTn id="46" dur="500" fill="hold"/>
                                        <p:tgtEl>
                                          <p:spTgt spid="30"/>
                                        </p:tgtEl>
                                        <p:attrNameLst>
                                          <p:attrName>ppt_h</p:attrName>
                                        </p:attrNameLst>
                                      </p:cBhvr>
                                      <p:tavLst>
                                        <p:tav tm="0">
                                          <p:val>
                                            <p:fltVal val="0"/>
                                          </p:val>
                                        </p:tav>
                                        <p:tav tm="100000">
                                          <p:val>
                                            <p:strVal val="#ppt_h"/>
                                          </p:val>
                                        </p:tav>
                                      </p:tavLst>
                                    </p:anim>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000"/>
                                        <p:tgtEl>
                                          <p:spTgt spid="15"/>
                                        </p:tgtEl>
                                      </p:cBhvr>
                                    </p:animEffect>
                                    <p:anim calcmode="lin" valueType="num">
                                      <p:cBhvr>
                                        <p:cTn id="53" dur="2000" fill="hold"/>
                                        <p:tgtEl>
                                          <p:spTgt spid="15"/>
                                        </p:tgtEl>
                                        <p:attrNameLst>
                                          <p:attrName>ppt_w</p:attrName>
                                        </p:attrNameLst>
                                      </p:cBhvr>
                                      <p:tavLst>
                                        <p:tav tm="0" fmla="#ppt_w*sin(2.5*pi*$)">
                                          <p:val>
                                            <p:fltVal val="0"/>
                                          </p:val>
                                        </p:tav>
                                        <p:tav tm="100000">
                                          <p:val>
                                            <p:fltVal val="1"/>
                                          </p:val>
                                        </p:tav>
                                      </p:tavLst>
                                    </p:anim>
                                    <p:anim calcmode="lin" valueType="num">
                                      <p:cBhvr>
                                        <p:cTn id="54"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par>
                          <p:cTn id="59" fill="hold">
                            <p:stCondLst>
                              <p:cond delay="0"/>
                            </p:stCondLst>
                            <p:childTnLst>
                              <p:par>
                                <p:cTn id="60" presetID="45" presetClass="entr" presetSubtype="0"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000"/>
                                        <p:tgtEl>
                                          <p:spTgt spid="18"/>
                                        </p:tgtEl>
                                      </p:cBhvr>
                                    </p:animEffect>
                                    <p:anim calcmode="lin" valueType="num">
                                      <p:cBhvr>
                                        <p:cTn id="63" dur="2000" fill="hold"/>
                                        <p:tgtEl>
                                          <p:spTgt spid="18"/>
                                        </p:tgtEl>
                                        <p:attrNameLst>
                                          <p:attrName>ppt_w</p:attrName>
                                        </p:attrNameLst>
                                      </p:cBhvr>
                                      <p:tavLst>
                                        <p:tav tm="0" fmla="#ppt_w*sin(2.5*pi*$)">
                                          <p:val>
                                            <p:fltVal val="0"/>
                                          </p:val>
                                        </p:tav>
                                        <p:tav tm="100000">
                                          <p:val>
                                            <p:fltVal val="1"/>
                                          </p:val>
                                        </p:tav>
                                      </p:tavLst>
                                    </p:anim>
                                    <p:anim calcmode="lin" valueType="num">
                                      <p:cBhvr>
                                        <p:cTn id="64"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p:cTn id="69" dur="500" fill="hold"/>
                                        <p:tgtEl>
                                          <p:spTgt spid="27"/>
                                        </p:tgtEl>
                                        <p:attrNameLst>
                                          <p:attrName>ppt_w</p:attrName>
                                        </p:attrNameLst>
                                      </p:cBhvr>
                                      <p:tavLst>
                                        <p:tav tm="0">
                                          <p:val>
                                            <p:fltVal val="0"/>
                                          </p:val>
                                        </p:tav>
                                        <p:tav tm="100000">
                                          <p:val>
                                            <p:strVal val="#ppt_w"/>
                                          </p:val>
                                        </p:tav>
                                      </p:tavLst>
                                    </p:anim>
                                    <p:anim calcmode="lin" valueType="num">
                                      <p:cBhvr>
                                        <p:cTn id="70" dur="500" fill="hold"/>
                                        <p:tgtEl>
                                          <p:spTgt spid="27"/>
                                        </p:tgtEl>
                                        <p:attrNameLst>
                                          <p:attrName>ppt_h</p:attrName>
                                        </p:attrNameLst>
                                      </p:cBhvr>
                                      <p:tavLst>
                                        <p:tav tm="0">
                                          <p:val>
                                            <p:fltVal val="0"/>
                                          </p:val>
                                        </p:tav>
                                        <p:tav tm="100000">
                                          <p:val>
                                            <p:strVal val="#ppt_h"/>
                                          </p:val>
                                        </p:tav>
                                      </p:tavLst>
                                    </p:anim>
                                    <p:animEffect transition="in" filter="fade">
                                      <p:cBhvr>
                                        <p:cTn id="71" dur="500"/>
                                        <p:tgtEl>
                                          <p:spTgt spid="27"/>
                                        </p:tgtEl>
                                      </p:cBhvr>
                                    </p:animEffect>
                                  </p:childTnLst>
                                </p:cTn>
                              </p:par>
                              <p:par>
                                <p:cTn id="72" presetID="1" presetClass="entr" presetSubtype="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childTnLst>
                                </p:cTn>
                              </p:par>
                            </p:childTnLst>
                          </p:cTn>
                        </p:par>
                        <p:par>
                          <p:cTn id="74" fill="hold">
                            <p:stCondLst>
                              <p:cond delay="500"/>
                            </p:stCondLst>
                            <p:childTnLst>
                              <p:par>
                                <p:cTn id="75" presetID="45"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2000"/>
                                        <p:tgtEl>
                                          <p:spTgt spid="21"/>
                                        </p:tgtEl>
                                      </p:cBhvr>
                                    </p:animEffect>
                                    <p:anim calcmode="lin" valueType="num">
                                      <p:cBhvr>
                                        <p:cTn id="78" dur="2000" fill="hold"/>
                                        <p:tgtEl>
                                          <p:spTgt spid="21"/>
                                        </p:tgtEl>
                                        <p:attrNameLst>
                                          <p:attrName>ppt_w</p:attrName>
                                        </p:attrNameLst>
                                      </p:cBhvr>
                                      <p:tavLst>
                                        <p:tav tm="0" fmla="#ppt_w*sin(2.5*pi*$)">
                                          <p:val>
                                            <p:fltVal val="0"/>
                                          </p:val>
                                        </p:tav>
                                        <p:tav tm="100000">
                                          <p:val>
                                            <p:fltVal val="1"/>
                                          </p:val>
                                        </p:tav>
                                      </p:tavLst>
                                    </p:anim>
                                    <p:anim calcmode="lin" valueType="num">
                                      <p:cBhvr>
                                        <p:cTn id="79"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fade">
                                      <p:cBhvr>
                                        <p:cTn id="88" dur="2000"/>
                                        <p:tgtEl>
                                          <p:spTgt spid="29"/>
                                        </p:tgtEl>
                                      </p:cBhvr>
                                    </p:animEffect>
                                    <p:anim calcmode="lin" valueType="num">
                                      <p:cBhvr>
                                        <p:cTn id="89" dur="2000" fill="hold"/>
                                        <p:tgtEl>
                                          <p:spTgt spid="29"/>
                                        </p:tgtEl>
                                        <p:attrNameLst>
                                          <p:attrName>ppt_w</p:attrName>
                                        </p:attrNameLst>
                                      </p:cBhvr>
                                      <p:tavLst>
                                        <p:tav tm="0" fmla="#ppt_w*sin(2.5*pi*$)">
                                          <p:val>
                                            <p:fltVal val="0"/>
                                          </p:val>
                                        </p:tav>
                                        <p:tav tm="100000">
                                          <p:val>
                                            <p:fltVal val="1"/>
                                          </p:val>
                                        </p:tav>
                                      </p:tavLst>
                                    </p:anim>
                                    <p:anim calcmode="lin" valueType="num">
                                      <p:cBhvr>
                                        <p:cTn id="90" dur="2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00"/>
                                        </p:tgtEl>
                                        <p:attrNameLst>
                                          <p:attrName>style.visibility</p:attrName>
                                        </p:attrNameLst>
                                      </p:cBhvr>
                                      <p:to>
                                        <p:strVal val="visible"/>
                                      </p:to>
                                    </p:set>
                                    <p:animEffect transition="in" filter="wipe(down)">
                                      <p:cBhvr>
                                        <p:cTn id="95" dur="500"/>
                                        <p:tgtEl>
                                          <p:spTgt spid="100"/>
                                        </p:tgtEl>
                                      </p:cBhvr>
                                    </p:animEffect>
                                  </p:childTnLst>
                                </p:cTn>
                              </p:par>
                            </p:childTnLst>
                          </p:cTn>
                        </p:par>
                      </p:childTnLst>
                    </p:cTn>
                  </p:par>
                  <p:par>
                    <p:cTn id="96" fill="hold">
                      <p:stCondLst>
                        <p:cond delay="indefinite"/>
                      </p:stCondLst>
                      <p:childTnLst>
                        <p:par>
                          <p:cTn id="97" fill="hold">
                            <p:stCondLst>
                              <p:cond delay="0"/>
                            </p:stCondLst>
                            <p:childTnLst>
                              <p:par>
                                <p:cTn id="98" presetID="45" presetClass="entr" presetSubtype="0" fill="hold" grpId="0" nodeType="clickEffect">
                                  <p:stCondLst>
                                    <p:cond delay="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2000"/>
                                        <p:tgtEl>
                                          <p:spTgt spid="99"/>
                                        </p:tgtEl>
                                      </p:cBhvr>
                                    </p:animEffect>
                                    <p:anim calcmode="lin" valueType="num">
                                      <p:cBhvr>
                                        <p:cTn id="101" dur="2000" fill="hold"/>
                                        <p:tgtEl>
                                          <p:spTgt spid="99"/>
                                        </p:tgtEl>
                                        <p:attrNameLst>
                                          <p:attrName>ppt_w</p:attrName>
                                        </p:attrNameLst>
                                      </p:cBhvr>
                                      <p:tavLst>
                                        <p:tav tm="0" fmla="#ppt_w*sin(2.5*pi*$)">
                                          <p:val>
                                            <p:fltVal val="0"/>
                                          </p:val>
                                        </p:tav>
                                        <p:tav tm="100000">
                                          <p:val>
                                            <p:fltVal val="1"/>
                                          </p:val>
                                        </p:tav>
                                      </p:tavLst>
                                    </p:anim>
                                    <p:anim calcmode="lin" valueType="num">
                                      <p:cBhvr>
                                        <p:cTn id="102" dur="2000" fill="hold"/>
                                        <p:tgtEl>
                                          <p:spTgt spid="99"/>
                                        </p:tgtEl>
                                        <p:attrNameLst>
                                          <p:attrName>ppt_h</p:attrName>
                                        </p:attrNameLst>
                                      </p:cBhvr>
                                      <p:tavLst>
                                        <p:tav tm="0">
                                          <p:val>
                                            <p:strVal val="#ppt_h"/>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 calcmode="lin" valueType="num">
                                      <p:cBhvr>
                                        <p:cTn id="107" dur="500" fill="hold"/>
                                        <p:tgtEl>
                                          <p:spTgt spid="50"/>
                                        </p:tgtEl>
                                        <p:attrNameLst>
                                          <p:attrName>ppt_w</p:attrName>
                                        </p:attrNameLst>
                                      </p:cBhvr>
                                      <p:tavLst>
                                        <p:tav tm="0">
                                          <p:val>
                                            <p:fltVal val="0"/>
                                          </p:val>
                                        </p:tav>
                                        <p:tav tm="100000">
                                          <p:val>
                                            <p:strVal val="#ppt_w"/>
                                          </p:val>
                                        </p:tav>
                                      </p:tavLst>
                                    </p:anim>
                                    <p:anim calcmode="lin" valueType="num">
                                      <p:cBhvr>
                                        <p:cTn id="108" dur="500" fill="hold"/>
                                        <p:tgtEl>
                                          <p:spTgt spid="50"/>
                                        </p:tgtEl>
                                        <p:attrNameLst>
                                          <p:attrName>ppt_h</p:attrName>
                                        </p:attrNameLst>
                                      </p:cBhvr>
                                      <p:tavLst>
                                        <p:tav tm="0">
                                          <p:val>
                                            <p:fltVal val="0"/>
                                          </p:val>
                                        </p:tav>
                                        <p:tav tm="100000">
                                          <p:val>
                                            <p:strVal val="#ppt_h"/>
                                          </p:val>
                                        </p:tav>
                                      </p:tavLst>
                                    </p:anim>
                                    <p:animEffect transition="in" filter="fade">
                                      <p:cBhvr>
                                        <p:cTn id="109" dur="500"/>
                                        <p:tgtEl>
                                          <p:spTgt spid="50"/>
                                        </p:tgtEl>
                                      </p:cBhvr>
                                    </p:animEffect>
                                  </p:childTnLst>
                                </p:cTn>
                              </p:par>
                            </p:childTnLst>
                          </p:cTn>
                        </p:par>
                      </p:childTnLst>
                    </p:cTn>
                  </p:par>
                  <p:par>
                    <p:cTn id="110" fill="hold">
                      <p:stCondLst>
                        <p:cond delay="indefinite"/>
                      </p:stCondLst>
                      <p:childTnLst>
                        <p:par>
                          <p:cTn id="111" fill="hold">
                            <p:stCondLst>
                              <p:cond delay="0"/>
                            </p:stCondLst>
                            <p:childTnLst>
                              <p:par>
                                <p:cTn id="112" presetID="45" presetClass="entr" presetSubtype="0" fill="hold" grpId="0" nodeType="clickEffect">
                                  <p:stCondLst>
                                    <p:cond delay="0"/>
                                  </p:stCondLst>
                                  <p:childTnLst>
                                    <p:set>
                                      <p:cBhvr>
                                        <p:cTn id="113" dur="1" fill="hold">
                                          <p:stCondLst>
                                            <p:cond delay="0"/>
                                          </p:stCondLst>
                                        </p:cTn>
                                        <p:tgtEl>
                                          <p:spTgt spid="103"/>
                                        </p:tgtEl>
                                        <p:attrNameLst>
                                          <p:attrName>style.visibility</p:attrName>
                                        </p:attrNameLst>
                                      </p:cBhvr>
                                      <p:to>
                                        <p:strVal val="visible"/>
                                      </p:to>
                                    </p:set>
                                    <p:animEffect transition="in" filter="fade">
                                      <p:cBhvr>
                                        <p:cTn id="114" dur="2000"/>
                                        <p:tgtEl>
                                          <p:spTgt spid="103"/>
                                        </p:tgtEl>
                                      </p:cBhvr>
                                    </p:animEffect>
                                    <p:anim calcmode="lin" valueType="num">
                                      <p:cBhvr>
                                        <p:cTn id="115" dur="2000" fill="hold"/>
                                        <p:tgtEl>
                                          <p:spTgt spid="103"/>
                                        </p:tgtEl>
                                        <p:attrNameLst>
                                          <p:attrName>ppt_w</p:attrName>
                                        </p:attrNameLst>
                                      </p:cBhvr>
                                      <p:tavLst>
                                        <p:tav tm="0" fmla="#ppt_w*sin(2.5*pi*$)">
                                          <p:val>
                                            <p:fltVal val="0"/>
                                          </p:val>
                                        </p:tav>
                                        <p:tav tm="100000">
                                          <p:val>
                                            <p:fltVal val="1"/>
                                          </p:val>
                                        </p:tav>
                                      </p:tavLst>
                                    </p:anim>
                                    <p:anim calcmode="lin" valueType="num">
                                      <p:cBhvr>
                                        <p:cTn id="116" dur="2000" fill="hold"/>
                                        <p:tgtEl>
                                          <p:spTgt spid="103"/>
                                        </p:tgtEl>
                                        <p:attrNameLst>
                                          <p:attrName>ppt_h</p:attrName>
                                        </p:attrNameLst>
                                      </p:cBhvr>
                                      <p:tavLst>
                                        <p:tav tm="0">
                                          <p:val>
                                            <p:strVal val="#ppt_h"/>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0"/>
                            </p:stCondLst>
                            <p:childTnLst>
                              <p:par>
                                <p:cTn id="122" presetID="45" presetClass="entr" presetSubtype="0" fill="hold" grpId="0" nodeType="afterEffect">
                                  <p:stCondLst>
                                    <p:cond delay="0"/>
                                  </p:stCondLst>
                                  <p:childTnLst>
                                    <p:set>
                                      <p:cBhvr>
                                        <p:cTn id="123" dur="1" fill="hold">
                                          <p:stCondLst>
                                            <p:cond delay="0"/>
                                          </p:stCondLst>
                                        </p:cTn>
                                        <p:tgtEl>
                                          <p:spTgt spid="105"/>
                                        </p:tgtEl>
                                        <p:attrNameLst>
                                          <p:attrName>style.visibility</p:attrName>
                                        </p:attrNameLst>
                                      </p:cBhvr>
                                      <p:to>
                                        <p:strVal val="visible"/>
                                      </p:to>
                                    </p:set>
                                    <p:animEffect transition="in" filter="fade">
                                      <p:cBhvr>
                                        <p:cTn id="124" dur="2000"/>
                                        <p:tgtEl>
                                          <p:spTgt spid="105"/>
                                        </p:tgtEl>
                                      </p:cBhvr>
                                    </p:animEffect>
                                    <p:anim calcmode="lin" valueType="num">
                                      <p:cBhvr>
                                        <p:cTn id="125" dur="2000" fill="hold"/>
                                        <p:tgtEl>
                                          <p:spTgt spid="105"/>
                                        </p:tgtEl>
                                        <p:attrNameLst>
                                          <p:attrName>ppt_w</p:attrName>
                                        </p:attrNameLst>
                                      </p:cBhvr>
                                      <p:tavLst>
                                        <p:tav tm="0" fmla="#ppt_w*sin(2.5*pi*$)">
                                          <p:val>
                                            <p:fltVal val="0"/>
                                          </p:val>
                                        </p:tav>
                                        <p:tav tm="100000">
                                          <p:val>
                                            <p:fltVal val="1"/>
                                          </p:val>
                                        </p:tav>
                                      </p:tavLst>
                                    </p:anim>
                                    <p:anim calcmode="lin" valueType="num">
                                      <p:cBhvr>
                                        <p:cTn id="126" dur="2000" fill="hold"/>
                                        <p:tgtEl>
                                          <p:spTgt spid="105"/>
                                        </p:tgtEl>
                                        <p:attrNameLst>
                                          <p:attrName>ppt_h</p:attrName>
                                        </p:attrNameLst>
                                      </p:cBhvr>
                                      <p:tavLst>
                                        <p:tav tm="0">
                                          <p:val>
                                            <p:strVal val="#ppt_h"/>
                                          </p:val>
                                        </p:tav>
                                        <p:tav tm="100000">
                                          <p:val>
                                            <p:strVal val="#ppt_h"/>
                                          </p:val>
                                        </p:tav>
                                      </p:tavLst>
                                    </p:anim>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108"/>
                                        </p:tgtEl>
                                        <p:attrNameLst>
                                          <p:attrName>style.visibility</p:attrName>
                                        </p:attrNameLst>
                                      </p:cBhvr>
                                      <p:to>
                                        <p:strVal val="visible"/>
                                      </p:to>
                                    </p:set>
                                    <p:animEffect transition="in" filter="wipe(down)">
                                      <p:cBhvr>
                                        <p:cTn id="131" dur="500"/>
                                        <p:tgtEl>
                                          <p:spTgt spid="108"/>
                                        </p:tgtEl>
                                      </p:cBhvr>
                                    </p:animEffec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2"/>
                                        </p:tgtEl>
                                        <p:attrNameLst>
                                          <p:attrName>style.visibility</p:attrName>
                                        </p:attrNameLst>
                                      </p:cBhvr>
                                      <p:to>
                                        <p:strVal val="visible"/>
                                      </p:to>
                                    </p:set>
                                  </p:childTnLst>
                                </p:cTn>
                              </p:par>
                              <p:par>
                                <p:cTn id="136" presetID="45" presetClass="entr" presetSubtype="0" fill="hold" grpId="0" nodeType="withEffect">
                                  <p:stCondLst>
                                    <p:cond delay="0"/>
                                  </p:stCondLst>
                                  <p:childTnLst>
                                    <p:set>
                                      <p:cBhvr>
                                        <p:cTn id="137" dur="1" fill="hold">
                                          <p:stCondLst>
                                            <p:cond delay="0"/>
                                          </p:stCondLst>
                                        </p:cTn>
                                        <p:tgtEl>
                                          <p:spTgt spid="109"/>
                                        </p:tgtEl>
                                        <p:attrNameLst>
                                          <p:attrName>style.visibility</p:attrName>
                                        </p:attrNameLst>
                                      </p:cBhvr>
                                      <p:to>
                                        <p:strVal val="visible"/>
                                      </p:to>
                                    </p:set>
                                    <p:animEffect transition="in" filter="fade">
                                      <p:cBhvr>
                                        <p:cTn id="138" dur="2000"/>
                                        <p:tgtEl>
                                          <p:spTgt spid="109"/>
                                        </p:tgtEl>
                                      </p:cBhvr>
                                    </p:animEffect>
                                    <p:anim calcmode="lin" valueType="num">
                                      <p:cBhvr>
                                        <p:cTn id="139" dur="2000" fill="hold"/>
                                        <p:tgtEl>
                                          <p:spTgt spid="109"/>
                                        </p:tgtEl>
                                        <p:attrNameLst>
                                          <p:attrName>ppt_w</p:attrName>
                                        </p:attrNameLst>
                                      </p:cBhvr>
                                      <p:tavLst>
                                        <p:tav tm="0" fmla="#ppt_w*sin(2.5*pi*$)">
                                          <p:val>
                                            <p:fltVal val="0"/>
                                          </p:val>
                                        </p:tav>
                                        <p:tav tm="100000">
                                          <p:val>
                                            <p:fltVal val="1"/>
                                          </p:val>
                                        </p:tav>
                                      </p:tavLst>
                                    </p:anim>
                                    <p:anim calcmode="lin" valueType="num">
                                      <p:cBhvr>
                                        <p:cTn id="140"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8" accel="6000" fill="hold" grpId="0" nodeType="clickEffect">
                                  <p:stCondLst>
                                    <p:cond delay="0"/>
                                  </p:stCondLst>
                                  <p:childTnLst>
                                    <p:set>
                                      <p:cBhvr>
                                        <p:cTn id="144" dur="1" fill="hold">
                                          <p:stCondLst>
                                            <p:cond delay="0"/>
                                          </p:stCondLst>
                                        </p:cTn>
                                        <p:tgtEl>
                                          <p:spTgt spid="17"/>
                                        </p:tgtEl>
                                        <p:attrNameLst>
                                          <p:attrName>style.visibility</p:attrName>
                                        </p:attrNameLst>
                                      </p:cBhvr>
                                      <p:to>
                                        <p:strVal val="visible"/>
                                      </p:to>
                                    </p:set>
                                    <p:anim calcmode="lin" valueType="num">
                                      <p:cBhvr additive="base">
                                        <p:cTn id="145" dur="500" fill="hold"/>
                                        <p:tgtEl>
                                          <p:spTgt spid="17"/>
                                        </p:tgtEl>
                                        <p:attrNameLst>
                                          <p:attrName>ppt_x</p:attrName>
                                        </p:attrNameLst>
                                      </p:cBhvr>
                                      <p:tavLst>
                                        <p:tav tm="0">
                                          <p:val>
                                            <p:strVal val="0-#ppt_w/2"/>
                                          </p:val>
                                        </p:tav>
                                        <p:tav tm="100000">
                                          <p:val>
                                            <p:strVal val="#ppt_x"/>
                                          </p:val>
                                        </p:tav>
                                      </p:tavLst>
                                    </p:anim>
                                    <p:anim calcmode="lin" valueType="num">
                                      <p:cBhvr additive="base">
                                        <p:cTn id="146" dur="500" fill="hold"/>
                                        <p:tgtEl>
                                          <p:spTgt spid="17"/>
                                        </p:tgtEl>
                                        <p:attrNameLst>
                                          <p:attrName>ppt_y</p:attrName>
                                        </p:attrNameLst>
                                      </p:cBhvr>
                                      <p:tavLst>
                                        <p:tav tm="0">
                                          <p:val>
                                            <p:strVal val="#ppt_y"/>
                                          </p:val>
                                        </p:tav>
                                        <p:tav tm="100000">
                                          <p:val>
                                            <p:strVal val="#ppt_y"/>
                                          </p:val>
                                        </p:tav>
                                      </p:tavLst>
                                    </p:anim>
                                  </p:childTnLst>
                                </p:cTn>
                              </p:par>
                              <p:par>
                                <p:cTn id="147" presetID="2" presetClass="entr" presetSubtype="8" accel="6000" fill="hold" grpId="0" nodeType="withEffect">
                                  <p:stCondLst>
                                    <p:cond delay="0"/>
                                  </p:stCondLst>
                                  <p:childTnLst>
                                    <p:set>
                                      <p:cBhvr>
                                        <p:cTn id="148" dur="1" fill="hold">
                                          <p:stCondLst>
                                            <p:cond delay="0"/>
                                          </p:stCondLst>
                                        </p:cTn>
                                        <p:tgtEl>
                                          <p:spTgt spid="2"/>
                                        </p:tgtEl>
                                        <p:attrNameLst>
                                          <p:attrName>style.visibility</p:attrName>
                                        </p:attrNameLst>
                                      </p:cBhvr>
                                      <p:to>
                                        <p:strVal val="visible"/>
                                      </p:to>
                                    </p:set>
                                    <p:anim calcmode="lin" valueType="num">
                                      <p:cBhvr additive="base">
                                        <p:cTn id="149" dur="500" fill="hold"/>
                                        <p:tgtEl>
                                          <p:spTgt spid="2"/>
                                        </p:tgtEl>
                                        <p:attrNameLst>
                                          <p:attrName>ppt_x</p:attrName>
                                        </p:attrNameLst>
                                      </p:cBhvr>
                                      <p:tavLst>
                                        <p:tav tm="0">
                                          <p:val>
                                            <p:strVal val="0-#ppt_w/2"/>
                                          </p:val>
                                        </p:tav>
                                        <p:tav tm="100000">
                                          <p:val>
                                            <p:strVal val="#ppt_x"/>
                                          </p:val>
                                        </p:tav>
                                      </p:tavLst>
                                    </p:anim>
                                    <p:anim calcmode="lin" valueType="num">
                                      <p:cBhvr additive="base">
                                        <p:cTn id="15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8" accel="6000" fill="hold" grpId="0" nodeType="clickEffect">
                                  <p:stCondLst>
                                    <p:cond delay="0"/>
                                  </p:stCondLst>
                                  <p:childTnLst>
                                    <p:set>
                                      <p:cBhvr>
                                        <p:cTn id="154" dur="1" fill="hold">
                                          <p:stCondLst>
                                            <p:cond delay="0"/>
                                          </p:stCondLst>
                                        </p:cTn>
                                        <p:tgtEl>
                                          <p:spTgt spid="7"/>
                                        </p:tgtEl>
                                        <p:attrNameLst>
                                          <p:attrName>style.visibility</p:attrName>
                                        </p:attrNameLst>
                                      </p:cBhvr>
                                      <p:to>
                                        <p:strVal val="visible"/>
                                      </p:to>
                                    </p:set>
                                    <p:anim calcmode="lin" valueType="num">
                                      <p:cBhvr additive="base">
                                        <p:cTn id="155" dur="500" fill="hold"/>
                                        <p:tgtEl>
                                          <p:spTgt spid="7"/>
                                        </p:tgtEl>
                                        <p:attrNameLst>
                                          <p:attrName>ppt_x</p:attrName>
                                        </p:attrNameLst>
                                      </p:cBhvr>
                                      <p:tavLst>
                                        <p:tav tm="0">
                                          <p:val>
                                            <p:strVal val="0-#ppt_w/2"/>
                                          </p:val>
                                        </p:tav>
                                        <p:tav tm="100000">
                                          <p:val>
                                            <p:strVal val="#ppt_x"/>
                                          </p:val>
                                        </p:tav>
                                      </p:tavLst>
                                    </p:anim>
                                    <p:anim calcmode="lin" valueType="num">
                                      <p:cBhvr additive="base">
                                        <p:cTn id="156" dur="500" fill="hold"/>
                                        <p:tgtEl>
                                          <p:spTgt spid="7"/>
                                        </p:tgtEl>
                                        <p:attrNameLst>
                                          <p:attrName>ppt_y</p:attrName>
                                        </p:attrNameLst>
                                      </p:cBhvr>
                                      <p:tavLst>
                                        <p:tav tm="0">
                                          <p:val>
                                            <p:strVal val="#ppt_y"/>
                                          </p:val>
                                        </p:tav>
                                        <p:tav tm="100000">
                                          <p:val>
                                            <p:strVal val="#ppt_y"/>
                                          </p:val>
                                        </p:tav>
                                      </p:tavLst>
                                    </p:anim>
                                  </p:childTnLst>
                                </p:cTn>
                              </p:par>
                              <p:par>
                                <p:cTn id="157" presetID="2" presetClass="entr" presetSubtype="8" accel="6000" fill="hold" nodeType="withEffect">
                                  <p:stCondLst>
                                    <p:cond delay="0"/>
                                  </p:stCondLst>
                                  <p:childTnLst>
                                    <p:set>
                                      <p:cBhvr>
                                        <p:cTn id="158" dur="1" fill="hold">
                                          <p:stCondLst>
                                            <p:cond delay="0"/>
                                          </p:stCondLst>
                                        </p:cTn>
                                        <p:tgtEl>
                                          <p:spTgt spid="33"/>
                                        </p:tgtEl>
                                        <p:attrNameLst>
                                          <p:attrName>style.visibility</p:attrName>
                                        </p:attrNameLst>
                                      </p:cBhvr>
                                      <p:to>
                                        <p:strVal val="visible"/>
                                      </p:to>
                                    </p:set>
                                    <p:anim calcmode="lin" valueType="num">
                                      <p:cBhvr additive="base">
                                        <p:cTn id="159" dur="500" fill="hold"/>
                                        <p:tgtEl>
                                          <p:spTgt spid="33"/>
                                        </p:tgtEl>
                                        <p:attrNameLst>
                                          <p:attrName>ppt_x</p:attrName>
                                        </p:attrNameLst>
                                      </p:cBhvr>
                                      <p:tavLst>
                                        <p:tav tm="0">
                                          <p:val>
                                            <p:strVal val="0-#ppt_w/2"/>
                                          </p:val>
                                        </p:tav>
                                        <p:tav tm="100000">
                                          <p:val>
                                            <p:strVal val="#ppt_x"/>
                                          </p:val>
                                        </p:tav>
                                      </p:tavLst>
                                    </p:anim>
                                    <p:anim calcmode="lin" valueType="num">
                                      <p:cBhvr additive="base">
                                        <p:cTn id="160"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8" accel="6000" fill="hold" grpId="0" nodeType="clickEffect">
                                  <p:stCondLst>
                                    <p:cond delay="0"/>
                                  </p:stCondLst>
                                  <p:childTnLst>
                                    <p:set>
                                      <p:cBhvr>
                                        <p:cTn id="164" dur="1" fill="hold">
                                          <p:stCondLst>
                                            <p:cond delay="0"/>
                                          </p:stCondLst>
                                        </p:cTn>
                                        <p:tgtEl>
                                          <p:spTgt spid="26"/>
                                        </p:tgtEl>
                                        <p:attrNameLst>
                                          <p:attrName>style.visibility</p:attrName>
                                        </p:attrNameLst>
                                      </p:cBhvr>
                                      <p:to>
                                        <p:strVal val="visible"/>
                                      </p:to>
                                    </p:set>
                                    <p:anim calcmode="lin" valueType="num">
                                      <p:cBhvr additive="base">
                                        <p:cTn id="165" dur="500" fill="hold"/>
                                        <p:tgtEl>
                                          <p:spTgt spid="26"/>
                                        </p:tgtEl>
                                        <p:attrNameLst>
                                          <p:attrName>ppt_x</p:attrName>
                                        </p:attrNameLst>
                                      </p:cBhvr>
                                      <p:tavLst>
                                        <p:tav tm="0">
                                          <p:val>
                                            <p:strVal val="0-#ppt_w/2"/>
                                          </p:val>
                                        </p:tav>
                                        <p:tav tm="100000">
                                          <p:val>
                                            <p:strVal val="#ppt_x"/>
                                          </p:val>
                                        </p:tav>
                                      </p:tavLst>
                                    </p:anim>
                                    <p:anim calcmode="lin" valueType="num">
                                      <p:cBhvr additive="base">
                                        <p:cTn id="166" dur="500" fill="hold"/>
                                        <p:tgtEl>
                                          <p:spTgt spid="26"/>
                                        </p:tgtEl>
                                        <p:attrNameLst>
                                          <p:attrName>ppt_y</p:attrName>
                                        </p:attrNameLst>
                                      </p:cBhvr>
                                      <p:tavLst>
                                        <p:tav tm="0">
                                          <p:val>
                                            <p:strVal val="#ppt_y"/>
                                          </p:val>
                                        </p:tav>
                                        <p:tav tm="100000">
                                          <p:val>
                                            <p:strVal val="#ppt_y"/>
                                          </p:val>
                                        </p:tav>
                                      </p:tavLst>
                                    </p:anim>
                                  </p:childTnLst>
                                </p:cTn>
                              </p:par>
                              <p:par>
                                <p:cTn id="167" presetID="2" presetClass="entr" presetSubtype="8" accel="6000" fill="hold" nodeType="withEffect">
                                  <p:stCondLst>
                                    <p:cond delay="0"/>
                                  </p:stCondLst>
                                  <p:childTnLst>
                                    <p:set>
                                      <p:cBhvr>
                                        <p:cTn id="168" dur="1" fill="hold">
                                          <p:stCondLst>
                                            <p:cond delay="0"/>
                                          </p:stCondLst>
                                        </p:cTn>
                                        <p:tgtEl>
                                          <p:spTgt spid="34"/>
                                        </p:tgtEl>
                                        <p:attrNameLst>
                                          <p:attrName>style.visibility</p:attrName>
                                        </p:attrNameLst>
                                      </p:cBhvr>
                                      <p:to>
                                        <p:strVal val="visible"/>
                                      </p:to>
                                    </p:set>
                                    <p:anim calcmode="lin" valueType="num">
                                      <p:cBhvr additive="base">
                                        <p:cTn id="169" dur="500" fill="hold"/>
                                        <p:tgtEl>
                                          <p:spTgt spid="34"/>
                                        </p:tgtEl>
                                        <p:attrNameLst>
                                          <p:attrName>ppt_x</p:attrName>
                                        </p:attrNameLst>
                                      </p:cBhvr>
                                      <p:tavLst>
                                        <p:tav tm="0">
                                          <p:val>
                                            <p:strVal val="0-#ppt_w/2"/>
                                          </p:val>
                                        </p:tav>
                                        <p:tav tm="100000">
                                          <p:val>
                                            <p:strVal val="#ppt_x"/>
                                          </p:val>
                                        </p:tav>
                                      </p:tavLst>
                                    </p:anim>
                                    <p:anim calcmode="lin" valueType="num">
                                      <p:cBhvr additive="base">
                                        <p:cTn id="17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8" accel="6000" fill="hold" grpId="0" nodeType="clickEffect">
                                  <p:stCondLst>
                                    <p:cond delay="0"/>
                                  </p:stCondLst>
                                  <p:childTnLst>
                                    <p:set>
                                      <p:cBhvr>
                                        <p:cTn id="174" dur="1" fill="hold">
                                          <p:stCondLst>
                                            <p:cond delay="0"/>
                                          </p:stCondLst>
                                        </p:cTn>
                                        <p:tgtEl>
                                          <p:spTgt spid="36"/>
                                        </p:tgtEl>
                                        <p:attrNameLst>
                                          <p:attrName>style.visibility</p:attrName>
                                        </p:attrNameLst>
                                      </p:cBhvr>
                                      <p:to>
                                        <p:strVal val="visible"/>
                                      </p:to>
                                    </p:set>
                                    <p:anim calcmode="lin" valueType="num">
                                      <p:cBhvr additive="base">
                                        <p:cTn id="175" dur="500" fill="hold"/>
                                        <p:tgtEl>
                                          <p:spTgt spid="36"/>
                                        </p:tgtEl>
                                        <p:attrNameLst>
                                          <p:attrName>ppt_x</p:attrName>
                                        </p:attrNameLst>
                                      </p:cBhvr>
                                      <p:tavLst>
                                        <p:tav tm="0">
                                          <p:val>
                                            <p:strVal val="0-#ppt_w/2"/>
                                          </p:val>
                                        </p:tav>
                                        <p:tav tm="100000">
                                          <p:val>
                                            <p:strVal val="#ppt_x"/>
                                          </p:val>
                                        </p:tav>
                                      </p:tavLst>
                                    </p:anim>
                                    <p:anim calcmode="lin" valueType="num">
                                      <p:cBhvr additive="base">
                                        <p:cTn id="176" dur="500" fill="hold"/>
                                        <p:tgtEl>
                                          <p:spTgt spid="36"/>
                                        </p:tgtEl>
                                        <p:attrNameLst>
                                          <p:attrName>ppt_y</p:attrName>
                                        </p:attrNameLst>
                                      </p:cBhvr>
                                      <p:tavLst>
                                        <p:tav tm="0">
                                          <p:val>
                                            <p:strVal val="#ppt_y"/>
                                          </p:val>
                                        </p:tav>
                                        <p:tav tm="100000">
                                          <p:val>
                                            <p:strVal val="#ppt_y"/>
                                          </p:val>
                                        </p:tav>
                                      </p:tavLst>
                                    </p:anim>
                                  </p:childTnLst>
                                </p:cTn>
                              </p:par>
                              <p:par>
                                <p:cTn id="177" presetID="2" presetClass="entr" presetSubtype="8" accel="6000" fill="hold" nodeType="withEffect">
                                  <p:stCondLst>
                                    <p:cond delay="0"/>
                                  </p:stCondLst>
                                  <p:childTnLst>
                                    <p:set>
                                      <p:cBhvr>
                                        <p:cTn id="178" dur="1" fill="hold">
                                          <p:stCondLst>
                                            <p:cond delay="0"/>
                                          </p:stCondLst>
                                        </p:cTn>
                                        <p:tgtEl>
                                          <p:spTgt spid="35"/>
                                        </p:tgtEl>
                                        <p:attrNameLst>
                                          <p:attrName>style.visibility</p:attrName>
                                        </p:attrNameLst>
                                      </p:cBhvr>
                                      <p:to>
                                        <p:strVal val="visible"/>
                                      </p:to>
                                    </p:set>
                                    <p:anim calcmode="lin" valueType="num">
                                      <p:cBhvr additive="base">
                                        <p:cTn id="179" dur="500" fill="hold"/>
                                        <p:tgtEl>
                                          <p:spTgt spid="35"/>
                                        </p:tgtEl>
                                        <p:attrNameLst>
                                          <p:attrName>ppt_x</p:attrName>
                                        </p:attrNameLst>
                                      </p:cBhvr>
                                      <p:tavLst>
                                        <p:tav tm="0">
                                          <p:val>
                                            <p:strVal val="0-#ppt_w/2"/>
                                          </p:val>
                                        </p:tav>
                                        <p:tav tm="100000">
                                          <p:val>
                                            <p:strVal val="#ppt_x"/>
                                          </p:val>
                                        </p:tav>
                                      </p:tavLst>
                                    </p:anim>
                                    <p:anim calcmode="lin" valueType="num">
                                      <p:cBhvr additive="base">
                                        <p:cTn id="18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8" accel="6000" fill="hold" grpId="0" nodeType="clickEffect">
                                  <p:stCondLst>
                                    <p:cond delay="0"/>
                                  </p:stCondLst>
                                  <p:childTnLst>
                                    <p:set>
                                      <p:cBhvr>
                                        <p:cTn id="184" dur="1" fill="hold">
                                          <p:stCondLst>
                                            <p:cond delay="0"/>
                                          </p:stCondLst>
                                        </p:cTn>
                                        <p:tgtEl>
                                          <p:spTgt spid="111"/>
                                        </p:tgtEl>
                                        <p:attrNameLst>
                                          <p:attrName>style.visibility</p:attrName>
                                        </p:attrNameLst>
                                      </p:cBhvr>
                                      <p:to>
                                        <p:strVal val="visible"/>
                                      </p:to>
                                    </p:set>
                                    <p:anim calcmode="lin" valueType="num">
                                      <p:cBhvr additive="base">
                                        <p:cTn id="185" dur="500" fill="hold"/>
                                        <p:tgtEl>
                                          <p:spTgt spid="111"/>
                                        </p:tgtEl>
                                        <p:attrNameLst>
                                          <p:attrName>ppt_x</p:attrName>
                                        </p:attrNameLst>
                                      </p:cBhvr>
                                      <p:tavLst>
                                        <p:tav tm="0">
                                          <p:val>
                                            <p:strVal val="0-#ppt_w/2"/>
                                          </p:val>
                                        </p:tav>
                                        <p:tav tm="100000">
                                          <p:val>
                                            <p:strVal val="#ppt_x"/>
                                          </p:val>
                                        </p:tav>
                                      </p:tavLst>
                                    </p:anim>
                                    <p:anim calcmode="lin" valueType="num">
                                      <p:cBhvr additive="base">
                                        <p:cTn id="186" dur="500" fill="hold"/>
                                        <p:tgtEl>
                                          <p:spTgt spid="111"/>
                                        </p:tgtEl>
                                        <p:attrNameLst>
                                          <p:attrName>ppt_y</p:attrName>
                                        </p:attrNameLst>
                                      </p:cBhvr>
                                      <p:tavLst>
                                        <p:tav tm="0">
                                          <p:val>
                                            <p:strVal val="#ppt_y"/>
                                          </p:val>
                                        </p:tav>
                                        <p:tav tm="100000">
                                          <p:val>
                                            <p:strVal val="#ppt_y"/>
                                          </p:val>
                                        </p:tav>
                                      </p:tavLst>
                                    </p:anim>
                                  </p:childTnLst>
                                </p:cTn>
                              </p:par>
                              <p:par>
                                <p:cTn id="187" presetID="2" presetClass="entr" presetSubtype="8" accel="6000" fill="hold" nodeType="withEffect">
                                  <p:stCondLst>
                                    <p:cond delay="0"/>
                                  </p:stCondLst>
                                  <p:childTnLst>
                                    <p:set>
                                      <p:cBhvr>
                                        <p:cTn id="188" dur="1" fill="hold">
                                          <p:stCondLst>
                                            <p:cond delay="0"/>
                                          </p:stCondLst>
                                        </p:cTn>
                                        <p:tgtEl>
                                          <p:spTgt spid="46"/>
                                        </p:tgtEl>
                                        <p:attrNameLst>
                                          <p:attrName>style.visibility</p:attrName>
                                        </p:attrNameLst>
                                      </p:cBhvr>
                                      <p:to>
                                        <p:strVal val="visible"/>
                                      </p:to>
                                    </p:set>
                                    <p:anim calcmode="lin" valueType="num">
                                      <p:cBhvr additive="base">
                                        <p:cTn id="189" dur="500" fill="hold"/>
                                        <p:tgtEl>
                                          <p:spTgt spid="46"/>
                                        </p:tgtEl>
                                        <p:attrNameLst>
                                          <p:attrName>ppt_x</p:attrName>
                                        </p:attrNameLst>
                                      </p:cBhvr>
                                      <p:tavLst>
                                        <p:tav tm="0">
                                          <p:val>
                                            <p:strVal val="0-#ppt_w/2"/>
                                          </p:val>
                                        </p:tav>
                                        <p:tav tm="100000">
                                          <p:val>
                                            <p:strVal val="#ppt_x"/>
                                          </p:val>
                                        </p:tav>
                                      </p:tavLst>
                                    </p:anim>
                                    <p:anim calcmode="lin" valueType="num">
                                      <p:cBhvr additive="base">
                                        <p:cTn id="19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 presetClass="entr" presetSubtype="8" accel="6000" fill="hold" grpId="0" nodeType="clickEffect">
                                  <p:stCondLst>
                                    <p:cond delay="0"/>
                                  </p:stCondLst>
                                  <p:childTnLst>
                                    <p:set>
                                      <p:cBhvr>
                                        <p:cTn id="194" dur="1" fill="hold">
                                          <p:stCondLst>
                                            <p:cond delay="0"/>
                                          </p:stCondLst>
                                        </p:cTn>
                                        <p:tgtEl>
                                          <p:spTgt spid="113"/>
                                        </p:tgtEl>
                                        <p:attrNameLst>
                                          <p:attrName>style.visibility</p:attrName>
                                        </p:attrNameLst>
                                      </p:cBhvr>
                                      <p:to>
                                        <p:strVal val="visible"/>
                                      </p:to>
                                    </p:set>
                                    <p:anim calcmode="lin" valueType="num">
                                      <p:cBhvr additive="base">
                                        <p:cTn id="195" dur="500" fill="hold"/>
                                        <p:tgtEl>
                                          <p:spTgt spid="113"/>
                                        </p:tgtEl>
                                        <p:attrNameLst>
                                          <p:attrName>ppt_x</p:attrName>
                                        </p:attrNameLst>
                                      </p:cBhvr>
                                      <p:tavLst>
                                        <p:tav tm="0">
                                          <p:val>
                                            <p:strVal val="0-#ppt_w/2"/>
                                          </p:val>
                                        </p:tav>
                                        <p:tav tm="100000">
                                          <p:val>
                                            <p:strVal val="#ppt_x"/>
                                          </p:val>
                                        </p:tav>
                                      </p:tavLst>
                                    </p:anim>
                                    <p:anim calcmode="lin" valueType="num">
                                      <p:cBhvr additive="base">
                                        <p:cTn id="196" dur="500" fill="hold"/>
                                        <p:tgtEl>
                                          <p:spTgt spid="113"/>
                                        </p:tgtEl>
                                        <p:attrNameLst>
                                          <p:attrName>ppt_y</p:attrName>
                                        </p:attrNameLst>
                                      </p:cBhvr>
                                      <p:tavLst>
                                        <p:tav tm="0">
                                          <p:val>
                                            <p:strVal val="#ppt_y"/>
                                          </p:val>
                                        </p:tav>
                                        <p:tav tm="100000">
                                          <p:val>
                                            <p:strVal val="#ppt_y"/>
                                          </p:val>
                                        </p:tav>
                                      </p:tavLst>
                                    </p:anim>
                                  </p:childTnLst>
                                </p:cTn>
                              </p:par>
                              <p:par>
                                <p:cTn id="197" presetID="2" presetClass="entr" presetSubtype="8" accel="6000" fill="hold" nodeType="withEffect">
                                  <p:stCondLst>
                                    <p:cond delay="0"/>
                                  </p:stCondLst>
                                  <p:childTnLst>
                                    <p:set>
                                      <p:cBhvr>
                                        <p:cTn id="198" dur="1" fill="hold">
                                          <p:stCondLst>
                                            <p:cond delay="0"/>
                                          </p:stCondLst>
                                        </p:cTn>
                                        <p:tgtEl>
                                          <p:spTgt spid="47"/>
                                        </p:tgtEl>
                                        <p:attrNameLst>
                                          <p:attrName>style.visibility</p:attrName>
                                        </p:attrNameLst>
                                      </p:cBhvr>
                                      <p:to>
                                        <p:strVal val="visible"/>
                                      </p:to>
                                    </p:set>
                                    <p:anim calcmode="lin" valueType="num">
                                      <p:cBhvr additive="base">
                                        <p:cTn id="199" dur="500" fill="hold"/>
                                        <p:tgtEl>
                                          <p:spTgt spid="47"/>
                                        </p:tgtEl>
                                        <p:attrNameLst>
                                          <p:attrName>ppt_x</p:attrName>
                                        </p:attrNameLst>
                                      </p:cBhvr>
                                      <p:tavLst>
                                        <p:tav tm="0">
                                          <p:val>
                                            <p:strVal val="0-#ppt_w/2"/>
                                          </p:val>
                                        </p:tav>
                                        <p:tav tm="100000">
                                          <p:val>
                                            <p:strVal val="#ppt_x"/>
                                          </p:val>
                                        </p:tav>
                                      </p:tavLst>
                                    </p:anim>
                                    <p:anim calcmode="lin" valueType="num">
                                      <p:cBhvr additive="base">
                                        <p:cTn id="200"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8" accel="6000" fill="hold" grpId="0" nodeType="clickEffect">
                                  <p:stCondLst>
                                    <p:cond delay="0"/>
                                  </p:stCondLst>
                                  <p:childTnLst>
                                    <p:set>
                                      <p:cBhvr>
                                        <p:cTn id="204" dur="1" fill="hold">
                                          <p:stCondLst>
                                            <p:cond delay="0"/>
                                          </p:stCondLst>
                                        </p:cTn>
                                        <p:tgtEl>
                                          <p:spTgt spid="115"/>
                                        </p:tgtEl>
                                        <p:attrNameLst>
                                          <p:attrName>style.visibility</p:attrName>
                                        </p:attrNameLst>
                                      </p:cBhvr>
                                      <p:to>
                                        <p:strVal val="visible"/>
                                      </p:to>
                                    </p:set>
                                    <p:anim calcmode="lin" valueType="num">
                                      <p:cBhvr additive="base">
                                        <p:cTn id="205" dur="500" fill="hold"/>
                                        <p:tgtEl>
                                          <p:spTgt spid="115"/>
                                        </p:tgtEl>
                                        <p:attrNameLst>
                                          <p:attrName>ppt_x</p:attrName>
                                        </p:attrNameLst>
                                      </p:cBhvr>
                                      <p:tavLst>
                                        <p:tav tm="0">
                                          <p:val>
                                            <p:strVal val="0-#ppt_w/2"/>
                                          </p:val>
                                        </p:tav>
                                        <p:tav tm="100000">
                                          <p:val>
                                            <p:strVal val="#ppt_x"/>
                                          </p:val>
                                        </p:tav>
                                      </p:tavLst>
                                    </p:anim>
                                    <p:anim calcmode="lin" valueType="num">
                                      <p:cBhvr additive="base">
                                        <p:cTn id="206" dur="500" fill="hold"/>
                                        <p:tgtEl>
                                          <p:spTgt spid="115"/>
                                        </p:tgtEl>
                                        <p:attrNameLst>
                                          <p:attrName>ppt_y</p:attrName>
                                        </p:attrNameLst>
                                      </p:cBhvr>
                                      <p:tavLst>
                                        <p:tav tm="0">
                                          <p:val>
                                            <p:strVal val="#ppt_y"/>
                                          </p:val>
                                        </p:tav>
                                        <p:tav tm="100000">
                                          <p:val>
                                            <p:strVal val="#ppt_y"/>
                                          </p:val>
                                        </p:tav>
                                      </p:tavLst>
                                    </p:anim>
                                  </p:childTnLst>
                                </p:cTn>
                              </p:par>
                              <p:par>
                                <p:cTn id="207" presetID="2" presetClass="entr" presetSubtype="8" accel="6000" fill="hold" nodeType="withEffect">
                                  <p:stCondLst>
                                    <p:cond delay="0"/>
                                  </p:stCondLst>
                                  <p:childTnLst>
                                    <p:set>
                                      <p:cBhvr>
                                        <p:cTn id="208" dur="1" fill="hold">
                                          <p:stCondLst>
                                            <p:cond delay="0"/>
                                          </p:stCondLst>
                                        </p:cTn>
                                        <p:tgtEl>
                                          <p:spTgt spid="48"/>
                                        </p:tgtEl>
                                        <p:attrNameLst>
                                          <p:attrName>style.visibility</p:attrName>
                                        </p:attrNameLst>
                                      </p:cBhvr>
                                      <p:to>
                                        <p:strVal val="visible"/>
                                      </p:to>
                                    </p:set>
                                    <p:anim calcmode="lin" valueType="num">
                                      <p:cBhvr additive="base">
                                        <p:cTn id="209" dur="500" fill="hold"/>
                                        <p:tgtEl>
                                          <p:spTgt spid="48"/>
                                        </p:tgtEl>
                                        <p:attrNameLst>
                                          <p:attrName>ppt_x</p:attrName>
                                        </p:attrNameLst>
                                      </p:cBhvr>
                                      <p:tavLst>
                                        <p:tav tm="0">
                                          <p:val>
                                            <p:strVal val="0-#ppt_w/2"/>
                                          </p:val>
                                        </p:tav>
                                        <p:tav tm="100000">
                                          <p:val>
                                            <p:strVal val="#ppt_x"/>
                                          </p:val>
                                        </p:tav>
                                      </p:tavLst>
                                    </p:anim>
                                    <p:anim calcmode="lin" valueType="num">
                                      <p:cBhvr additive="base">
                                        <p:cTn id="210" dur="500" fill="hold"/>
                                        <p:tgtEl>
                                          <p:spTgt spid="48"/>
                                        </p:tgtEl>
                                        <p:attrNameLst>
                                          <p:attrName>ppt_y</p:attrName>
                                        </p:attrNameLst>
                                      </p:cBhvr>
                                      <p:tavLst>
                                        <p:tav tm="0">
                                          <p:val>
                                            <p:strVal val="#ppt_y"/>
                                          </p:val>
                                        </p:tav>
                                        <p:tav tm="100000">
                                          <p:val>
                                            <p:strVal val="#ppt_y"/>
                                          </p:val>
                                        </p:tav>
                                      </p:tavLst>
                                    </p:anim>
                                  </p:childTnLst>
                                </p:cTn>
                              </p:par>
                            </p:childTnLst>
                          </p:cTn>
                        </p:par>
                        <p:par>
                          <p:cTn id="211" fill="hold">
                            <p:stCondLst>
                              <p:cond delay="500"/>
                            </p:stCondLst>
                            <p:childTnLst>
                              <p:par>
                                <p:cTn id="212" presetID="2" presetClass="entr" presetSubtype="2" fill="hold" nodeType="afterEffect">
                                  <p:stCondLst>
                                    <p:cond delay="0"/>
                                  </p:stCondLst>
                                  <p:childTnLst>
                                    <p:set>
                                      <p:cBhvr>
                                        <p:cTn id="213" dur="1" fill="hold">
                                          <p:stCondLst>
                                            <p:cond delay="0"/>
                                          </p:stCondLst>
                                        </p:cTn>
                                        <p:tgtEl>
                                          <p:spTgt spid="3"/>
                                        </p:tgtEl>
                                        <p:attrNameLst>
                                          <p:attrName>style.visibility</p:attrName>
                                        </p:attrNameLst>
                                      </p:cBhvr>
                                      <p:to>
                                        <p:strVal val="visible"/>
                                      </p:to>
                                    </p:set>
                                    <p:anim calcmode="lin" valueType="num">
                                      <p:cBhvr additive="base">
                                        <p:cTn id="214" dur="500" fill="hold"/>
                                        <p:tgtEl>
                                          <p:spTgt spid="3"/>
                                        </p:tgtEl>
                                        <p:attrNameLst>
                                          <p:attrName>ppt_x</p:attrName>
                                        </p:attrNameLst>
                                      </p:cBhvr>
                                      <p:tavLst>
                                        <p:tav tm="0">
                                          <p:val>
                                            <p:strVal val="1+#ppt_w/2"/>
                                          </p:val>
                                        </p:tav>
                                        <p:tav tm="100000">
                                          <p:val>
                                            <p:strVal val="#ppt_x"/>
                                          </p:val>
                                        </p:tav>
                                      </p:tavLst>
                                    </p:anim>
                                    <p:anim calcmode="lin" valueType="num">
                                      <p:cBhvr additive="base">
                                        <p:cTn id="215" dur="500" fill="hold"/>
                                        <p:tgtEl>
                                          <p:spTgt spid="3"/>
                                        </p:tgtEl>
                                        <p:attrNameLst>
                                          <p:attrName>ppt_y</p:attrName>
                                        </p:attrNameLst>
                                      </p:cBhvr>
                                      <p:tavLst>
                                        <p:tav tm="0">
                                          <p:val>
                                            <p:strVal val="#ppt_y"/>
                                          </p:val>
                                        </p:tav>
                                        <p:tav tm="100000">
                                          <p:val>
                                            <p:strVal val="#ppt_y"/>
                                          </p:val>
                                        </p:tav>
                                      </p:tavLst>
                                    </p:anim>
                                  </p:childTnLst>
                                </p:cTn>
                              </p:par>
                            </p:childTnLst>
                          </p:cTn>
                        </p:par>
                        <p:par>
                          <p:cTn id="216" fill="hold">
                            <p:stCondLst>
                              <p:cond delay="1000"/>
                            </p:stCondLst>
                            <p:childTnLst>
                              <p:par>
                                <p:cTn id="217" presetID="2" presetClass="entr" presetSubtype="2" fill="hold" nodeType="afterEffect">
                                  <p:stCondLst>
                                    <p:cond delay="0"/>
                                  </p:stCondLst>
                                  <p:childTnLst>
                                    <p:set>
                                      <p:cBhvr>
                                        <p:cTn id="218" dur="1" fill="hold">
                                          <p:stCondLst>
                                            <p:cond delay="0"/>
                                          </p:stCondLst>
                                        </p:cTn>
                                        <p:tgtEl>
                                          <p:spTgt spid="4"/>
                                        </p:tgtEl>
                                        <p:attrNameLst>
                                          <p:attrName>style.visibility</p:attrName>
                                        </p:attrNameLst>
                                      </p:cBhvr>
                                      <p:to>
                                        <p:strVal val="visible"/>
                                      </p:to>
                                    </p:set>
                                    <p:anim calcmode="lin" valueType="num">
                                      <p:cBhvr additive="base">
                                        <p:cTn id="219" dur="500" fill="hold"/>
                                        <p:tgtEl>
                                          <p:spTgt spid="4"/>
                                        </p:tgtEl>
                                        <p:attrNameLst>
                                          <p:attrName>ppt_x</p:attrName>
                                        </p:attrNameLst>
                                      </p:cBhvr>
                                      <p:tavLst>
                                        <p:tav tm="0">
                                          <p:val>
                                            <p:strVal val="1+#ppt_w/2"/>
                                          </p:val>
                                        </p:tav>
                                        <p:tav tm="100000">
                                          <p:val>
                                            <p:strVal val="#ppt_x"/>
                                          </p:val>
                                        </p:tav>
                                      </p:tavLst>
                                    </p:anim>
                                    <p:anim calcmode="lin" valueType="num">
                                      <p:cBhvr additive="base">
                                        <p:cTn id="2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3" grpId="0"/>
      <p:bldP spid="15" grpId="0"/>
      <p:bldP spid="18" grpId="0"/>
      <p:bldP spid="21" grpId="0"/>
      <p:bldP spid="17" grpId="0"/>
      <p:bldP spid="2" grpId="0" animBg="1"/>
      <p:bldP spid="29" grpId="0"/>
      <p:bldP spid="30" grpId="0"/>
      <p:bldP spid="99" grpId="0"/>
      <p:bldP spid="100" grpId="0"/>
      <p:bldP spid="103" grpId="0"/>
      <p:bldP spid="105" grpId="0"/>
      <p:bldP spid="108" grpId="0"/>
      <p:bldP spid="109" grpId="0"/>
      <p:bldP spid="111" grpId="0"/>
      <p:bldP spid="113" grpId="0"/>
      <p:bldP spid="115" grpId="0"/>
      <p:bldP spid="7" grpId="0"/>
      <p:bldP spid="26" grpId="0"/>
      <p:bldP spid="27" grpId="0"/>
      <p:bldP spid="36" grpId="0"/>
      <p:bldP spid="39" grpId="0" animBg="1"/>
      <p:bldP spid="12" grpId="0" animBg="1"/>
      <p:bldP spid="44" grpId="0" animBg="1"/>
      <p:bldP spid="49" grpId="0" animBg="1"/>
      <p:bldP spid="51" grpId="0" animBg="1"/>
      <p:bldP spid="5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1" y="4048566"/>
            <a:ext cx="12192000" cy="1551450"/>
          </a:xfrm>
          <a:prstGeom prst="rect">
            <a:avLst/>
          </a:prstGeom>
          <a:noFill/>
        </p:spPr>
        <p:txBody>
          <a:bodyPr wrap="square" rtlCol="0">
            <a:spAutoFit/>
          </a:bodyPr>
          <a:lstStyle/>
          <a:p>
            <a:pPr algn="ctr" fontAlgn="base">
              <a:spcBef>
                <a:spcPct val="0"/>
              </a:spcBef>
              <a:spcAft>
                <a:spcPct val="0"/>
              </a:spcAft>
            </a:pPr>
            <a:r>
              <a:rPr lang="en-US" sz="4741" b="1" i="1" dirty="0">
                <a:solidFill>
                  <a:srgbClr val="FFFF00"/>
                </a:solidFill>
                <a:latin typeface="Arial"/>
                <a:cs typeface="Arial"/>
              </a:rPr>
              <a:t>What wild and crazy things are going to happen in supply chain management?</a:t>
            </a:r>
          </a:p>
        </p:txBody>
      </p:sp>
      <p:sp>
        <p:nvSpPr>
          <p:cNvPr id="5" name="TextBox 4"/>
          <p:cNvSpPr txBox="1"/>
          <p:nvPr/>
        </p:nvSpPr>
        <p:spPr>
          <a:xfrm>
            <a:off x="2765778" y="6321779"/>
            <a:ext cx="338667" cy="730649"/>
          </a:xfrm>
          <a:prstGeom prst="rect">
            <a:avLst/>
          </a:prstGeom>
          <a:noFill/>
        </p:spPr>
        <p:txBody>
          <a:bodyPr wrap="square" rtlCol="0">
            <a:spAutoFit/>
          </a:bodyPr>
          <a:lstStyle/>
          <a:p>
            <a:pPr fontAlgn="base">
              <a:spcBef>
                <a:spcPct val="0"/>
              </a:spcBef>
              <a:spcAft>
                <a:spcPct val="0"/>
              </a:spcAft>
            </a:pPr>
            <a:r>
              <a:rPr lang="en-US" sz="4148" b="1" dirty="0">
                <a:solidFill>
                  <a:srgbClr val="FFFF00"/>
                </a:solidFill>
                <a:latin typeface="Arial"/>
                <a:cs typeface="Arial"/>
              </a:rPr>
              <a:t>   </a:t>
            </a:r>
          </a:p>
        </p:txBody>
      </p:sp>
    </p:spTree>
    <p:extLst>
      <p:ext uri="{BB962C8B-B14F-4D97-AF65-F5344CB8AC3E}">
        <p14:creationId xmlns:p14="http://schemas.microsoft.com/office/powerpoint/2010/main" val="3723684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8223" y="903112"/>
            <a:ext cx="12649617" cy="1004249"/>
          </a:xfrm>
          <a:prstGeom prst="rect">
            <a:avLst/>
          </a:prstGeom>
          <a:noFill/>
        </p:spPr>
        <p:txBody>
          <a:bodyPr wrap="none" rtlCol="0">
            <a:spAutoFit/>
          </a:bodyPr>
          <a:lstStyle/>
          <a:p>
            <a:pPr fontAlgn="base">
              <a:spcBef>
                <a:spcPct val="0"/>
              </a:spcBef>
              <a:spcAft>
                <a:spcPct val="0"/>
              </a:spcAft>
            </a:pPr>
            <a:r>
              <a:rPr lang="en-US" sz="5926" b="1" i="1" dirty="0">
                <a:solidFill>
                  <a:srgbClr val="FFFF00"/>
                </a:solidFill>
                <a:latin typeface="Arial" panose="020B0604020202020204" pitchFamily="34" charset="0"/>
                <a:cs typeface="Arial" charset="0"/>
              </a:rPr>
              <a:t>Delivered right to your front door!!</a:t>
            </a:r>
          </a:p>
        </p:txBody>
      </p:sp>
      <p:pic>
        <p:nvPicPr>
          <p:cNvPr id="4" name="Picture 3"/>
          <p:cNvPicPr>
            <a:picLocks noChangeAspect="1"/>
          </p:cNvPicPr>
          <p:nvPr/>
        </p:nvPicPr>
        <p:blipFill>
          <a:blip r:embed="rId2" cstate="print"/>
          <a:stretch>
            <a:fillRect/>
          </a:stretch>
        </p:blipFill>
        <p:spPr>
          <a:xfrm>
            <a:off x="2314222" y="3048000"/>
            <a:ext cx="4726844" cy="3273778"/>
          </a:xfrm>
          <a:prstGeom prst="rect">
            <a:avLst/>
          </a:prstGeom>
        </p:spPr>
      </p:pic>
      <p:pic>
        <p:nvPicPr>
          <p:cNvPr id="5" name="Picture 4"/>
          <p:cNvPicPr>
            <a:picLocks noChangeAspect="1"/>
          </p:cNvPicPr>
          <p:nvPr/>
        </p:nvPicPr>
        <p:blipFill>
          <a:blip r:embed="rId3" cstate="print"/>
          <a:stretch>
            <a:fillRect/>
          </a:stretch>
        </p:blipFill>
        <p:spPr>
          <a:xfrm>
            <a:off x="7652254" y="5192889"/>
            <a:ext cx="5442858" cy="3048000"/>
          </a:xfrm>
          <a:prstGeom prst="rect">
            <a:avLst/>
          </a:prstGeom>
        </p:spPr>
      </p:pic>
      <p:sp>
        <p:nvSpPr>
          <p:cNvPr id="2" name="Rectangle 1"/>
          <p:cNvSpPr/>
          <p:nvPr/>
        </p:nvSpPr>
        <p:spPr>
          <a:xfrm>
            <a:off x="1862666" y="8608615"/>
            <a:ext cx="11627556" cy="1368965"/>
          </a:xfrm>
          <a:prstGeom prst="rect">
            <a:avLst/>
          </a:prstGeom>
        </p:spPr>
        <p:txBody>
          <a:bodyPr wrap="square">
            <a:spAutoFit/>
          </a:bodyPr>
          <a:lstStyle/>
          <a:p>
            <a:pPr fontAlgn="base">
              <a:spcBef>
                <a:spcPct val="0"/>
              </a:spcBef>
              <a:spcAft>
                <a:spcPct val="0"/>
              </a:spcAft>
            </a:pPr>
            <a:r>
              <a:rPr lang="en-US" sz="4148" b="1" i="1" dirty="0">
                <a:solidFill>
                  <a:srgbClr val="FFFF00"/>
                </a:solidFill>
                <a:latin typeface="Arial" panose="020B0604020202020204" pitchFamily="34" charset="0"/>
                <a:cs typeface="Arial" panose="020B0604020202020204" pitchFamily="34" charset="0"/>
              </a:rPr>
              <a:t>“Chipotle and Alphabet Plan Drone Delivery of Burritos at the Virginia Tech campus”</a:t>
            </a:r>
          </a:p>
        </p:txBody>
      </p:sp>
    </p:spTree>
    <p:extLst>
      <p:ext uri="{BB962C8B-B14F-4D97-AF65-F5344CB8AC3E}">
        <p14:creationId xmlns:p14="http://schemas.microsoft.com/office/powerpoint/2010/main" val="3046991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9778" y="564444"/>
            <a:ext cx="12079111" cy="7224889"/>
          </a:xfrm>
          <a:prstGeom prst="rect">
            <a:avLst/>
          </a:prstGeom>
        </p:spPr>
      </p:pic>
      <p:sp>
        <p:nvSpPr>
          <p:cNvPr id="3" name="Rectangle 2"/>
          <p:cNvSpPr/>
          <p:nvPr/>
        </p:nvSpPr>
        <p:spPr>
          <a:xfrm>
            <a:off x="1185333" y="8608616"/>
            <a:ext cx="13208000" cy="1368965"/>
          </a:xfrm>
          <a:prstGeom prst="rect">
            <a:avLst/>
          </a:prstGeom>
        </p:spPr>
        <p:txBody>
          <a:bodyPr wrap="square">
            <a:spAutoFit/>
          </a:bodyPr>
          <a:lstStyle/>
          <a:p>
            <a:pPr fontAlgn="base">
              <a:spcBef>
                <a:spcPct val="0"/>
              </a:spcBef>
              <a:spcAft>
                <a:spcPct val="0"/>
              </a:spcAft>
            </a:pPr>
            <a:r>
              <a:rPr lang="en-US" sz="4148" b="1" i="1" dirty="0">
                <a:solidFill>
                  <a:srgbClr val="FFFF00"/>
                </a:solidFill>
                <a:latin typeface="Arial" panose="020B0604020202020204" pitchFamily="34" charset="0"/>
                <a:cs typeface="Arial" panose="020B0604020202020204" pitchFamily="34" charset="0"/>
              </a:rPr>
              <a:t>“Uber introduces fleet of self-driving cars in Pittsburgh”</a:t>
            </a:r>
          </a:p>
        </p:txBody>
      </p:sp>
    </p:spTree>
    <p:extLst>
      <p:ext uri="{BB962C8B-B14F-4D97-AF65-F5344CB8AC3E}">
        <p14:creationId xmlns:p14="http://schemas.microsoft.com/office/powerpoint/2010/main" val="442668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556" y="2728148"/>
            <a:ext cx="11288889" cy="6415852"/>
          </a:xfrm>
          <a:prstGeom prst="rect">
            <a:avLst/>
          </a:prstGeom>
        </p:spPr>
      </p:pic>
      <p:sp>
        <p:nvSpPr>
          <p:cNvPr id="3" name="Rectangle 2"/>
          <p:cNvSpPr/>
          <p:nvPr/>
        </p:nvSpPr>
        <p:spPr>
          <a:xfrm>
            <a:off x="3890187" y="677334"/>
            <a:ext cx="7597593" cy="1004249"/>
          </a:xfrm>
          <a:prstGeom prst="rect">
            <a:avLst/>
          </a:prstGeom>
        </p:spPr>
        <p:txBody>
          <a:bodyPr wrap="none">
            <a:spAutoFit/>
          </a:bodyPr>
          <a:lstStyle/>
          <a:p>
            <a:r>
              <a:rPr lang="en-US" sz="5926" b="1" i="1" dirty="0">
                <a:solidFill>
                  <a:srgbClr val="FFFF00"/>
                </a:solidFill>
                <a:latin typeface="Arial"/>
                <a:cs typeface="Arial"/>
              </a:rPr>
              <a:t>Driverless Vehicles?</a:t>
            </a:r>
          </a:p>
        </p:txBody>
      </p:sp>
    </p:spTree>
    <p:extLst>
      <p:ext uri="{BB962C8B-B14F-4D97-AF65-F5344CB8AC3E}">
        <p14:creationId xmlns:p14="http://schemas.microsoft.com/office/powerpoint/2010/main" val="9372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732" y="1119560"/>
            <a:ext cx="4466892" cy="3564579"/>
          </a:xfrm>
          <a:prstGeom prst="rect">
            <a:avLst/>
          </a:prstGeom>
        </p:spPr>
      </p:pic>
      <p:sp>
        <p:nvSpPr>
          <p:cNvPr id="4" name="Rectangle 3"/>
          <p:cNvSpPr/>
          <p:nvPr/>
        </p:nvSpPr>
        <p:spPr>
          <a:xfrm>
            <a:off x="671228" y="5354674"/>
            <a:ext cx="14041560" cy="1446550"/>
          </a:xfrm>
          <a:prstGeom prst="rect">
            <a:avLst/>
          </a:prstGeom>
        </p:spPr>
        <p:txBody>
          <a:bodyPr wrap="square">
            <a:spAutoFit/>
          </a:bodyPr>
          <a:lstStyle/>
          <a:p>
            <a:pPr fontAlgn="base">
              <a:spcBef>
                <a:spcPct val="0"/>
              </a:spcBef>
              <a:spcAft>
                <a:spcPct val="0"/>
              </a:spcAft>
            </a:pPr>
            <a:r>
              <a:rPr lang="en-US" sz="4400" b="1" i="1" dirty="0">
                <a:solidFill>
                  <a:srgbClr val="FFFF00"/>
                </a:solidFill>
                <a:latin typeface="Arial" panose="020B0604020202020204" pitchFamily="34" charset="0"/>
                <a:cs typeface="Arial" panose="020B0604020202020204" pitchFamily="34" charset="0"/>
              </a:rPr>
              <a:t>August 2016 – “Uber-owned Otto to offer freight hauling services using autonomous trucks in 2017” </a:t>
            </a:r>
          </a:p>
        </p:txBody>
      </p:sp>
      <p:sp>
        <p:nvSpPr>
          <p:cNvPr id="5" name="Rectangle 4"/>
          <p:cNvSpPr/>
          <p:nvPr/>
        </p:nvSpPr>
        <p:spPr>
          <a:xfrm>
            <a:off x="779240" y="7521882"/>
            <a:ext cx="13717524" cy="1446550"/>
          </a:xfrm>
          <a:prstGeom prst="rect">
            <a:avLst/>
          </a:prstGeom>
        </p:spPr>
        <p:txBody>
          <a:bodyPr wrap="square">
            <a:spAutoFit/>
          </a:bodyPr>
          <a:lstStyle/>
          <a:p>
            <a:r>
              <a:rPr lang="en-US" sz="4400" b="1" i="1" dirty="0">
                <a:solidFill>
                  <a:srgbClr val="FFFF00"/>
                </a:solidFill>
                <a:latin typeface="Arial" panose="020B0604020202020204" pitchFamily="34" charset="0"/>
                <a:cs typeface="Arial" panose="020B0604020202020204" pitchFamily="34" charset="0"/>
              </a:rPr>
              <a:t>February 2017 –”Self-driving trucks from Uber startup Otto questioned by California regulators” </a:t>
            </a:r>
            <a:endParaRPr lang="en-US" sz="44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53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280" y="410439"/>
            <a:ext cx="13287874" cy="9170061"/>
          </a:xfrm>
          <a:prstGeom prst="rect">
            <a:avLst/>
          </a:prstGeom>
        </p:spPr>
      </p:pic>
    </p:spTree>
    <p:extLst>
      <p:ext uri="{BB962C8B-B14F-4D97-AF65-F5344CB8AC3E}">
        <p14:creationId xmlns:p14="http://schemas.microsoft.com/office/powerpoint/2010/main" val="4011801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459" y="2447667"/>
            <a:ext cx="7480300" cy="5080000"/>
          </a:xfrm>
          <a:prstGeom prst="rect">
            <a:avLst/>
          </a:prstGeom>
        </p:spPr>
      </p:pic>
      <p:sp>
        <p:nvSpPr>
          <p:cNvPr id="3" name="Rectangle 2"/>
          <p:cNvSpPr/>
          <p:nvPr/>
        </p:nvSpPr>
        <p:spPr>
          <a:xfrm>
            <a:off x="2291408" y="615504"/>
            <a:ext cx="11017760" cy="1323439"/>
          </a:xfrm>
          <a:prstGeom prst="rect">
            <a:avLst/>
          </a:prstGeom>
        </p:spPr>
        <p:txBody>
          <a:bodyPr wrap="none">
            <a:spAutoFit/>
          </a:bodyPr>
          <a:lstStyle/>
          <a:p>
            <a:pPr fontAlgn="base">
              <a:spcBef>
                <a:spcPct val="0"/>
              </a:spcBef>
              <a:spcAft>
                <a:spcPct val="0"/>
              </a:spcAft>
            </a:pPr>
            <a:r>
              <a:rPr lang="en-US" sz="8000" b="1" i="1" dirty="0">
                <a:solidFill>
                  <a:srgbClr val="FFFF00"/>
                </a:solidFill>
                <a:latin typeface="Arial"/>
                <a:cs typeface="Arial"/>
              </a:rPr>
              <a:t>Floating warehouses?</a:t>
            </a:r>
          </a:p>
        </p:txBody>
      </p:sp>
      <p:sp>
        <p:nvSpPr>
          <p:cNvPr id="8" name="Rectangle 7"/>
          <p:cNvSpPr/>
          <p:nvPr/>
        </p:nvSpPr>
        <p:spPr>
          <a:xfrm>
            <a:off x="779240" y="8036391"/>
            <a:ext cx="13282587" cy="1569660"/>
          </a:xfrm>
          <a:prstGeom prst="rect">
            <a:avLst/>
          </a:prstGeom>
        </p:spPr>
        <p:txBody>
          <a:bodyPr wrap="square">
            <a:spAutoFit/>
          </a:bodyPr>
          <a:lstStyle/>
          <a:p>
            <a:pPr algn="ctr"/>
            <a:r>
              <a:rPr lang="en-US" sz="3200" b="1" i="1" dirty="0">
                <a:solidFill>
                  <a:srgbClr val="FFFF00"/>
                </a:solidFill>
                <a:latin typeface="Arial" panose="020B0604020202020204" pitchFamily="34" charset="0"/>
                <a:cs typeface="Arial" panose="020B0604020202020204" pitchFamily="34" charset="0"/>
              </a:rPr>
              <a:t>“Amazon wants to create an “airborne fulfillment center” (AFC) to hover at altitudes of around 45,000 feet and spit out delivery drones with customers’ orders.”</a:t>
            </a:r>
          </a:p>
        </p:txBody>
      </p:sp>
    </p:spTree>
    <p:extLst>
      <p:ext uri="{BB962C8B-B14F-4D97-AF65-F5344CB8AC3E}">
        <p14:creationId xmlns:p14="http://schemas.microsoft.com/office/powerpoint/2010/main" val="80689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139" y="2050815"/>
            <a:ext cx="12400750" cy="6980296"/>
          </a:xfrm>
          <a:prstGeom prst="rect">
            <a:avLst/>
          </a:prstGeom>
        </p:spPr>
      </p:pic>
      <p:sp>
        <p:nvSpPr>
          <p:cNvPr id="4" name="Rectangle 3"/>
          <p:cNvSpPr/>
          <p:nvPr/>
        </p:nvSpPr>
        <p:spPr>
          <a:xfrm>
            <a:off x="4544733" y="451556"/>
            <a:ext cx="5346335" cy="1186607"/>
          </a:xfrm>
          <a:prstGeom prst="rect">
            <a:avLst/>
          </a:prstGeom>
        </p:spPr>
        <p:txBody>
          <a:bodyPr wrap="none">
            <a:spAutoFit/>
          </a:bodyPr>
          <a:lstStyle/>
          <a:p>
            <a:pPr fontAlgn="base">
              <a:spcBef>
                <a:spcPct val="0"/>
              </a:spcBef>
              <a:spcAft>
                <a:spcPct val="0"/>
              </a:spcAft>
            </a:pPr>
            <a:r>
              <a:rPr lang="en-US" sz="7111" b="1" i="1" dirty="0">
                <a:solidFill>
                  <a:srgbClr val="FFFF00"/>
                </a:solidFill>
                <a:latin typeface="Arial"/>
                <a:cs typeface="Arial"/>
              </a:rPr>
              <a:t>3-D Printing</a:t>
            </a:r>
          </a:p>
        </p:txBody>
      </p:sp>
    </p:spTree>
    <p:extLst>
      <p:ext uri="{BB962C8B-B14F-4D97-AF65-F5344CB8AC3E}">
        <p14:creationId xmlns:p14="http://schemas.microsoft.com/office/powerpoint/2010/main" val="228594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298223" y="564445"/>
            <a:ext cx="12488333" cy="1599259"/>
          </a:xfrm>
        </p:spPr>
        <p:txBody>
          <a:bodyPr/>
          <a:lstStyle/>
          <a:p>
            <a:pPr eaLnBrk="1" hangingPunct="1"/>
            <a:r>
              <a:rPr lang="en-US" sz="5926" b="1" i="1" dirty="0">
                <a:solidFill>
                  <a:srgbClr val="FFFF00"/>
                </a:solidFill>
                <a:latin typeface="Arial" pitchFamily="34" charset="0"/>
              </a:rPr>
              <a:t>Transparency!</a:t>
            </a:r>
            <a:endParaRPr lang="en-US" sz="5926" b="1" i="1" dirty="0">
              <a:latin typeface="Verdana" pitchFamily="34" charset="0"/>
            </a:endParaRPr>
          </a:p>
        </p:txBody>
      </p:sp>
      <p:sp>
        <p:nvSpPr>
          <p:cNvPr id="233475" name="Rectangle 3"/>
          <p:cNvSpPr>
            <a:spLocks noGrp="1" noChangeArrowheads="1"/>
          </p:cNvSpPr>
          <p:nvPr>
            <p:ph type="subTitle" idx="1"/>
          </p:nvPr>
        </p:nvSpPr>
        <p:spPr>
          <a:xfrm>
            <a:off x="846667" y="2370667"/>
            <a:ext cx="12530667" cy="5870222"/>
          </a:xfrm>
        </p:spPr>
        <p:txBody>
          <a:bodyPr/>
          <a:lstStyle/>
          <a:p>
            <a:pPr marL="1467574" lvl="1" indent="-790232" algn="l" eaLnBrk="1" hangingPunct="1">
              <a:buFontTx/>
              <a:buChar char="•"/>
            </a:pPr>
            <a:endParaRPr lang="en-US" sz="5333" dirty="0"/>
          </a:p>
          <a:p>
            <a:pPr marL="1467574" lvl="1" indent="-790232" algn="l" eaLnBrk="1" hangingPunct="1"/>
            <a:endParaRPr lang="en-US" dirty="0"/>
          </a:p>
        </p:txBody>
      </p:sp>
      <p:sp>
        <p:nvSpPr>
          <p:cNvPr id="15364" name="Text Box 4"/>
          <p:cNvSpPr txBox="1">
            <a:spLocks noChangeArrowheads="1"/>
          </p:cNvSpPr>
          <p:nvPr/>
        </p:nvSpPr>
        <p:spPr bwMode="auto">
          <a:xfrm>
            <a:off x="1613370" y="435093"/>
            <a:ext cx="301686" cy="457048"/>
          </a:xfrm>
          <a:prstGeom prst="rect">
            <a:avLst/>
          </a:prstGeom>
          <a:noFill/>
          <a:ln w="9525">
            <a:noFill/>
            <a:miter lim="800000"/>
            <a:headEnd/>
            <a:tailEnd/>
          </a:ln>
        </p:spPr>
        <p:txBody>
          <a:bodyPr wrap="none">
            <a:spAutoFit/>
          </a:bodyPr>
          <a:lstStyle/>
          <a:p>
            <a:pPr fontAlgn="base">
              <a:spcBef>
                <a:spcPct val="0"/>
              </a:spcBef>
              <a:spcAft>
                <a:spcPct val="0"/>
              </a:spcAft>
              <a:buFontTx/>
              <a:buChar char="•"/>
            </a:pPr>
            <a:endParaRPr lang="en-US" sz="2370" b="1">
              <a:solidFill>
                <a:srgbClr val="FFFF00"/>
              </a:solidFill>
              <a:latin typeface="Comic Sans MS" pitchFamily="66" charset="0"/>
              <a:cs typeface="Arial" pitchFamily="34" charset="0"/>
            </a:endParaRPr>
          </a:p>
        </p:txBody>
      </p:sp>
      <p:pic>
        <p:nvPicPr>
          <p:cNvPr id="15365" name="Picture 5" descr="MCj03605060000[1]"/>
          <p:cNvPicPr>
            <a:picLocks noChangeAspect="1" noChangeArrowheads="1"/>
          </p:cNvPicPr>
          <p:nvPr/>
        </p:nvPicPr>
        <p:blipFill>
          <a:blip r:embed="rId2" cstate="print"/>
          <a:srcRect/>
          <a:stretch>
            <a:fillRect/>
          </a:stretch>
        </p:blipFill>
        <p:spPr bwMode="auto">
          <a:xfrm>
            <a:off x="1862666" y="6208890"/>
            <a:ext cx="2796353" cy="1726259"/>
          </a:xfrm>
          <a:prstGeom prst="rect">
            <a:avLst/>
          </a:prstGeom>
          <a:noFill/>
          <a:ln w="9525">
            <a:noFill/>
            <a:miter lim="800000"/>
            <a:headEnd/>
            <a:tailEnd/>
          </a:ln>
        </p:spPr>
      </p:pic>
      <p:pic>
        <p:nvPicPr>
          <p:cNvPr id="15366" name="Picture 10" descr="MCj02990090000[1]"/>
          <p:cNvPicPr>
            <a:picLocks noChangeAspect="1" noChangeArrowheads="1"/>
          </p:cNvPicPr>
          <p:nvPr/>
        </p:nvPicPr>
        <p:blipFill>
          <a:blip r:embed="rId3" cstate="print"/>
          <a:srcRect/>
          <a:stretch>
            <a:fillRect/>
          </a:stretch>
        </p:blipFill>
        <p:spPr bwMode="auto">
          <a:xfrm>
            <a:off x="10103556" y="2935111"/>
            <a:ext cx="2455333" cy="2699926"/>
          </a:xfrm>
          <a:prstGeom prst="rect">
            <a:avLst/>
          </a:prstGeom>
          <a:noFill/>
          <a:ln w="9525">
            <a:noFill/>
            <a:miter lim="800000"/>
            <a:headEnd/>
            <a:tailEnd/>
          </a:ln>
        </p:spPr>
      </p:pic>
      <p:sp>
        <p:nvSpPr>
          <p:cNvPr id="15367" name="Line 11"/>
          <p:cNvSpPr>
            <a:spLocks noChangeShapeType="1"/>
          </p:cNvSpPr>
          <p:nvPr/>
        </p:nvSpPr>
        <p:spPr bwMode="auto">
          <a:xfrm flipV="1">
            <a:off x="4684889" y="4967111"/>
            <a:ext cx="4064000" cy="1467556"/>
          </a:xfrm>
          <a:prstGeom prst="line">
            <a:avLst/>
          </a:prstGeom>
          <a:noFill/>
          <a:ln w="9525">
            <a:solidFill>
              <a:srgbClr val="FFFF00"/>
            </a:solidFill>
            <a:round/>
            <a:headEnd/>
            <a:tailEnd/>
          </a:ln>
        </p:spPr>
        <p:txBody>
          <a:bodyPr>
            <a:spAutoFit/>
          </a:bodyPr>
          <a:lstStyle/>
          <a:p>
            <a:pPr fontAlgn="base">
              <a:spcBef>
                <a:spcPct val="0"/>
              </a:spcBef>
              <a:spcAft>
                <a:spcPct val="0"/>
              </a:spcAft>
            </a:pPr>
            <a:endParaRPr lang="en-US" sz="4148" b="1">
              <a:solidFill>
                <a:srgbClr val="FFFF00"/>
              </a:solidFill>
              <a:latin typeface="Comic Sans MS" pitchFamily="66" charset="0"/>
              <a:cs typeface="Arial" pitchFamily="34" charset="0"/>
            </a:endParaRPr>
          </a:p>
        </p:txBody>
      </p:sp>
      <p:sp>
        <p:nvSpPr>
          <p:cNvPr id="15368" name="AutoShape 14"/>
          <p:cNvSpPr>
            <a:spLocks noChangeArrowheads="1"/>
          </p:cNvSpPr>
          <p:nvPr/>
        </p:nvSpPr>
        <p:spPr bwMode="auto">
          <a:xfrm rot="-1374347">
            <a:off x="8748889" y="3923908"/>
            <a:ext cx="1354667" cy="1451406"/>
          </a:xfrm>
          <a:prstGeom prst="rightArrow">
            <a:avLst>
              <a:gd name="adj1" fmla="val 50000"/>
              <a:gd name="adj2" fmla="val 47059"/>
            </a:avLst>
          </a:prstGeom>
          <a:solidFill>
            <a:srgbClr val="FFFF00"/>
          </a:solidFill>
          <a:ln w="9525">
            <a:solidFill>
              <a:srgbClr val="FFFF00"/>
            </a:solidFill>
            <a:miter lim="800000"/>
            <a:headEnd/>
            <a:tailEnd/>
          </a:ln>
        </p:spPr>
        <p:txBody>
          <a:bodyPr anchor="ctr">
            <a:spAutoFit/>
          </a:bodyPr>
          <a:lstStyle/>
          <a:p>
            <a:pPr fontAlgn="base">
              <a:spcBef>
                <a:spcPct val="0"/>
              </a:spcBef>
              <a:spcAft>
                <a:spcPct val="0"/>
              </a:spcAft>
              <a:buFontTx/>
              <a:buChar char="•"/>
            </a:pPr>
            <a:endParaRPr lang="en-US" sz="4148" b="1">
              <a:solidFill>
                <a:srgbClr val="FFFF00"/>
              </a:solidFill>
              <a:latin typeface="Comic Sans MS" pitchFamily="66" charset="0"/>
              <a:cs typeface="Arial" pitchFamily="34" charset="0"/>
            </a:endParaRPr>
          </a:p>
        </p:txBody>
      </p:sp>
    </p:spTree>
    <p:extLst>
      <p:ext uri="{BB962C8B-B14F-4D97-AF65-F5344CB8AC3E}">
        <p14:creationId xmlns:p14="http://schemas.microsoft.com/office/powerpoint/2010/main" val="883817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33475">
                                            <p:txEl>
                                              <p:pRg st="0" end="0"/>
                                            </p:txEl>
                                          </p:spTgt>
                                        </p:tgtEl>
                                        <p:attrNameLst>
                                          <p:attrName>style.visibility</p:attrName>
                                        </p:attrNameLst>
                                      </p:cBhvr>
                                      <p:to>
                                        <p:strVal val="visible"/>
                                      </p:to>
                                    </p:set>
                                    <p:anim calcmode="lin" valueType="num">
                                      <p:cBhvr additive="base">
                                        <p:cTn id="7" dur="500" fill="hold"/>
                                        <p:tgtEl>
                                          <p:spTgt spid="23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408" y="1803636"/>
            <a:ext cx="11665185" cy="7770519"/>
          </a:xfrm>
          <a:prstGeom prst="rect">
            <a:avLst/>
          </a:prstGeom>
        </p:spPr>
      </p:pic>
      <p:sp>
        <p:nvSpPr>
          <p:cNvPr id="3" name="Rectangle 2"/>
          <p:cNvSpPr/>
          <p:nvPr/>
        </p:nvSpPr>
        <p:spPr>
          <a:xfrm>
            <a:off x="4339202" y="466638"/>
            <a:ext cx="6226192" cy="1186607"/>
          </a:xfrm>
          <a:prstGeom prst="rect">
            <a:avLst/>
          </a:prstGeom>
        </p:spPr>
        <p:txBody>
          <a:bodyPr wrap="none">
            <a:spAutoFit/>
          </a:bodyPr>
          <a:lstStyle/>
          <a:p>
            <a:pPr fontAlgn="base">
              <a:spcBef>
                <a:spcPct val="0"/>
              </a:spcBef>
              <a:spcAft>
                <a:spcPct val="0"/>
              </a:spcAft>
            </a:pPr>
            <a:r>
              <a:rPr lang="en-US" sz="7111" b="1" i="1" dirty="0">
                <a:solidFill>
                  <a:srgbClr val="FFFF00"/>
                </a:solidFill>
                <a:latin typeface="Arial"/>
                <a:cs typeface="Arial"/>
              </a:rPr>
              <a:t>Virtual Reality</a:t>
            </a:r>
          </a:p>
        </p:txBody>
      </p:sp>
    </p:spTree>
    <p:extLst>
      <p:ext uri="{BB962C8B-B14F-4D97-AF65-F5344CB8AC3E}">
        <p14:creationId xmlns:p14="http://schemas.microsoft.com/office/powerpoint/2010/main" val="141287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8980" y="795524"/>
            <a:ext cx="8175636" cy="1015663"/>
          </a:xfrm>
          <a:prstGeom prst="rect">
            <a:avLst/>
          </a:prstGeom>
        </p:spPr>
        <p:txBody>
          <a:bodyPr wrap="none">
            <a:spAutoFit/>
          </a:bodyPr>
          <a:lstStyle/>
          <a:p>
            <a:r>
              <a:rPr lang="en-US" sz="6000" b="1" i="1" dirty="0">
                <a:solidFill>
                  <a:srgbClr val="FFFF00"/>
                </a:solidFill>
                <a:latin typeface="Arial"/>
                <a:cs typeface="Arial"/>
              </a:rPr>
              <a:t>Artificial Intelligence?</a:t>
            </a:r>
          </a:p>
        </p:txBody>
      </p:sp>
      <p:sp>
        <p:nvSpPr>
          <p:cNvPr id="3" name="Rectangle 2"/>
          <p:cNvSpPr/>
          <p:nvPr/>
        </p:nvSpPr>
        <p:spPr>
          <a:xfrm>
            <a:off x="1211288" y="2775744"/>
            <a:ext cx="12601400" cy="1446550"/>
          </a:xfrm>
          <a:prstGeom prst="rect">
            <a:avLst/>
          </a:prstGeom>
        </p:spPr>
        <p:txBody>
          <a:bodyPr wrap="square">
            <a:spAutoFit/>
          </a:bodyPr>
          <a:lstStyle/>
          <a:p>
            <a:r>
              <a:rPr lang="en-US" sz="4400" b="1" i="1" dirty="0">
                <a:solidFill>
                  <a:schemeClr val="bg1"/>
                </a:solidFill>
                <a:latin typeface="Arial" panose="020B0604020202020204" pitchFamily="34" charset="0"/>
                <a:cs typeface="Arial" panose="020B0604020202020204" pitchFamily="34" charset="0"/>
              </a:rPr>
              <a:t>Elon Musk says “humans must become cyborgs to stay relevant.”</a:t>
            </a:r>
            <a:endParaRPr lang="en-US" sz="4400" i="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103276" y="4467932"/>
            <a:ext cx="13940010" cy="5509200"/>
          </a:xfrm>
          <a:prstGeom prst="rect">
            <a:avLst/>
          </a:prstGeom>
        </p:spPr>
        <p:txBody>
          <a:bodyPr wrap="square">
            <a:spAutoFit/>
          </a:bodyPr>
          <a:lstStyle/>
          <a:p>
            <a:r>
              <a:rPr lang="en-US" sz="4400" b="1" i="1" dirty="0">
                <a:solidFill>
                  <a:srgbClr val="FFFF00"/>
                </a:solidFill>
                <a:latin typeface="Arial" panose="020B0604020202020204" pitchFamily="34" charset="0"/>
                <a:cs typeface="Arial" panose="020B0604020202020204" pitchFamily="34" charset="0"/>
              </a:rPr>
              <a:t>If humans want to continue to add value to the economy, they must augment their capabilities through a “merger of biological intelligence and machine intelligence”. If we fail to do this, we’ll risk becoming </a:t>
            </a:r>
            <a:r>
              <a:rPr lang="en-US" sz="4400" b="1" i="1" dirty="0">
                <a:solidFill>
                  <a:srgbClr val="FFFF00"/>
                </a:solidFill>
                <a:latin typeface="Arial" panose="020B0604020202020204" pitchFamily="34" charset="0"/>
                <a:cs typeface="Arial" panose="020B0604020202020204" pitchFamily="34" charset="0"/>
                <a:hlinkClick r:id="rId2"/>
              </a:rPr>
              <a:t>“house cats” to artificial intelligence</a:t>
            </a:r>
            <a:r>
              <a:rPr lang="en-US" sz="4400" b="1" i="1" dirty="0">
                <a:solidFill>
                  <a:srgbClr val="FFFF00"/>
                </a:solidFill>
                <a:latin typeface="Arial" panose="020B0604020202020204" pitchFamily="34" charset="0"/>
                <a:cs typeface="Arial" panose="020B0604020202020204" pitchFamily="34" charset="0"/>
              </a:rPr>
              <a:t>.</a:t>
            </a:r>
          </a:p>
          <a:p>
            <a:endParaRPr lang="en-US" sz="4400" b="1" i="1" dirty="0">
              <a:solidFill>
                <a:srgbClr val="FFFF00"/>
              </a:solidFill>
              <a:latin typeface="Arial" panose="020B0604020202020204" pitchFamily="34" charset="0"/>
              <a:cs typeface="Arial" panose="020B0604020202020204" pitchFamily="34" charset="0"/>
            </a:endParaRPr>
          </a:p>
          <a:p>
            <a:r>
              <a:rPr lang="en-US" sz="4400" b="1" i="1" dirty="0">
                <a:latin typeface="Arial" panose="020B0604020202020204" pitchFamily="34" charset="0"/>
                <a:cs typeface="Arial" panose="020B0604020202020204" pitchFamily="34" charset="0"/>
              </a:rPr>
              <a:t>Mark Cuban: Robots will </a:t>
            </a:r>
            <a:r>
              <a:rPr lang="en-US" sz="4400" b="1" i="1" dirty="0" err="1">
                <a:latin typeface="Arial" panose="020B0604020202020204" pitchFamily="34" charset="0"/>
                <a:cs typeface="Arial" panose="020B0604020202020204" pitchFamily="34" charset="0"/>
              </a:rPr>
              <a:t>‘cause</a:t>
            </a:r>
            <a:r>
              <a:rPr lang="en-US" sz="4400" b="1" i="1" dirty="0">
                <a:latin typeface="Arial" panose="020B0604020202020204" pitchFamily="34" charset="0"/>
                <a:cs typeface="Arial" panose="020B0604020202020204" pitchFamily="34" charset="0"/>
              </a:rPr>
              <a:t> unemployment and we need to prepare for it’</a:t>
            </a:r>
            <a:endParaRPr lang="en-US" sz="4400" b="1" i="1" dirty="0">
              <a:solidFill>
                <a:srgbClr val="FFFF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104" y="363476"/>
            <a:ext cx="3022824" cy="2016224"/>
          </a:xfrm>
          <a:prstGeom prst="rect">
            <a:avLst/>
          </a:prstGeom>
        </p:spPr>
      </p:pic>
    </p:spTree>
    <p:extLst>
      <p:ext uri="{BB962C8B-B14F-4D97-AF65-F5344CB8AC3E}">
        <p14:creationId xmlns:p14="http://schemas.microsoft.com/office/powerpoint/2010/main" val="22846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16"/>
          <p:cNvSpPr>
            <a:spLocks noChangeShapeType="1"/>
          </p:cNvSpPr>
          <p:nvPr/>
        </p:nvSpPr>
        <p:spPr bwMode="auto">
          <a:xfrm flipH="1">
            <a:off x="3556000" y="5757334"/>
            <a:ext cx="1693333" cy="564444"/>
          </a:xfrm>
          <a:prstGeom prst="line">
            <a:avLst/>
          </a:prstGeom>
          <a:noFill/>
          <a:ln w="25400">
            <a:solidFill>
              <a:schemeClr val="tx1"/>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6387" name="Line 17"/>
          <p:cNvSpPr>
            <a:spLocks noChangeShapeType="1"/>
          </p:cNvSpPr>
          <p:nvPr/>
        </p:nvSpPr>
        <p:spPr bwMode="auto">
          <a:xfrm flipH="1">
            <a:off x="3556000" y="6096000"/>
            <a:ext cx="2144889" cy="1919111"/>
          </a:xfrm>
          <a:prstGeom prst="line">
            <a:avLst/>
          </a:prstGeom>
          <a:noFill/>
          <a:ln w="25400">
            <a:solidFill>
              <a:schemeClr val="tx1"/>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6388" name="Line 18"/>
          <p:cNvSpPr>
            <a:spLocks noChangeShapeType="1"/>
          </p:cNvSpPr>
          <p:nvPr/>
        </p:nvSpPr>
        <p:spPr bwMode="auto">
          <a:xfrm flipH="1">
            <a:off x="7394222" y="6999111"/>
            <a:ext cx="0" cy="1467556"/>
          </a:xfrm>
          <a:prstGeom prst="line">
            <a:avLst/>
          </a:prstGeom>
          <a:noFill/>
          <a:ln w="25400">
            <a:solidFill>
              <a:schemeClr val="tx1"/>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6389" name="Line 19"/>
          <p:cNvSpPr>
            <a:spLocks noChangeShapeType="1"/>
          </p:cNvSpPr>
          <p:nvPr/>
        </p:nvSpPr>
        <p:spPr bwMode="auto">
          <a:xfrm flipH="1" flipV="1">
            <a:off x="9764890" y="5418667"/>
            <a:ext cx="1596908" cy="677333"/>
          </a:xfrm>
          <a:prstGeom prst="line">
            <a:avLst/>
          </a:prstGeom>
          <a:noFill/>
          <a:ln w="25400">
            <a:solidFill>
              <a:schemeClr val="tx1"/>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6390" name="Line 23"/>
          <p:cNvSpPr>
            <a:spLocks noChangeShapeType="1"/>
          </p:cNvSpPr>
          <p:nvPr/>
        </p:nvSpPr>
        <p:spPr bwMode="auto">
          <a:xfrm flipH="1" flipV="1">
            <a:off x="8974667" y="5983111"/>
            <a:ext cx="2144889" cy="1919111"/>
          </a:xfrm>
          <a:prstGeom prst="line">
            <a:avLst/>
          </a:prstGeom>
          <a:noFill/>
          <a:ln w="25400">
            <a:solidFill>
              <a:schemeClr val="tx1"/>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6391" name="Line 31"/>
          <p:cNvSpPr>
            <a:spLocks noChangeShapeType="1"/>
          </p:cNvSpPr>
          <p:nvPr/>
        </p:nvSpPr>
        <p:spPr bwMode="auto">
          <a:xfrm flipH="1">
            <a:off x="4233333" y="4176889"/>
            <a:ext cx="1016000" cy="225778"/>
          </a:xfrm>
          <a:prstGeom prst="line">
            <a:avLst/>
          </a:prstGeom>
          <a:noFill/>
          <a:ln w="25400">
            <a:solidFill>
              <a:schemeClr val="tx1"/>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6392" name="Line 32"/>
          <p:cNvSpPr>
            <a:spLocks noChangeShapeType="1"/>
          </p:cNvSpPr>
          <p:nvPr/>
        </p:nvSpPr>
        <p:spPr bwMode="auto">
          <a:xfrm flipH="1" flipV="1">
            <a:off x="9877778" y="4064000"/>
            <a:ext cx="1467556" cy="451556"/>
          </a:xfrm>
          <a:prstGeom prst="line">
            <a:avLst/>
          </a:prstGeom>
          <a:noFill/>
          <a:ln w="25400">
            <a:solidFill>
              <a:schemeClr val="tx1"/>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grpSp>
        <p:nvGrpSpPr>
          <p:cNvPr id="2" name="Group 7"/>
          <p:cNvGrpSpPr>
            <a:grpSpLocks/>
          </p:cNvGrpSpPr>
          <p:nvPr/>
        </p:nvGrpSpPr>
        <p:grpSpPr bwMode="auto">
          <a:xfrm>
            <a:off x="1956741" y="7676445"/>
            <a:ext cx="3292593" cy="1467556"/>
            <a:chOff x="376" y="2448"/>
            <a:chExt cx="1304" cy="624"/>
          </a:xfrm>
        </p:grpSpPr>
        <p:sp>
          <p:nvSpPr>
            <p:cNvPr id="11297" name="Oval 8"/>
            <p:cNvSpPr>
              <a:spLocks noChangeArrowheads="1"/>
            </p:cNvSpPr>
            <p:nvPr/>
          </p:nvSpPr>
          <p:spPr bwMode="auto">
            <a:xfrm>
              <a:off x="424" y="2448"/>
              <a:ext cx="1200" cy="624"/>
            </a:xfrm>
            <a:prstGeom prst="ellipse">
              <a:avLst/>
            </a:prstGeom>
            <a:solidFill>
              <a:schemeClr val="accent1"/>
            </a:solidFill>
            <a:ln w="12700">
              <a:solidFill>
                <a:srgbClr val="FFFFFF"/>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1298" name="Rectangle 9"/>
            <p:cNvSpPr>
              <a:spLocks noChangeArrowheads="1"/>
            </p:cNvSpPr>
            <p:nvPr/>
          </p:nvSpPr>
          <p:spPr bwMode="auto">
            <a:xfrm>
              <a:off x="376" y="2622"/>
              <a:ext cx="1304" cy="289"/>
            </a:xfrm>
            <a:prstGeom prst="rect">
              <a:avLst/>
            </a:prstGeom>
            <a:noFill/>
            <a:ln w="12700">
              <a:noFill/>
              <a:miter lim="800000"/>
              <a:headEnd/>
              <a:tailEnd/>
            </a:ln>
          </p:spPr>
          <p:txBody>
            <a:bodyPr lIns="134056" tIns="65852" rIns="134056" bIns="65852">
              <a:spAutoFit/>
            </a:bodyPr>
            <a:lstStyle/>
            <a:p>
              <a:pPr algn="ctr" eaLnBrk="0" fontAlgn="base" hangingPunct="0">
                <a:spcBef>
                  <a:spcPct val="50000"/>
                </a:spcBef>
                <a:spcAft>
                  <a:spcPct val="0"/>
                </a:spcAft>
              </a:pPr>
              <a:r>
                <a:rPr lang="en-US" sz="3556" b="1" dirty="0">
                  <a:solidFill>
                    <a:srgbClr val="000000"/>
                  </a:solidFill>
                  <a:latin typeface="Arial" pitchFamily="34" charset="0"/>
                  <a:cs typeface="Arial" pitchFamily="34" charset="0"/>
                </a:rPr>
                <a:t>Procurement</a:t>
              </a:r>
            </a:p>
          </p:txBody>
        </p:sp>
      </p:grpSp>
      <p:grpSp>
        <p:nvGrpSpPr>
          <p:cNvPr id="3" name="Group 10"/>
          <p:cNvGrpSpPr>
            <a:grpSpLocks/>
          </p:cNvGrpSpPr>
          <p:nvPr/>
        </p:nvGrpSpPr>
        <p:grpSpPr bwMode="auto">
          <a:xfrm>
            <a:off x="5700889" y="8240892"/>
            <a:ext cx="3386667" cy="1354667"/>
            <a:chOff x="2019" y="2432"/>
            <a:chExt cx="1536" cy="672"/>
          </a:xfrm>
        </p:grpSpPr>
        <p:sp>
          <p:nvSpPr>
            <p:cNvPr id="11295" name="Oval 11"/>
            <p:cNvSpPr>
              <a:spLocks noChangeArrowheads="1"/>
            </p:cNvSpPr>
            <p:nvPr/>
          </p:nvSpPr>
          <p:spPr bwMode="auto">
            <a:xfrm>
              <a:off x="2019" y="2432"/>
              <a:ext cx="1536" cy="672"/>
            </a:xfrm>
            <a:prstGeom prst="ellipse">
              <a:avLst/>
            </a:prstGeom>
            <a:solidFill>
              <a:schemeClr val="accent1"/>
            </a:solidFill>
            <a:ln w="12700">
              <a:solidFill>
                <a:srgbClr val="FFFFFF"/>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1296" name="Rectangle 12"/>
            <p:cNvSpPr>
              <a:spLocks noChangeArrowheads="1"/>
            </p:cNvSpPr>
            <p:nvPr/>
          </p:nvSpPr>
          <p:spPr bwMode="auto">
            <a:xfrm>
              <a:off x="2115" y="2600"/>
              <a:ext cx="1358" cy="383"/>
            </a:xfrm>
            <a:prstGeom prst="rect">
              <a:avLst/>
            </a:prstGeom>
            <a:noFill/>
            <a:ln w="12700">
              <a:noFill/>
              <a:miter lim="800000"/>
              <a:headEnd/>
              <a:tailEnd/>
            </a:ln>
          </p:spPr>
          <p:txBody>
            <a:bodyPr lIns="134056" tIns="65852" rIns="134056" bIns="65852">
              <a:spAutoFit/>
            </a:bodyPr>
            <a:lstStyle/>
            <a:p>
              <a:pPr algn="ctr" eaLnBrk="0" fontAlgn="base" hangingPunct="0">
                <a:spcBef>
                  <a:spcPct val="50000"/>
                </a:spcBef>
                <a:spcAft>
                  <a:spcPct val="0"/>
                </a:spcAft>
              </a:pPr>
              <a:r>
                <a:rPr lang="en-US" sz="4148" b="1" dirty="0">
                  <a:solidFill>
                    <a:srgbClr val="000000"/>
                  </a:solidFill>
                  <a:latin typeface="Arial" pitchFamily="34" charset="0"/>
                  <a:cs typeface="Arial" pitchFamily="34" charset="0"/>
                </a:rPr>
                <a:t>Marketing</a:t>
              </a:r>
            </a:p>
          </p:txBody>
        </p:sp>
      </p:grpSp>
      <p:grpSp>
        <p:nvGrpSpPr>
          <p:cNvPr id="4" name="Group 13"/>
          <p:cNvGrpSpPr>
            <a:grpSpLocks/>
          </p:cNvGrpSpPr>
          <p:nvPr/>
        </p:nvGrpSpPr>
        <p:grpSpPr bwMode="auto">
          <a:xfrm>
            <a:off x="10668000" y="5757335"/>
            <a:ext cx="3386667" cy="1467556"/>
            <a:chOff x="4320" y="1680"/>
            <a:chExt cx="1440" cy="624"/>
          </a:xfrm>
        </p:grpSpPr>
        <p:sp>
          <p:nvSpPr>
            <p:cNvPr id="11293" name="Oval 14"/>
            <p:cNvSpPr>
              <a:spLocks noChangeArrowheads="1"/>
            </p:cNvSpPr>
            <p:nvPr/>
          </p:nvSpPr>
          <p:spPr bwMode="auto">
            <a:xfrm>
              <a:off x="4320" y="1680"/>
              <a:ext cx="1440" cy="624"/>
            </a:xfrm>
            <a:prstGeom prst="ellipse">
              <a:avLst/>
            </a:prstGeom>
            <a:solidFill>
              <a:schemeClr val="accent1"/>
            </a:solidFill>
            <a:ln w="12700">
              <a:solidFill>
                <a:srgbClr val="FFFFFF"/>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1294" name="Rectangle 15"/>
            <p:cNvSpPr>
              <a:spLocks noChangeArrowheads="1"/>
            </p:cNvSpPr>
            <p:nvPr/>
          </p:nvSpPr>
          <p:spPr bwMode="auto">
            <a:xfrm>
              <a:off x="4320" y="1871"/>
              <a:ext cx="1440" cy="289"/>
            </a:xfrm>
            <a:prstGeom prst="rect">
              <a:avLst/>
            </a:prstGeom>
            <a:noFill/>
            <a:ln w="12700">
              <a:noFill/>
              <a:miter lim="800000"/>
              <a:headEnd/>
              <a:tailEnd/>
            </a:ln>
          </p:spPr>
          <p:txBody>
            <a:bodyPr wrap="square" lIns="134056" tIns="65852" rIns="134056" bIns="65852">
              <a:spAutoFit/>
            </a:bodyPr>
            <a:lstStyle/>
            <a:p>
              <a:pPr algn="ctr" eaLnBrk="0" fontAlgn="base" hangingPunct="0">
                <a:spcBef>
                  <a:spcPct val="50000"/>
                </a:spcBef>
                <a:spcAft>
                  <a:spcPct val="0"/>
                </a:spcAft>
              </a:pPr>
              <a:r>
                <a:rPr lang="en-US" sz="3556" b="1" dirty="0">
                  <a:solidFill>
                    <a:srgbClr val="000000"/>
                  </a:solidFill>
                  <a:latin typeface="Arial" pitchFamily="34" charset="0"/>
                  <a:cs typeface="Arial" pitchFamily="34" charset="0"/>
                </a:rPr>
                <a:t>Manufacturing</a:t>
              </a:r>
            </a:p>
          </p:txBody>
        </p:sp>
      </p:grpSp>
      <p:grpSp>
        <p:nvGrpSpPr>
          <p:cNvPr id="5" name="Group 20"/>
          <p:cNvGrpSpPr>
            <a:grpSpLocks/>
          </p:cNvGrpSpPr>
          <p:nvPr/>
        </p:nvGrpSpPr>
        <p:grpSpPr bwMode="auto">
          <a:xfrm>
            <a:off x="9539111" y="7676444"/>
            <a:ext cx="3780465" cy="1467556"/>
            <a:chOff x="3696" y="2592"/>
            <a:chExt cx="1440" cy="624"/>
          </a:xfrm>
        </p:grpSpPr>
        <p:sp>
          <p:nvSpPr>
            <p:cNvPr id="11291" name="Oval 21"/>
            <p:cNvSpPr>
              <a:spLocks noChangeArrowheads="1"/>
            </p:cNvSpPr>
            <p:nvPr/>
          </p:nvSpPr>
          <p:spPr bwMode="auto">
            <a:xfrm>
              <a:off x="3696" y="2592"/>
              <a:ext cx="1440" cy="624"/>
            </a:xfrm>
            <a:prstGeom prst="ellipse">
              <a:avLst/>
            </a:prstGeom>
            <a:solidFill>
              <a:schemeClr val="accent1"/>
            </a:solidFill>
            <a:ln w="12700">
              <a:solidFill>
                <a:srgbClr val="FFFFFF"/>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1292" name="Rectangle 22"/>
            <p:cNvSpPr>
              <a:spLocks noChangeArrowheads="1"/>
            </p:cNvSpPr>
            <p:nvPr/>
          </p:nvSpPr>
          <p:spPr bwMode="auto">
            <a:xfrm>
              <a:off x="3696" y="2784"/>
              <a:ext cx="1348" cy="253"/>
            </a:xfrm>
            <a:prstGeom prst="rect">
              <a:avLst/>
            </a:prstGeom>
            <a:noFill/>
            <a:ln w="9525">
              <a:noFill/>
              <a:miter lim="800000"/>
              <a:headEnd/>
              <a:tailEnd/>
            </a:ln>
          </p:spPr>
          <p:txBody>
            <a:bodyPr wrap="none">
              <a:spAutoFit/>
            </a:bodyPr>
            <a:lstStyle/>
            <a:p>
              <a:pPr eaLnBrk="0" fontAlgn="base" hangingPunct="0">
                <a:spcBef>
                  <a:spcPct val="50000"/>
                </a:spcBef>
                <a:spcAft>
                  <a:spcPct val="0"/>
                </a:spcAft>
              </a:pPr>
              <a:r>
                <a:rPr lang="en-US" sz="3259" b="1" dirty="0">
                  <a:solidFill>
                    <a:srgbClr val="000000"/>
                  </a:solidFill>
                  <a:latin typeface="Arial" pitchFamily="34" charset="0"/>
                  <a:cs typeface="Arial" pitchFamily="34" charset="0"/>
                </a:rPr>
                <a:t>Information Tech</a:t>
              </a:r>
            </a:p>
          </p:txBody>
        </p:sp>
      </p:grpSp>
      <p:pic>
        <p:nvPicPr>
          <p:cNvPr id="16397" name="Picture 24" descr="j0295404"/>
          <p:cNvPicPr>
            <a:picLocks noChangeAspect="1" noChangeArrowheads="1"/>
          </p:cNvPicPr>
          <p:nvPr/>
        </p:nvPicPr>
        <p:blipFill>
          <a:blip r:embed="rId3" cstate="print"/>
          <a:srcRect/>
          <a:stretch>
            <a:fillRect/>
          </a:stretch>
        </p:blipFill>
        <p:spPr bwMode="auto">
          <a:xfrm>
            <a:off x="5136445" y="2709333"/>
            <a:ext cx="4854222" cy="3838222"/>
          </a:xfrm>
          <a:prstGeom prst="rect">
            <a:avLst/>
          </a:prstGeom>
          <a:noFill/>
          <a:ln w="9525">
            <a:noFill/>
            <a:miter lim="800000"/>
            <a:headEnd/>
            <a:tailEnd/>
          </a:ln>
        </p:spPr>
      </p:pic>
      <p:grpSp>
        <p:nvGrpSpPr>
          <p:cNvPr id="6" name="Group 25"/>
          <p:cNvGrpSpPr>
            <a:grpSpLocks/>
          </p:cNvGrpSpPr>
          <p:nvPr/>
        </p:nvGrpSpPr>
        <p:grpSpPr bwMode="auto">
          <a:xfrm>
            <a:off x="1749778" y="3838223"/>
            <a:ext cx="2822222" cy="1241778"/>
            <a:chOff x="527" y="1392"/>
            <a:chExt cx="1200" cy="528"/>
          </a:xfrm>
        </p:grpSpPr>
        <p:sp>
          <p:nvSpPr>
            <p:cNvPr id="11289" name="Oval 26"/>
            <p:cNvSpPr>
              <a:spLocks noChangeArrowheads="1"/>
            </p:cNvSpPr>
            <p:nvPr/>
          </p:nvSpPr>
          <p:spPr bwMode="auto">
            <a:xfrm>
              <a:off x="528" y="1392"/>
              <a:ext cx="1199" cy="528"/>
            </a:xfrm>
            <a:prstGeom prst="ellipse">
              <a:avLst/>
            </a:prstGeom>
            <a:solidFill>
              <a:schemeClr val="accent1"/>
            </a:solidFill>
            <a:ln w="12700">
              <a:solidFill>
                <a:srgbClr val="FFFFFF"/>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1290" name="Rectangle 27"/>
            <p:cNvSpPr>
              <a:spLocks noChangeArrowheads="1"/>
            </p:cNvSpPr>
            <p:nvPr/>
          </p:nvSpPr>
          <p:spPr bwMode="auto">
            <a:xfrm>
              <a:off x="527" y="1488"/>
              <a:ext cx="1166" cy="328"/>
            </a:xfrm>
            <a:prstGeom prst="rect">
              <a:avLst/>
            </a:prstGeom>
            <a:noFill/>
            <a:ln w="12700">
              <a:noFill/>
              <a:miter lim="800000"/>
              <a:headEnd/>
              <a:tailEnd/>
            </a:ln>
          </p:spPr>
          <p:txBody>
            <a:bodyPr lIns="134056" tIns="65852" rIns="134056" bIns="65852">
              <a:spAutoFit/>
            </a:bodyPr>
            <a:lstStyle/>
            <a:p>
              <a:pPr algn="ctr" eaLnBrk="0" fontAlgn="base" hangingPunct="0">
                <a:spcBef>
                  <a:spcPct val="50000"/>
                </a:spcBef>
                <a:spcAft>
                  <a:spcPct val="0"/>
                </a:spcAft>
              </a:pPr>
              <a:r>
                <a:rPr lang="en-US" sz="4148" b="1" dirty="0">
                  <a:solidFill>
                    <a:srgbClr val="000000"/>
                  </a:solidFill>
                  <a:latin typeface="Arial" pitchFamily="34" charset="0"/>
                  <a:cs typeface="Arial" pitchFamily="34" charset="0"/>
                </a:rPr>
                <a:t>Suppliers</a:t>
              </a:r>
            </a:p>
          </p:txBody>
        </p:sp>
      </p:grpSp>
      <p:grpSp>
        <p:nvGrpSpPr>
          <p:cNvPr id="7" name="Group 28"/>
          <p:cNvGrpSpPr>
            <a:grpSpLocks/>
          </p:cNvGrpSpPr>
          <p:nvPr/>
        </p:nvGrpSpPr>
        <p:grpSpPr bwMode="auto">
          <a:xfrm>
            <a:off x="10893778" y="3951113"/>
            <a:ext cx="3273778" cy="1354667"/>
            <a:chOff x="4272" y="1056"/>
            <a:chExt cx="1392" cy="576"/>
          </a:xfrm>
        </p:grpSpPr>
        <p:sp>
          <p:nvSpPr>
            <p:cNvPr id="11287" name="Oval 29"/>
            <p:cNvSpPr>
              <a:spLocks noChangeArrowheads="1"/>
            </p:cNvSpPr>
            <p:nvPr/>
          </p:nvSpPr>
          <p:spPr bwMode="auto">
            <a:xfrm>
              <a:off x="4320" y="1056"/>
              <a:ext cx="1296" cy="576"/>
            </a:xfrm>
            <a:prstGeom prst="ellipse">
              <a:avLst/>
            </a:prstGeom>
            <a:solidFill>
              <a:schemeClr val="accent1"/>
            </a:solidFill>
            <a:ln w="12700">
              <a:solidFill>
                <a:srgbClr val="FFFFFF"/>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1288" name="Rectangle 30"/>
            <p:cNvSpPr>
              <a:spLocks noChangeArrowheads="1"/>
            </p:cNvSpPr>
            <p:nvPr/>
          </p:nvSpPr>
          <p:spPr bwMode="auto">
            <a:xfrm>
              <a:off x="4272" y="1152"/>
              <a:ext cx="1392" cy="328"/>
            </a:xfrm>
            <a:prstGeom prst="rect">
              <a:avLst/>
            </a:prstGeom>
            <a:noFill/>
            <a:ln w="12700">
              <a:noFill/>
              <a:miter lim="800000"/>
              <a:headEnd/>
              <a:tailEnd/>
            </a:ln>
          </p:spPr>
          <p:txBody>
            <a:bodyPr wrap="square" lIns="134056" tIns="65852" rIns="134056" bIns="65852">
              <a:spAutoFit/>
            </a:bodyPr>
            <a:lstStyle/>
            <a:p>
              <a:pPr algn="ctr" eaLnBrk="0" fontAlgn="base" hangingPunct="0">
                <a:spcBef>
                  <a:spcPct val="50000"/>
                </a:spcBef>
                <a:spcAft>
                  <a:spcPct val="0"/>
                </a:spcAft>
              </a:pPr>
              <a:r>
                <a:rPr lang="en-US" sz="4148" b="1" dirty="0">
                  <a:solidFill>
                    <a:srgbClr val="000000"/>
                  </a:solidFill>
                  <a:latin typeface="Arial" pitchFamily="34" charset="0"/>
                  <a:cs typeface="Arial" pitchFamily="34" charset="0"/>
                </a:rPr>
                <a:t>Customers</a:t>
              </a:r>
            </a:p>
          </p:txBody>
        </p:sp>
      </p:grpSp>
      <p:sp>
        <p:nvSpPr>
          <p:cNvPr id="45" name="Text Box 33"/>
          <p:cNvSpPr txBox="1">
            <a:spLocks noChangeArrowheads="1"/>
          </p:cNvSpPr>
          <p:nvPr/>
        </p:nvSpPr>
        <p:spPr bwMode="auto">
          <a:xfrm>
            <a:off x="5136445" y="6321778"/>
            <a:ext cx="4741333" cy="639534"/>
          </a:xfrm>
          <a:prstGeom prst="rect">
            <a:avLst/>
          </a:prstGeom>
          <a:noFill/>
          <a:ln w="9525">
            <a:noFill/>
            <a:miter lim="800000"/>
            <a:headEnd/>
            <a:tailEnd/>
          </a:ln>
        </p:spPr>
        <p:txBody>
          <a:bodyPr>
            <a:spAutoFit/>
          </a:bodyPr>
          <a:lstStyle/>
          <a:p>
            <a:pPr algn="ctr" fontAlgn="base">
              <a:spcBef>
                <a:spcPct val="50000"/>
              </a:spcBef>
              <a:spcAft>
                <a:spcPct val="0"/>
              </a:spcAft>
            </a:pPr>
            <a:r>
              <a:rPr lang="en-US" sz="3556" b="1" dirty="0">
                <a:solidFill>
                  <a:srgbClr val="FFFF00"/>
                </a:solidFill>
                <a:latin typeface="Calibri" pitchFamily="34" charset="0"/>
                <a:cs typeface="Arial" pitchFamily="34" charset="0"/>
              </a:rPr>
              <a:t>SCM Pro</a:t>
            </a:r>
          </a:p>
        </p:txBody>
      </p:sp>
      <p:sp>
        <p:nvSpPr>
          <p:cNvPr id="46" name="TextBox 2"/>
          <p:cNvSpPr txBox="1">
            <a:spLocks noChangeArrowheads="1"/>
          </p:cNvSpPr>
          <p:nvPr/>
        </p:nvSpPr>
        <p:spPr bwMode="auto">
          <a:xfrm>
            <a:off x="846667" y="677333"/>
            <a:ext cx="13546667" cy="1916166"/>
          </a:xfrm>
          <a:prstGeom prst="rect">
            <a:avLst/>
          </a:prstGeom>
          <a:noFill/>
          <a:ln w="9525">
            <a:noFill/>
            <a:miter lim="800000"/>
            <a:headEnd/>
            <a:tailEnd/>
          </a:ln>
        </p:spPr>
        <p:txBody>
          <a:bodyPr>
            <a:spAutoFit/>
          </a:bodyPr>
          <a:lstStyle/>
          <a:p>
            <a:pPr algn="ctr" fontAlgn="base">
              <a:spcBef>
                <a:spcPct val="0"/>
              </a:spcBef>
              <a:spcAft>
                <a:spcPct val="0"/>
              </a:spcAft>
            </a:pPr>
            <a:r>
              <a:rPr lang="en-US" sz="5926" b="1" i="1" dirty="0">
                <a:solidFill>
                  <a:srgbClr val="FFFF00"/>
                </a:solidFill>
                <a:latin typeface="Arial" pitchFamily="34" charset="0"/>
                <a:cs typeface="Arial" pitchFamily="34" charset="0"/>
              </a:rPr>
              <a:t>SCM Conducts a Symphony</a:t>
            </a:r>
          </a:p>
          <a:p>
            <a:pPr algn="ctr" fontAlgn="base">
              <a:spcBef>
                <a:spcPct val="0"/>
              </a:spcBef>
              <a:spcAft>
                <a:spcPct val="0"/>
              </a:spcAft>
            </a:pPr>
            <a:r>
              <a:rPr lang="en-US" sz="5926" b="1" i="1" dirty="0">
                <a:solidFill>
                  <a:srgbClr val="FFFF00"/>
                </a:solidFill>
                <a:latin typeface="Arial" pitchFamily="34" charset="0"/>
                <a:cs typeface="Arial" pitchFamily="34" charset="0"/>
              </a:rPr>
              <a:t>We matter!</a:t>
            </a:r>
          </a:p>
        </p:txBody>
      </p:sp>
      <p:grpSp>
        <p:nvGrpSpPr>
          <p:cNvPr id="8" name="Group 4"/>
          <p:cNvGrpSpPr>
            <a:grpSpLocks/>
          </p:cNvGrpSpPr>
          <p:nvPr/>
        </p:nvGrpSpPr>
        <p:grpSpPr bwMode="auto">
          <a:xfrm>
            <a:off x="1298222" y="5757335"/>
            <a:ext cx="2822222" cy="1241779"/>
            <a:chOff x="383" y="1248"/>
            <a:chExt cx="1200" cy="528"/>
          </a:xfrm>
        </p:grpSpPr>
        <p:sp>
          <p:nvSpPr>
            <p:cNvPr id="11285" name="Oval 5"/>
            <p:cNvSpPr>
              <a:spLocks noChangeArrowheads="1"/>
            </p:cNvSpPr>
            <p:nvPr/>
          </p:nvSpPr>
          <p:spPr bwMode="auto">
            <a:xfrm>
              <a:off x="384" y="1248"/>
              <a:ext cx="1199" cy="528"/>
            </a:xfrm>
            <a:prstGeom prst="ellipse">
              <a:avLst/>
            </a:prstGeom>
            <a:solidFill>
              <a:schemeClr val="accent1"/>
            </a:solidFill>
            <a:ln w="12700">
              <a:solidFill>
                <a:srgbClr val="FFFFFF"/>
              </a:solidFill>
              <a:round/>
              <a:headEnd/>
              <a:tailEnd/>
            </a:ln>
          </p:spPr>
          <p:txBody>
            <a:bodyPr wrap="none" anchor="ctr"/>
            <a:lstStyle/>
            <a:p>
              <a:pPr fontAlgn="base">
                <a:spcBef>
                  <a:spcPct val="0"/>
                </a:spcBef>
                <a:spcAft>
                  <a:spcPct val="0"/>
                </a:spcAft>
              </a:pPr>
              <a:endParaRPr lang="en-US" sz="4148" b="1" dirty="0">
                <a:solidFill>
                  <a:srgbClr val="FFFF00"/>
                </a:solidFill>
                <a:latin typeface="Comic Sans MS" pitchFamily="66" charset="0"/>
                <a:cs typeface="Arial" pitchFamily="34" charset="0"/>
              </a:endParaRPr>
            </a:p>
          </p:txBody>
        </p:sp>
        <p:sp>
          <p:nvSpPr>
            <p:cNvPr id="11286" name="Rectangle 6"/>
            <p:cNvSpPr>
              <a:spLocks noChangeArrowheads="1"/>
            </p:cNvSpPr>
            <p:nvPr/>
          </p:nvSpPr>
          <p:spPr bwMode="auto">
            <a:xfrm>
              <a:off x="383" y="1344"/>
              <a:ext cx="1166" cy="328"/>
            </a:xfrm>
            <a:prstGeom prst="rect">
              <a:avLst/>
            </a:prstGeom>
            <a:noFill/>
            <a:ln w="12700">
              <a:noFill/>
              <a:miter lim="800000"/>
              <a:headEnd/>
              <a:tailEnd/>
            </a:ln>
          </p:spPr>
          <p:txBody>
            <a:bodyPr lIns="134056" tIns="65852" rIns="134056" bIns="65852">
              <a:spAutoFit/>
            </a:bodyPr>
            <a:lstStyle/>
            <a:p>
              <a:pPr algn="ctr" eaLnBrk="0" fontAlgn="base" hangingPunct="0">
                <a:spcBef>
                  <a:spcPct val="50000"/>
                </a:spcBef>
                <a:spcAft>
                  <a:spcPct val="0"/>
                </a:spcAft>
              </a:pPr>
              <a:r>
                <a:rPr lang="en-US" sz="4148" b="1" dirty="0">
                  <a:solidFill>
                    <a:srgbClr val="000000"/>
                  </a:solidFill>
                  <a:latin typeface="Arial" pitchFamily="34" charset="0"/>
                  <a:cs typeface="Arial" pitchFamily="34" charset="0"/>
                </a:rPr>
                <a:t>Sales</a:t>
              </a:r>
            </a:p>
          </p:txBody>
        </p:sp>
      </p:grpSp>
    </p:spTree>
    <p:extLst>
      <p:ext uri="{BB962C8B-B14F-4D97-AF65-F5344CB8AC3E}">
        <p14:creationId xmlns:p14="http://schemas.microsoft.com/office/powerpoint/2010/main" val="2687076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dissolve">
                                      <p:cBhvr>
                                        <p:cTn id="12" dur="500"/>
                                        <p:tgtEl>
                                          <p:spTgt spid="16392"/>
                                        </p:tgtEl>
                                      </p:cBhvr>
                                    </p:animEffect>
                                  </p:childTnLst>
                                </p:cTn>
                              </p:par>
                              <p:par>
                                <p:cTn id="13" presetID="9" presetClass="entr" presetSubtype="0" fill="hold" nodeType="withEffect">
                                  <p:stCondLst>
                                    <p:cond delay="0"/>
                                  </p:stCondLst>
                                  <p:childTnLst>
                                    <p:set>
                                      <p:cBhvr>
                                        <p:cTn id="14" dur="1" fill="hold">
                                          <p:stCondLst>
                                            <p:cond delay="0"/>
                                          </p:stCondLst>
                                        </p:cTn>
                                        <p:tgtEl>
                                          <p:spTgt spid="16397"/>
                                        </p:tgtEl>
                                        <p:attrNameLst>
                                          <p:attrName>style.visibility</p:attrName>
                                        </p:attrNameLst>
                                      </p:cBhvr>
                                      <p:to>
                                        <p:strVal val="visible"/>
                                      </p:to>
                                    </p:set>
                                    <p:animEffect transition="in" filter="dissolve">
                                      <p:cBhvr>
                                        <p:cTn id="15" dur="500"/>
                                        <p:tgtEl>
                                          <p:spTgt spid="16397"/>
                                        </p:tgtEl>
                                      </p:cBhvr>
                                    </p:animEffect>
                                  </p:childTnLst>
                                </p:cTn>
                              </p:par>
                              <p:par>
                                <p:cTn id="16" presetID="9"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par>
                                <p:cTn id="19" presetID="9"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dissolve">
                                      <p:cBhvr>
                                        <p:cTn id="27" dur="500"/>
                                        <p:tgtEl>
                                          <p:spTgt spid="45"/>
                                        </p:tgtEl>
                                      </p:cBhvr>
                                    </p:animEffect>
                                  </p:childTnLst>
                                </p:cTn>
                              </p:par>
                              <p:par>
                                <p:cTn id="28" presetID="9"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6391"/>
                                        </p:tgtEl>
                                        <p:attrNameLst>
                                          <p:attrName>style.visibility</p:attrName>
                                        </p:attrNameLst>
                                      </p:cBhvr>
                                      <p:to>
                                        <p:strVal val="visible"/>
                                      </p:to>
                                    </p:set>
                                    <p:animEffect transition="in" filter="dissolve">
                                      <p:cBhvr>
                                        <p:cTn id="33" dur="500"/>
                                        <p:tgtEl>
                                          <p:spTgt spid="16391"/>
                                        </p:tgtEl>
                                      </p:cBhvr>
                                    </p:animEffect>
                                  </p:childTnLst>
                                </p:cTn>
                              </p:par>
                              <p:par>
                                <p:cTn id="34" presetID="9"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par>
                                <p:cTn id="37" presetID="9"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6389"/>
                                        </p:tgtEl>
                                        <p:attrNameLst>
                                          <p:attrName>style.visibility</p:attrName>
                                        </p:attrNameLst>
                                      </p:cBhvr>
                                      <p:to>
                                        <p:strVal val="visible"/>
                                      </p:to>
                                    </p:set>
                                    <p:animEffect transition="in" filter="dissolve">
                                      <p:cBhvr>
                                        <p:cTn id="42" dur="500"/>
                                        <p:tgtEl>
                                          <p:spTgt spid="1638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6387"/>
                                        </p:tgtEl>
                                        <p:attrNameLst>
                                          <p:attrName>style.visibility</p:attrName>
                                        </p:attrNameLst>
                                      </p:cBhvr>
                                      <p:to>
                                        <p:strVal val="visible"/>
                                      </p:to>
                                    </p:set>
                                    <p:animEffect transition="in" filter="dissolve">
                                      <p:cBhvr>
                                        <p:cTn id="45" dur="500"/>
                                        <p:tgtEl>
                                          <p:spTgt spid="16387"/>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6388"/>
                                        </p:tgtEl>
                                        <p:attrNameLst>
                                          <p:attrName>style.visibility</p:attrName>
                                        </p:attrNameLst>
                                      </p:cBhvr>
                                      <p:to>
                                        <p:strVal val="visible"/>
                                      </p:to>
                                    </p:set>
                                    <p:animEffect transition="in" filter="dissolve">
                                      <p:cBhvr>
                                        <p:cTn id="48" dur="500"/>
                                        <p:tgtEl>
                                          <p:spTgt spid="1638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6386"/>
                                        </p:tgtEl>
                                        <p:attrNameLst>
                                          <p:attrName>style.visibility</p:attrName>
                                        </p:attrNameLst>
                                      </p:cBhvr>
                                      <p:to>
                                        <p:strVal val="visible"/>
                                      </p:to>
                                    </p:set>
                                    <p:animEffect transition="in" filter="dissolve">
                                      <p:cBhvr>
                                        <p:cTn id="51" dur="500"/>
                                        <p:tgtEl>
                                          <p:spTgt spid="16386"/>
                                        </p:tgtEl>
                                      </p:cBhvr>
                                    </p:animEffect>
                                  </p:childTnLst>
                                </p:cTn>
                              </p:par>
                              <p:par>
                                <p:cTn id="52" presetID="9"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dissolve">
                                      <p:cBhvr>
                                        <p:cTn id="54" dur="500"/>
                                        <p:tgtEl>
                                          <p:spTgt spid="7"/>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6390"/>
                                        </p:tgtEl>
                                        <p:attrNameLst>
                                          <p:attrName>style.visibility</p:attrName>
                                        </p:attrNameLst>
                                      </p:cBhvr>
                                      <p:to>
                                        <p:strVal val="visible"/>
                                      </p:to>
                                    </p:set>
                                    <p:animEffect transition="in" filter="dissolve">
                                      <p:cBhvr>
                                        <p:cTn id="57"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16387" grpId="0" animBg="1"/>
      <p:bldP spid="16388" grpId="0" animBg="1"/>
      <p:bldP spid="16389" grpId="0" animBg="1"/>
      <p:bldP spid="16390" grpId="0" animBg="1"/>
      <p:bldP spid="16391" grpId="0" animBg="1"/>
      <p:bldP spid="16392" grpId="0" animBg="1"/>
      <p:bldP spid="45" grpId="0"/>
      <p:bldP spid="4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298223" y="112889"/>
            <a:ext cx="12488333" cy="1467556"/>
          </a:xfrm>
        </p:spPr>
        <p:txBody>
          <a:bodyPr/>
          <a:lstStyle/>
          <a:p>
            <a:pPr eaLnBrk="1" hangingPunct="1"/>
            <a:r>
              <a:rPr lang="en-US" sz="5333" b="1" i="1" dirty="0">
                <a:solidFill>
                  <a:srgbClr val="FFFF00"/>
                </a:solidFill>
                <a:latin typeface="Arial" pitchFamily="34" charset="0"/>
              </a:rPr>
              <a:t> Summary</a:t>
            </a:r>
            <a:endParaRPr lang="en-US" sz="5333" b="1" i="1" dirty="0">
              <a:latin typeface="Verdana" pitchFamily="34" charset="0"/>
            </a:endParaRPr>
          </a:p>
        </p:txBody>
      </p:sp>
      <p:sp>
        <p:nvSpPr>
          <p:cNvPr id="314371" name="Rectangle 3"/>
          <p:cNvSpPr>
            <a:spLocks noGrp="1" noChangeArrowheads="1"/>
          </p:cNvSpPr>
          <p:nvPr>
            <p:ph type="subTitle" idx="1"/>
          </p:nvPr>
        </p:nvSpPr>
        <p:spPr>
          <a:xfrm>
            <a:off x="959556" y="1128889"/>
            <a:ext cx="13208000" cy="9031111"/>
          </a:xfrm>
        </p:spPr>
        <p:txBody>
          <a:bodyPr/>
          <a:lstStyle/>
          <a:p>
            <a:pPr marL="1098329" lvl="1" indent="-420987" algn="l" eaLnBrk="1" hangingPunct="1">
              <a:lnSpc>
                <a:spcPct val="90000"/>
              </a:lnSpc>
              <a:buFont typeface="Wingdings" pitchFamily="2" charset="2"/>
              <a:buChar char="§"/>
            </a:pPr>
            <a:endParaRPr lang="en-US" sz="2963" dirty="0">
              <a:latin typeface="Arial" pitchFamily="34" charset="0"/>
              <a:cs typeface="Times New Roman" pitchFamily="18" charset="0"/>
            </a:endParaRPr>
          </a:p>
          <a:p>
            <a:pPr marL="1098329" lvl="1" indent="-420987" algn="l" eaLnBrk="1" hangingPunct="1">
              <a:lnSpc>
                <a:spcPct val="90000"/>
              </a:lnSpc>
              <a:buFont typeface="Wingdings" pitchFamily="2" charset="2"/>
              <a:buChar char="§"/>
            </a:pPr>
            <a:r>
              <a:rPr lang="en-US" sz="3556" dirty="0">
                <a:latin typeface="Arial" pitchFamily="34" charset="0"/>
                <a:cs typeface="Times New Roman" pitchFamily="18" charset="0"/>
              </a:rPr>
              <a:t>The discipline is a corporate necessity, yet can be a growth vehicle – a revenue generating engine.</a:t>
            </a:r>
          </a:p>
          <a:p>
            <a:pPr marL="1098329" lvl="1" indent="-420987" algn="l" eaLnBrk="1" hangingPunct="1">
              <a:lnSpc>
                <a:spcPct val="90000"/>
              </a:lnSpc>
              <a:buFont typeface="Wingdings" pitchFamily="2" charset="2"/>
              <a:buChar char="§"/>
            </a:pPr>
            <a:endParaRPr lang="en-US" sz="3556" dirty="0">
              <a:latin typeface="Arial" pitchFamily="34" charset="0"/>
              <a:cs typeface="Times New Roman" pitchFamily="18" charset="0"/>
            </a:endParaRPr>
          </a:p>
          <a:p>
            <a:pPr marL="1098329" lvl="1" indent="-420987" algn="l" eaLnBrk="1" hangingPunct="1">
              <a:lnSpc>
                <a:spcPct val="90000"/>
              </a:lnSpc>
              <a:buFont typeface="Wingdings" pitchFamily="2" charset="2"/>
              <a:buChar char="§"/>
            </a:pPr>
            <a:r>
              <a:rPr lang="en-US" sz="3556" dirty="0">
                <a:latin typeface="Arial" pitchFamily="34" charset="0"/>
              </a:rPr>
              <a:t>We improve the financial position of companies and economies.</a:t>
            </a:r>
          </a:p>
          <a:p>
            <a:pPr marL="1098329" lvl="1" indent="-420987" algn="l" eaLnBrk="1" hangingPunct="1">
              <a:lnSpc>
                <a:spcPct val="90000"/>
              </a:lnSpc>
              <a:buFont typeface="Wingdings" pitchFamily="2" charset="2"/>
              <a:buChar char="§"/>
            </a:pPr>
            <a:endParaRPr lang="en-US" sz="3556" dirty="0">
              <a:latin typeface="Arial" pitchFamily="34" charset="0"/>
            </a:endParaRPr>
          </a:p>
          <a:p>
            <a:pPr marL="1098329" lvl="1" indent="-420987" algn="l" eaLnBrk="1" hangingPunct="1">
              <a:lnSpc>
                <a:spcPct val="90000"/>
              </a:lnSpc>
              <a:buFont typeface="Wingdings" pitchFamily="2" charset="2"/>
              <a:buChar char="§"/>
            </a:pPr>
            <a:r>
              <a:rPr lang="en-US" sz="3556" dirty="0">
                <a:latin typeface="Arial" pitchFamily="34" charset="0"/>
              </a:rPr>
              <a:t>Our stature and credibility is increasing.</a:t>
            </a:r>
          </a:p>
          <a:p>
            <a:pPr marL="1098329" lvl="1" indent="-420987" algn="l" eaLnBrk="1" hangingPunct="1">
              <a:lnSpc>
                <a:spcPct val="90000"/>
              </a:lnSpc>
              <a:buFont typeface="Wingdings" pitchFamily="2" charset="2"/>
              <a:buChar char="§"/>
            </a:pPr>
            <a:endParaRPr lang="en-US" sz="3556" dirty="0">
              <a:latin typeface="Arial" pitchFamily="34" charset="0"/>
            </a:endParaRPr>
          </a:p>
          <a:p>
            <a:pPr marL="1098329" lvl="1" indent="-420987" algn="l" eaLnBrk="1" hangingPunct="1">
              <a:lnSpc>
                <a:spcPct val="90000"/>
              </a:lnSpc>
              <a:buFont typeface="Wingdings" pitchFamily="2" charset="2"/>
              <a:buChar char="§"/>
            </a:pPr>
            <a:r>
              <a:rPr lang="en-US" sz="3556" dirty="0">
                <a:latin typeface="Arial" pitchFamily="34" charset="0"/>
              </a:rPr>
              <a:t>Supply chain professionals need to develop cross functional skills and a global mindset to maximize opportunities in the world.  </a:t>
            </a:r>
          </a:p>
          <a:p>
            <a:pPr marL="1098329" lvl="1" indent="-420987" algn="l" eaLnBrk="1" hangingPunct="1">
              <a:lnSpc>
                <a:spcPct val="90000"/>
              </a:lnSpc>
              <a:buFont typeface="Wingdings" pitchFamily="2" charset="2"/>
              <a:buChar char="§"/>
            </a:pPr>
            <a:endParaRPr lang="en-US" sz="3556" dirty="0">
              <a:latin typeface="Arial" pitchFamily="34" charset="0"/>
            </a:endParaRPr>
          </a:p>
          <a:p>
            <a:pPr marL="1098329" lvl="1" indent="-420987" algn="l" eaLnBrk="1" hangingPunct="1">
              <a:lnSpc>
                <a:spcPct val="90000"/>
              </a:lnSpc>
              <a:buFont typeface="Wingdings" pitchFamily="2" charset="2"/>
              <a:buChar char="§"/>
            </a:pPr>
            <a:r>
              <a:rPr lang="en-US" sz="3556" dirty="0">
                <a:latin typeface="Arial" pitchFamily="34" charset="0"/>
                <a:cs typeface="Times New Roman" pitchFamily="18" charset="0"/>
              </a:rPr>
              <a:t>SCM is growing, and you are in a terrific position!</a:t>
            </a:r>
          </a:p>
          <a:p>
            <a:pPr algn="l"/>
            <a:endParaRPr lang="en-US" sz="3556" dirty="0">
              <a:latin typeface="Arial" pitchFamily="34" charset="0"/>
              <a:cs typeface="Times New Roman" pitchFamily="18" charset="0"/>
            </a:endParaRPr>
          </a:p>
        </p:txBody>
      </p:sp>
      <p:sp>
        <p:nvSpPr>
          <p:cNvPr id="17412" name="Text Box 4"/>
          <p:cNvSpPr txBox="1">
            <a:spLocks noChangeArrowheads="1"/>
          </p:cNvSpPr>
          <p:nvPr/>
        </p:nvSpPr>
        <p:spPr bwMode="auto">
          <a:xfrm>
            <a:off x="1613371" y="435093"/>
            <a:ext cx="184731" cy="457048"/>
          </a:xfrm>
          <a:prstGeom prst="rect">
            <a:avLst/>
          </a:prstGeom>
          <a:noFill/>
          <a:ln w="9525">
            <a:noFill/>
            <a:miter lim="800000"/>
            <a:headEnd/>
            <a:tailEnd/>
          </a:ln>
        </p:spPr>
        <p:txBody>
          <a:bodyPr wrap="none">
            <a:spAutoFit/>
          </a:bodyPr>
          <a:lstStyle/>
          <a:p>
            <a:endParaRPr lang="en-US" sz="2370" dirty="0"/>
          </a:p>
        </p:txBody>
      </p:sp>
    </p:spTree>
    <p:extLst>
      <p:ext uri="{BB962C8B-B14F-4D97-AF65-F5344CB8AC3E}">
        <p14:creationId xmlns:p14="http://schemas.microsoft.com/office/powerpoint/2010/main" val="133236877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846667" y="1768593"/>
            <a:ext cx="13592541" cy="8400191"/>
          </a:xfrm>
          <a:prstGeom prst="rect">
            <a:avLst/>
          </a:prstGeom>
        </p:spPr>
      </p:pic>
      <p:sp>
        <p:nvSpPr>
          <p:cNvPr id="16" name="Rectangle 15"/>
          <p:cNvSpPr/>
          <p:nvPr/>
        </p:nvSpPr>
        <p:spPr>
          <a:xfrm>
            <a:off x="846667" y="2841037"/>
            <a:ext cx="13546667" cy="2540000"/>
          </a:xfrm>
          <a:prstGeom prst="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77342"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a:ln>
                <a:noFill/>
              </a:ln>
              <a:solidFill>
                <a:prstClr val="white"/>
              </a:solidFill>
              <a:effectLst/>
              <a:uLnTx/>
              <a:uFillTx/>
            </a:endParaRPr>
          </a:p>
        </p:txBody>
      </p:sp>
      <p:sp>
        <p:nvSpPr>
          <p:cNvPr id="4" name="Rectangle 3"/>
          <p:cNvSpPr/>
          <p:nvPr/>
        </p:nvSpPr>
        <p:spPr>
          <a:xfrm>
            <a:off x="846666" y="301037"/>
            <a:ext cx="13592541" cy="254000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77342"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a:ln>
                <a:noFill/>
              </a:ln>
              <a:solidFill>
                <a:prstClr val="black">
                  <a:lumMod val="75000"/>
                  <a:lumOff val="25000"/>
                </a:prstClr>
              </a:solidFill>
              <a:effectLst/>
              <a:uLnTx/>
              <a:uFillTx/>
            </a:endParaRPr>
          </a:p>
        </p:txBody>
      </p:sp>
      <p:pic>
        <p:nvPicPr>
          <p:cNvPr id="7" name="Picture 6" descr="ac-2017-slanted-bo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9333" y="5663259"/>
            <a:ext cx="7756430" cy="5167723"/>
          </a:xfrm>
          <a:prstGeom prst="rect">
            <a:avLst/>
          </a:prstGeom>
        </p:spPr>
      </p:pic>
      <p:sp>
        <p:nvSpPr>
          <p:cNvPr id="3" name="TextBox 2"/>
          <p:cNvSpPr txBox="1"/>
          <p:nvPr/>
        </p:nvSpPr>
        <p:spPr>
          <a:xfrm>
            <a:off x="846667" y="733781"/>
            <a:ext cx="13546667" cy="1496692"/>
          </a:xfrm>
          <a:prstGeom prst="rect">
            <a:avLst/>
          </a:prstGeom>
          <a:noFill/>
        </p:spPr>
        <p:txBody>
          <a:bodyPr wrap="square" rtlCol="0">
            <a:spAutoFit/>
          </a:bodyPr>
          <a:lstStyle/>
          <a:p>
            <a:pPr marL="0" marR="0" lvl="0" indent="0" algn="ctr" defTabSz="677342" eaLnBrk="1" fontAlgn="auto" latinLnBrk="0" hangingPunct="1">
              <a:lnSpc>
                <a:spcPct val="110000"/>
              </a:lnSpc>
              <a:spcBef>
                <a:spcPts val="0"/>
              </a:spcBef>
              <a:spcAft>
                <a:spcPts val="0"/>
              </a:spcAft>
              <a:buClrTx/>
              <a:buSzTx/>
              <a:buFontTx/>
              <a:buNone/>
              <a:tabLst/>
              <a:defRPr/>
            </a:pPr>
            <a:r>
              <a:rPr kumimoji="0" lang="en-US" sz="4148" b="1" i="0" u="none" strike="noStrike" kern="0" cap="none" spc="0" normalizeH="0" baseline="0" noProof="0" dirty="0">
                <a:ln>
                  <a:noFill/>
                </a:ln>
                <a:solidFill>
                  <a:srgbClr val="FFFFFF"/>
                </a:solidFill>
                <a:effectLst/>
                <a:uLnTx/>
                <a:uFillTx/>
                <a:latin typeface="Arial"/>
                <a:cs typeface="Arial"/>
              </a:rPr>
              <a:t> </a:t>
            </a:r>
            <a:r>
              <a:rPr kumimoji="0" lang="en-US" sz="4148" b="0" i="1" u="none" strike="noStrike" kern="0" cap="none" spc="0" normalizeH="0" baseline="0" noProof="0" dirty="0">
                <a:ln>
                  <a:noFill/>
                </a:ln>
                <a:solidFill>
                  <a:srgbClr val="FFFFFF"/>
                </a:solidFill>
                <a:effectLst/>
                <a:uLnTx/>
                <a:uFillTx/>
                <a:latin typeface="Arial"/>
                <a:cs typeface="Arial"/>
              </a:rPr>
              <a:t>Join us in Atlanta, Georgia for CSCMP’s 2017</a:t>
            </a:r>
          </a:p>
          <a:p>
            <a:pPr marL="0" marR="0" lvl="0" indent="0" algn="ctr" defTabSz="677342" eaLnBrk="1" fontAlgn="auto" latinLnBrk="0" hangingPunct="1">
              <a:lnSpc>
                <a:spcPct val="110000"/>
              </a:lnSpc>
              <a:spcBef>
                <a:spcPts val="0"/>
              </a:spcBef>
              <a:spcAft>
                <a:spcPts val="0"/>
              </a:spcAft>
              <a:buClrTx/>
              <a:buSzTx/>
              <a:buFontTx/>
              <a:buNone/>
              <a:tabLst/>
              <a:defRPr/>
            </a:pPr>
            <a:r>
              <a:rPr kumimoji="0" lang="en-US" sz="4148" b="0" i="1" u="none" strike="noStrike" kern="0" cap="none" spc="0" normalizeH="0" baseline="0" noProof="0" dirty="0">
                <a:ln>
                  <a:noFill/>
                </a:ln>
                <a:solidFill>
                  <a:srgbClr val="FFFFFF"/>
                </a:solidFill>
                <a:effectLst/>
                <a:uLnTx/>
                <a:uFillTx/>
                <a:latin typeface="Arial"/>
                <a:cs typeface="Arial"/>
              </a:rPr>
              <a:t>Annual Conference, September 24-27</a:t>
            </a:r>
            <a:endParaRPr kumimoji="0" lang="en-US" sz="4148" b="1" i="0" u="none" strike="noStrike" kern="0" cap="none" spc="0" normalizeH="0" baseline="0" noProof="0" dirty="0">
              <a:ln>
                <a:noFill/>
              </a:ln>
              <a:solidFill>
                <a:srgbClr val="FFFFFF"/>
              </a:solidFill>
              <a:effectLst/>
              <a:uLnTx/>
              <a:uFillTx/>
              <a:latin typeface="Arial"/>
              <a:cs typeface="Arial"/>
            </a:endParaRPr>
          </a:p>
        </p:txBody>
      </p:sp>
      <p:sp>
        <p:nvSpPr>
          <p:cNvPr id="2" name="Título 1"/>
          <p:cNvSpPr>
            <a:spLocks noGrp="1"/>
          </p:cNvSpPr>
          <p:nvPr>
            <p:ph type="ctrTitle" idx="4294967295"/>
          </p:nvPr>
        </p:nvSpPr>
        <p:spPr>
          <a:xfrm>
            <a:off x="9614370" y="7008518"/>
            <a:ext cx="4684889" cy="2323630"/>
          </a:xfrm>
        </p:spPr>
        <p:txBody>
          <a:bodyPr>
            <a:normAutofit/>
          </a:bodyPr>
          <a:lstStyle/>
          <a:p>
            <a:pPr algn="l">
              <a:lnSpc>
                <a:spcPct val="110000"/>
              </a:lnSpc>
              <a:spcBef>
                <a:spcPts val="1778"/>
              </a:spcBef>
            </a:pPr>
            <a:r>
              <a:rPr lang="en-US" sz="3556" b="0" i="1" dirty="0">
                <a:solidFill>
                  <a:schemeClr val="bg1"/>
                </a:solidFill>
              </a:rPr>
              <a:t>  Register today!</a:t>
            </a:r>
            <a:br>
              <a:rPr lang="en-US" sz="3556" b="0" i="1" dirty="0">
                <a:solidFill>
                  <a:schemeClr val="bg1"/>
                </a:solidFill>
              </a:rPr>
            </a:br>
            <a:r>
              <a:rPr lang="en-US" sz="2667" dirty="0" err="1">
                <a:solidFill>
                  <a:schemeClr val="bg1"/>
                </a:solidFill>
              </a:rPr>
              <a:t>cscmpconference.org</a:t>
            </a:r>
            <a:r>
              <a:rPr lang="en-US" sz="2667" dirty="0">
                <a:solidFill>
                  <a:schemeClr val="bg1"/>
                </a:solidFill>
              </a:rPr>
              <a:t> </a:t>
            </a:r>
          </a:p>
        </p:txBody>
      </p:sp>
      <p:grpSp>
        <p:nvGrpSpPr>
          <p:cNvPr id="17" name="Group 16"/>
          <p:cNvGrpSpPr/>
          <p:nvPr/>
        </p:nvGrpSpPr>
        <p:grpSpPr>
          <a:xfrm>
            <a:off x="1702741" y="3049902"/>
            <a:ext cx="11890963" cy="1933009"/>
            <a:chOff x="501650" y="2122184"/>
            <a:chExt cx="8026400" cy="1304781"/>
          </a:xfrm>
        </p:grpSpPr>
        <p:sp>
          <p:nvSpPr>
            <p:cNvPr id="5" name="TextBox 4"/>
            <p:cNvSpPr txBox="1"/>
            <p:nvPr/>
          </p:nvSpPr>
          <p:spPr>
            <a:xfrm>
              <a:off x="501650" y="2755156"/>
              <a:ext cx="2146300" cy="671809"/>
            </a:xfrm>
            <a:prstGeom prst="rect">
              <a:avLst/>
            </a:prstGeom>
            <a:noFill/>
          </p:spPr>
          <p:txBody>
            <a:bodyPr wrap="square" rtlCol="0">
              <a:spAutoFit/>
            </a:bodyPr>
            <a:lstStyle/>
            <a:p>
              <a:pPr marL="0" marR="0" lvl="0" indent="0" algn="ctr" defTabSz="677342" eaLnBrk="1" fontAlgn="auto" latinLnBrk="0" hangingPunct="1">
                <a:lnSpc>
                  <a:spcPct val="110000"/>
                </a:lnSpc>
                <a:spcBef>
                  <a:spcPts val="2667"/>
                </a:spcBef>
                <a:spcAft>
                  <a:spcPts val="0"/>
                </a:spcAft>
                <a:buClrTx/>
                <a:buSzTx/>
                <a:buFontTx/>
                <a:buNone/>
                <a:tabLst/>
                <a:defRPr/>
              </a:pPr>
              <a:r>
                <a:rPr kumimoji="0" lang="en-US" sz="2667" b="0" i="0" u="none" strike="noStrike" kern="0" cap="none" spc="0" normalizeH="0" baseline="0" noProof="0" dirty="0">
                  <a:ln>
                    <a:noFill/>
                  </a:ln>
                  <a:solidFill>
                    <a:srgbClr val="595959"/>
                  </a:solidFill>
                  <a:effectLst/>
                  <a:uLnTx/>
                  <a:uFillTx/>
                  <a:latin typeface="Arial"/>
                  <a:cs typeface="Arial"/>
                </a:rPr>
                <a:t>SCM professionals under one roof</a:t>
              </a:r>
            </a:p>
          </p:txBody>
        </p:sp>
        <p:sp>
          <p:nvSpPr>
            <p:cNvPr id="8" name="TextBox 7"/>
            <p:cNvSpPr txBox="1"/>
            <p:nvPr/>
          </p:nvSpPr>
          <p:spPr>
            <a:xfrm>
              <a:off x="501650" y="2122184"/>
              <a:ext cx="2146300" cy="677868"/>
            </a:xfrm>
            <a:prstGeom prst="rect">
              <a:avLst/>
            </a:prstGeom>
            <a:noFill/>
          </p:spPr>
          <p:txBody>
            <a:bodyPr wrap="square" rtlCol="0">
              <a:spAutoFit/>
            </a:bodyPr>
            <a:lstStyle/>
            <a:p>
              <a:pPr marL="0" marR="0" lvl="0" indent="0" algn="ctr" defTabSz="677342" eaLnBrk="1" fontAlgn="auto" latinLnBrk="0" hangingPunct="1">
                <a:lnSpc>
                  <a:spcPct val="100000"/>
                </a:lnSpc>
                <a:spcBef>
                  <a:spcPts val="0"/>
                </a:spcBef>
                <a:spcAft>
                  <a:spcPts val="0"/>
                </a:spcAft>
                <a:buClrTx/>
                <a:buSzTx/>
                <a:buFontTx/>
                <a:buNone/>
                <a:tabLst/>
                <a:defRPr/>
              </a:pPr>
              <a:r>
                <a:rPr kumimoji="0" lang="en-US" sz="5926" b="1" i="0" u="none" strike="noStrike" kern="0" cap="none" spc="0" normalizeH="0" baseline="0" noProof="0" dirty="0">
                  <a:ln>
                    <a:noFill/>
                  </a:ln>
                  <a:solidFill>
                    <a:srgbClr val="0092A7"/>
                  </a:solidFill>
                  <a:effectLst/>
                  <a:uLnTx/>
                  <a:uFillTx/>
                  <a:latin typeface="Arial"/>
                  <a:cs typeface="Arial"/>
                </a:rPr>
                <a:t>3000</a:t>
              </a:r>
              <a:r>
                <a:rPr kumimoji="0" lang="en-US" sz="5926" b="1" i="0" u="none" strike="noStrike" kern="0" cap="none" spc="0" normalizeH="0" baseline="30000" noProof="0" dirty="0">
                  <a:ln>
                    <a:noFill/>
                  </a:ln>
                  <a:solidFill>
                    <a:srgbClr val="0092A7"/>
                  </a:solidFill>
                  <a:effectLst/>
                  <a:uLnTx/>
                  <a:uFillTx/>
                  <a:latin typeface="Arial"/>
                  <a:cs typeface="Arial"/>
                </a:rPr>
                <a:t>+</a:t>
              </a:r>
              <a:r>
                <a:rPr kumimoji="0" lang="en-US" sz="5926" b="1" i="0" u="none" strike="noStrike" kern="0" cap="none" spc="0" normalizeH="0" baseline="0" noProof="0" dirty="0">
                  <a:ln>
                    <a:noFill/>
                  </a:ln>
                  <a:solidFill>
                    <a:srgbClr val="0092A7"/>
                  </a:solidFill>
                  <a:effectLst/>
                  <a:uLnTx/>
                  <a:uFillTx/>
                  <a:latin typeface="Arial"/>
                  <a:cs typeface="Arial"/>
                </a:rPr>
                <a:t> </a:t>
              </a:r>
              <a:endParaRPr kumimoji="0" lang="en-US" sz="5926" b="1" i="0" u="none" strike="noStrike" kern="0" cap="none" spc="0" normalizeH="0" baseline="0" noProof="0" dirty="0">
                <a:ln>
                  <a:noFill/>
                </a:ln>
                <a:solidFill>
                  <a:srgbClr val="0092A7"/>
                </a:solidFill>
                <a:effectLst/>
                <a:uLnTx/>
                <a:uFillTx/>
              </a:endParaRPr>
            </a:p>
          </p:txBody>
        </p:sp>
        <p:sp>
          <p:nvSpPr>
            <p:cNvPr id="11" name="TextBox 10"/>
            <p:cNvSpPr txBox="1"/>
            <p:nvPr/>
          </p:nvSpPr>
          <p:spPr>
            <a:xfrm>
              <a:off x="3511550" y="2755156"/>
              <a:ext cx="2146300" cy="671809"/>
            </a:xfrm>
            <a:prstGeom prst="rect">
              <a:avLst/>
            </a:prstGeom>
            <a:noFill/>
          </p:spPr>
          <p:txBody>
            <a:bodyPr wrap="square" rtlCol="0">
              <a:spAutoFit/>
            </a:bodyPr>
            <a:lstStyle/>
            <a:p>
              <a:pPr marL="0" marR="0" lvl="0" indent="0" algn="ctr" defTabSz="677342" eaLnBrk="1" fontAlgn="auto" latinLnBrk="0" hangingPunct="1">
                <a:lnSpc>
                  <a:spcPct val="110000"/>
                </a:lnSpc>
                <a:spcBef>
                  <a:spcPts val="2667"/>
                </a:spcBef>
                <a:spcAft>
                  <a:spcPts val="0"/>
                </a:spcAft>
                <a:buClrTx/>
                <a:buSzTx/>
                <a:buFontTx/>
                <a:buNone/>
                <a:tabLst/>
                <a:defRPr/>
              </a:pPr>
              <a:r>
                <a:rPr kumimoji="0" lang="en-US" sz="2667" b="0" i="0" u="none" strike="noStrike" kern="0" cap="none" spc="0" normalizeH="0" baseline="0" noProof="0" dirty="0">
                  <a:ln>
                    <a:noFill/>
                  </a:ln>
                  <a:solidFill>
                    <a:srgbClr val="595959"/>
                  </a:solidFill>
                  <a:effectLst/>
                  <a:uLnTx/>
                  <a:uFillTx/>
                  <a:latin typeface="Arial"/>
                  <a:cs typeface="Arial"/>
                </a:rPr>
                <a:t>hours educational content</a:t>
              </a:r>
            </a:p>
          </p:txBody>
        </p:sp>
        <p:sp>
          <p:nvSpPr>
            <p:cNvPr id="12" name="TextBox 11"/>
            <p:cNvSpPr txBox="1"/>
            <p:nvPr/>
          </p:nvSpPr>
          <p:spPr>
            <a:xfrm>
              <a:off x="3511550" y="2122184"/>
              <a:ext cx="2146300" cy="677868"/>
            </a:xfrm>
            <a:prstGeom prst="rect">
              <a:avLst/>
            </a:prstGeom>
            <a:noFill/>
          </p:spPr>
          <p:txBody>
            <a:bodyPr wrap="square" rtlCol="0">
              <a:spAutoFit/>
            </a:bodyPr>
            <a:lstStyle/>
            <a:p>
              <a:pPr marL="0" marR="0" lvl="0" indent="0" algn="ctr" defTabSz="677342" eaLnBrk="1" fontAlgn="auto" latinLnBrk="0" hangingPunct="1">
                <a:lnSpc>
                  <a:spcPct val="100000"/>
                </a:lnSpc>
                <a:spcBef>
                  <a:spcPts val="0"/>
                </a:spcBef>
                <a:spcAft>
                  <a:spcPts val="0"/>
                </a:spcAft>
                <a:buClrTx/>
                <a:buSzTx/>
                <a:buFontTx/>
                <a:buNone/>
                <a:tabLst/>
                <a:defRPr/>
              </a:pPr>
              <a:r>
                <a:rPr kumimoji="0" lang="en-US" sz="5926" b="1" i="0" u="none" strike="noStrike" kern="0" cap="none" spc="0" normalizeH="0" baseline="0" noProof="0">
                  <a:ln>
                    <a:noFill/>
                  </a:ln>
                  <a:solidFill>
                    <a:srgbClr val="0092A7"/>
                  </a:solidFill>
                  <a:effectLst/>
                  <a:uLnTx/>
                  <a:uFillTx/>
                  <a:latin typeface="Arial"/>
                  <a:cs typeface="Arial"/>
                </a:rPr>
                <a:t>120</a:t>
              </a:r>
              <a:r>
                <a:rPr kumimoji="0" lang="en-US" sz="5926" b="1" i="0" u="none" strike="noStrike" kern="0" cap="none" spc="0" normalizeH="0" baseline="30000" noProof="0" dirty="0">
                  <a:ln>
                    <a:noFill/>
                  </a:ln>
                  <a:solidFill>
                    <a:srgbClr val="0092A7"/>
                  </a:solidFill>
                  <a:effectLst/>
                  <a:uLnTx/>
                  <a:uFillTx/>
                  <a:latin typeface="Arial"/>
                  <a:cs typeface="Arial"/>
                </a:rPr>
                <a:t>+</a:t>
              </a:r>
              <a:r>
                <a:rPr kumimoji="0" lang="en-US" sz="5926" b="1" i="0" u="none" strike="noStrike" kern="0" cap="none" spc="0" normalizeH="0" baseline="0" noProof="0" dirty="0">
                  <a:ln>
                    <a:noFill/>
                  </a:ln>
                  <a:solidFill>
                    <a:srgbClr val="0092A7"/>
                  </a:solidFill>
                  <a:effectLst/>
                  <a:uLnTx/>
                  <a:uFillTx/>
                  <a:latin typeface="Arial"/>
                  <a:cs typeface="Arial"/>
                </a:rPr>
                <a:t> </a:t>
              </a:r>
              <a:endParaRPr kumimoji="0" lang="en-US" sz="5926" b="1" i="0" u="none" strike="noStrike" kern="0" cap="none" spc="0" normalizeH="0" baseline="0" noProof="0" dirty="0">
                <a:ln>
                  <a:noFill/>
                </a:ln>
                <a:solidFill>
                  <a:srgbClr val="0092A7"/>
                </a:solidFill>
                <a:effectLst/>
                <a:uLnTx/>
                <a:uFillTx/>
              </a:endParaRPr>
            </a:p>
          </p:txBody>
        </p:sp>
        <p:sp>
          <p:nvSpPr>
            <p:cNvPr id="13" name="TextBox 12"/>
            <p:cNvSpPr txBox="1"/>
            <p:nvPr/>
          </p:nvSpPr>
          <p:spPr>
            <a:xfrm>
              <a:off x="6381750" y="2755156"/>
              <a:ext cx="2146300" cy="671809"/>
            </a:xfrm>
            <a:prstGeom prst="rect">
              <a:avLst/>
            </a:prstGeom>
            <a:noFill/>
          </p:spPr>
          <p:txBody>
            <a:bodyPr wrap="square" rtlCol="0">
              <a:spAutoFit/>
            </a:bodyPr>
            <a:lstStyle/>
            <a:p>
              <a:pPr marL="0" marR="0" lvl="0" indent="0" algn="ctr" defTabSz="677342" eaLnBrk="1" fontAlgn="auto" latinLnBrk="0" hangingPunct="1">
                <a:lnSpc>
                  <a:spcPct val="110000"/>
                </a:lnSpc>
                <a:spcBef>
                  <a:spcPts val="2667"/>
                </a:spcBef>
                <a:spcAft>
                  <a:spcPts val="0"/>
                </a:spcAft>
                <a:buClrTx/>
                <a:buSzTx/>
                <a:buFontTx/>
                <a:buNone/>
                <a:tabLst/>
                <a:defRPr/>
              </a:pPr>
              <a:r>
                <a:rPr kumimoji="0" lang="en-US" sz="2667" b="0" i="0" u="none" strike="noStrike" kern="0" cap="none" spc="0" normalizeH="0" baseline="0" noProof="0" dirty="0">
                  <a:ln>
                    <a:noFill/>
                  </a:ln>
                  <a:solidFill>
                    <a:prstClr val="black">
                      <a:lumMod val="65000"/>
                      <a:lumOff val="35000"/>
                    </a:prstClr>
                  </a:solidFill>
                  <a:effectLst/>
                  <a:uLnTx/>
                  <a:uFillTx/>
                  <a:latin typeface="Arial"/>
                  <a:cs typeface="Arial"/>
                </a:rPr>
                <a:t>hours dedicated networking</a:t>
              </a:r>
            </a:p>
          </p:txBody>
        </p:sp>
        <p:sp>
          <p:nvSpPr>
            <p:cNvPr id="14" name="TextBox 13"/>
            <p:cNvSpPr txBox="1"/>
            <p:nvPr/>
          </p:nvSpPr>
          <p:spPr>
            <a:xfrm>
              <a:off x="6381750" y="2122184"/>
              <a:ext cx="2146300" cy="677868"/>
            </a:xfrm>
            <a:prstGeom prst="rect">
              <a:avLst/>
            </a:prstGeom>
            <a:noFill/>
          </p:spPr>
          <p:txBody>
            <a:bodyPr wrap="square" rtlCol="0">
              <a:spAutoFit/>
            </a:bodyPr>
            <a:lstStyle/>
            <a:p>
              <a:pPr marL="0" marR="0" lvl="0" indent="0" algn="ctr" defTabSz="677342" eaLnBrk="1" fontAlgn="auto" latinLnBrk="0" hangingPunct="1">
                <a:lnSpc>
                  <a:spcPct val="100000"/>
                </a:lnSpc>
                <a:spcBef>
                  <a:spcPts val="0"/>
                </a:spcBef>
                <a:spcAft>
                  <a:spcPts val="0"/>
                </a:spcAft>
                <a:buClrTx/>
                <a:buSzTx/>
                <a:buFontTx/>
                <a:buNone/>
                <a:tabLst/>
                <a:defRPr/>
              </a:pPr>
              <a:r>
                <a:rPr kumimoji="0" lang="en-US" sz="5926" b="1" i="0" u="none" strike="noStrike" kern="0" cap="none" spc="0" normalizeH="0" baseline="0" noProof="0" dirty="0">
                  <a:ln>
                    <a:noFill/>
                  </a:ln>
                  <a:solidFill>
                    <a:srgbClr val="0092A7"/>
                  </a:solidFill>
                  <a:effectLst/>
                  <a:uLnTx/>
                  <a:uFillTx/>
                  <a:latin typeface="Arial"/>
                  <a:cs typeface="Arial"/>
                </a:rPr>
                <a:t>25</a:t>
              </a:r>
              <a:r>
                <a:rPr kumimoji="0" lang="en-US" sz="5926" b="1" i="0" u="none" strike="noStrike" kern="0" cap="none" spc="0" normalizeH="0" baseline="30000" noProof="0" dirty="0">
                  <a:ln>
                    <a:noFill/>
                  </a:ln>
                  <a:solidFill>
                    <a:srgbClr val="0092A7"/>
                  </a:solidFill>
                  <a:effectLst/>
                  <a:uLnTx/>
                  <a:uFillTx/>
                  <a:latin typeface="Arial"/>
                  <a:cs typeface="Arial"/>
                </a:rPr>
                <a:t>+</a:t>
              </a:r>
              <a:r>
                <a:rPr kumimoji="0" lang="en-US" sz="5926" b="1" i="0" u="none" strike="noStrike" kern="0" cap="none" spc="0" normalizeH="0" baseline="0" noProof="0" dirty="0">
                  <a:ln>
                    <a:noFill/>
                  </a:ln>
                  <a:solidFill>
                    <a:srgbClr val="0092A7"/>
                  </a:solidFill>
                  <a:effectLst/>
                  <a:uLnTx/>
                  <a:uFillTx/>
                  <a:latin typeface="Arial"/>
                  <a:cs typeface="Arial"/>
                </a:rPr>
                <a:t> </a:t>
              </a:r>
              <a:endParaRPr kumimoji="0" lang="en-US" sz="5926" b="1" i="0" u="none" strike="noStrike" kern="0" cap="none" spc="0" normalizeH="0" baseline="0" noProof="0" dirty="0">
                <a:ln>
                  <a:noFill/>
                </a:ln>
                <a:solidFill>
                  <a:srgbClr val="0092A7"/>
                </a:solidFill>
                <a:effectLst/>
                <a:uLnTx/>
                <a:uFillTx/>
              </a:endParaRPr>
            </a:p>
          </p:txBody>
        </p:sp>
      </p:grpSp>
    </p:spTree>
    <p:extLst>
      <p:ext uri="{BB962C8B-B14F-4D97-AF65-F5344CB8AC3E}">
        <p14:creationId xmlns:p14="http://schemas.microsoft.com/office/powerpoint/2010/main" val="14329644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1"/>
          <p:cNvSpPr>
            <a:spLocks noGrp="1"/>
          </p:cNvSpPr>
          <p:nvPr>
            <p:ph idx="1"/>
          </p:nvPr>
        </p:nvSpPr>
        <p:spPr>
          <a:xfrm>
            <a:off x="2201334" y="6434667"/>
            <a:ext cx="10837333" cy="1580444"/>
          </a:xfrm>
        </p:spPr>
        <p:txBody>
          <a:bodyPr/>
          <a:lstStyle/>
          <a:p>
            <a:pPr marL="1016013" lvl="1" indent="-508006">
              <a:buClr>
                <a:srgbClr val="FF6600"/>
              </a:buClr>
              <a:buFont typeface="Wingdings" pitchFamily="2" charset="2"/>
              <a:buChar char="ü"/>
            </a:pPr>
            <a:r>
              <a:rPr lang="en-US" dirty="0">
                <a:solidFill>
                  <a:schemeClr val="bg1"/>
                </a:solidFill>
                <a:latin typeface="Arial" pitchFamily="34" charset="0"/>
                <a:ea typeface="ＭＳ Ｐゴシック" pitchFamily="34" charset="-128"/>
                <a:cs typeface="Arial" pitchFamily="34" charset="0"/>
              </a:rPr>
              <a:t>Supply Chain Concierge Service</a:t>
            </a:r>
          </a:p>
          <a:p>
            <a:pPr marL="1016013" lvl="1" indent="-508006">
              <a:buClr>
                <a:srgbClr val="FF6600"/>
              </a:buClr>
              <a:buFont typeface="Wingdings" pitchFamily="2" charset="2"/>
              <a:buChar char="ü"/>
            </a:pPr>
            <a:endParaRPr lang="en-US" dirty="0">
              <a:solidFill>
                <a:schemeClr val="bg1"/>
              </a:solidFill>
              <a:latin typeface="Arial" pitchFamily="34" charset="0"/>
              <a:ea typeface="ＭＳ Ｐゴシック" pitchFamily="34" charset="-128"/>
              <a:cs typeface="Arial" pitchFamily="34" charset="0"/>
            </a:endParaRPr>
          </a:p>
          <a:p>
            <a:pPr marL="1016013" lvl="1" indent="-508006">
              <a:buClr>
                <a:srgbClr val="FF6600"/>
              </a:buClr>
              <a:buFont typeface="Wingdings" pitchFamily="2" charset="2"/>
              <a:buChar char="ü"/>
            </a:pPr>
            <a:r>
              <a:rPr lang="en-US" dirty="0">
                <a:solidFill>
                  <a:schemeClr val="bg1"/>
                </a:solidFill>
                <a:latin typeface="Arial" pitchFamily="34" charset="0"/>
                <a:ea typeface="ＭＳ Ｐゴシック" pitchFamily="34" charset="-128"/>
                <a:cs typeface="Arial" pitchFamily="34" charset="0"/>
              </a:rPr>
              <a:t>Join the Community – visit CSCMP.org!</a:t>
            </a:r>
          </a:p>
          <a:p>
            <a:pPr algn="ctr"/>
            <a:endParaRPr lang="en-US" dirty="0">
              <a:latin typeface="Arial" pitchFamily="34" charset="0"/>
              <a:ea typeface="ＭＳ Ｐゴシック" pitchFamily="34" charset="-128"/>
              <a:cs typeface="Arial" pitchFamily="34" charset="0"/>
            </a:endParaRPr>
          </a:p>
          <a:p>
            <a:endParaRPr lang="en-US" dirty="0">
              <a:latin typeface="Arial" pitchFamily="34" charset="0"/>
              <a:ea typeface="ＭＳ Ｐゴシック" pitchFamily="34" charset="-128"/>
              <a:cs typeface="Arial" pitchFamily="34" charset="0"/>
            </a:endParaRPr>
          </a:p>
        </p:txBody>
      </p:sp>
      <p:sp>
        <p:nvSpPr>
          <p:cNvPr id="3" name="TextBox 2"/>
          <p:cNvSpPr txBox="1">
            <a:spLocks noChangeArrowheads="1"/>
          </p:cNvSpPr>
          <p:nvPr/>
        </p:nvSpPr>
        <p:spPr bwMode="auto">
          <a:xfrm>
            <a:off x="846667" y="1128890"/>
            <a:ext cx="13546667" cy="1004249"/>
          </a:xfrm>
          <a:prstGeom prst="rect">
            <a:avLst/>
          </a:prstGeom>
          <a:noFill/>
          <a:ln w="9525">
            <a:noFill/>
            <a:miter lim="800000"/>
            <a:headEnd/>
            <a:tailEnd/>
          </a:ln>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5926" b="1" i="1" u="none" strike="noStrike" kern="0" cap="none" spc="0" normalizeH="0" baseline="0" noProof="0" dirty="0">
                <a:ln>
                  <a:noFill/>
                </a:ln>
                <a:solidFill>
                  <a:srgbClr val="FFFF00"/>
                </a:solidFill>
                <a:effectLst/>
                <a:uLnTx/>
                <a:uFillTx/>
                <a:latin typeface="Arial" pitchFamily="34" charset="0"/>
                <a:cs typeface="Arial" pitchFamily="34" charset="0"/>
              </a:rPr>
              <a:t>CSCMP’s Evolving Role</a:t>
            </a:r>
          </a:p>
        </p:txBody>
      </p:sp>
      <p:sp>
        <p:nvSpPr>
          <p:cNvPr id="4" name="Content Placeholder 1"/>
          <p:cNvSpPr txBox="1">
            <a:spLocks/>
          </p:cNvSpPr>
          <p:nvPr/>
        </p:nvSpPr>
        <p:spPr bwMode="auto">
          <a:xfrm>
            <a:off x="2201334" y="2935111"/>
            <a:ext cx="10837333" cy="903111"/>
          </a:xfrm>
          <a:prstGeom prst="rect">
            <a:avLst/>
          </a:prstGeom>
          <a:noFill/>
          <a:ln w="9525">
            <a:noFill/>
            <a:miter lim="800000"/>
            <a:headEnd/>
            <a:tailEnd/>
          </a:ln>
        </p:spPr>
        <p:txBody>
          <a:bodyPr/>
          <a:lstStyle/>
          <a:p>
            <a:pPr marL="508006" marR="0" lvl="1" indent="-508006" defTabSz="914400" eaLnBrk="0" fontAlgn="base" latinLnBrk="0" hangingPunct="0">
              <a:lnSpc>
                <a:spcPct val="100000"/>
              </a:lnSpc>
              <a:spcBef>
                <a:spcPct val="20000"/>
              </a:spcBef>
              <a:spcAft>
                <a:spcPct val="0"/>
              </a:spcAft>
              <a:buClr>
                <a:srgbClr val="FFFFFF"/>
              </a:buClr>
              <a:buSzTx/>
              <a:buFont typeface="Arial" charset="0"/>
              <a:buChar char="•"/>
              <a:tabLst/>
              <a:defRPr/>
            </a:pPr>
            <a:r>
              <a:rPr kumimoji="0" lang="en-US" sz="4741" b="1" i="0" u="none" strike="noStrike" kern="0" cap="none" spc="0" normalizeH="0" baseline="0" noProof="0" dirty="0">
                <a:ln>
                  <a:noFill/>
                </a:ln>
                <a:solidFill>
                  <a:srgbClr val="FFFFFF"/>
                </a:solidFill>
                <a:effectLst/>
                <a:uLnTx/>
                <a:uFillTx/>
                <a:latin typeface="Arial" pitchFamily="34" charset="0"/>
                <a:cs typeface="Arial" pitchFamily="34" charset="0"/>
              </a:rPr>
              <a:t>Goal</a:t>
            </a:r>
          </a:p>
        </p:txBody>
      </p:sp>
      <p:sp>
        <p:nvSpPr>
          <p:cNvPr id="5" name="Content Placeholder 1"/>
          <p:cNvSpPr txBox="1">
            <a:spLocks/>
          </p:cNvSpPr>
          <p:nvPr/>
        </p:nvSpPr>
        <p:spPr bwMode="auto">
          <a:xfrm>
            <a:off x="2201334" y="4176889"/>
            <a:ext cx="10837333" cy="1354667"/>
          </a:xfrm>
          <a:prstGeom prst="rect">
            <a:avLst/>
          </a:prstGeom>
          <a:noFill/>
          <a:ln w="9525">
            <a:noFill/>
            <a:miter lim="800000"/>
            <a:headEnd/>
            <a:tailEnd/>
          </a:ln>
        </p:spPr>
        <p:txBody>
          <a:bodyPr/>
          <a:lstStyle/>
          <a:p>
            <a:pPr marL="1016013" marR="0" lvl="2" indent="-508006" defTabSz="914400" eaLnBrk="0" fontAlgn="base" latinLnBrk="0" hangingPunct="0">
              <a:lnSpc>
                <a:spcPct val="100000"/>
              </a:lnSpc>
              <a:spcBef>
                <a:spcPct val="20000"/>
              </a:spcBef>
              <a:spcAft>
                <a:spcPct val="0"/>
              </a:spcAft>
              <a:buClr>
                <a:srgbClr val="FF6600"/>
              </a:buClr>
              <a:buSzTx/>
              <a:buFont typeface="Wingdings" pitchFamily="2" charset="2"/>
              <a:buChar char="ü"/>
              <a:tabLst/>
              <a:defRPr/>
            </a:pPr>
            <a:r>
              <a:rPr kumimoji="0" lang="en-US" sz="4148" b="0" i="0" u="none" strike="noStrike" kern="0" cap="none" spc="0" normalizeH="0" baseline="0" noProof="0" dirty="0">
                <a:ln>
                  <a:noFill/>
                </a:ln>
                <a:solidFill>
                  <a:srgbClr val="FFFFFF"/>
                </a:solidFill>
                <a:effectLst/>
                <a:uLnTx/>
                <a:uFillTx/>
                <a:latin typeface="Arial" pitchFamily="34" charset="0"/>
                <a:cs typeface="Arial" pitchFamily="34" charset="0"/>
              </a:rPr>
              <a:t>Connect,  Educate and Develop the world’s Supply Chain Professionals!</a:t>
            </a:r>
            <a:endParaRPr kumimoji="0" lang="en-US" sz="4741" b="0" i="0" u="none" strike="noStrike" kern="0" cap="none" spc="0" normalizeH="0" baseline="0" noProof="0" dirty="0">
              <a:ln>
                <a:noFill/>
              </a:ln>
              <a:solidFill>
                <a:srgbClr val="FFFFFF"/>
              </a:solidFill>
              <a:effectLst/>
              <a:uLnTx/>
              <a:uFillTx/>
              <a:latin typeface="Arial" pitchFamily="34" charset="0"/>
              <a:cs typeface="Arial" pitchFamily="34" charset="0"/>
            </a:endParaRPr>
          </a:p>
          <a:p>
            <a:pPr marL="508006" marR="0" lvl="0" indent="-508006" defTabSz="914400" eaLnBrk="0" fontAlgn="base" latinLnBrk="0" hangingPunct="0">
              <a:lnSpc>
                <a:spcPct val="100000"/>
              </a:lnSpc>
              <a:spcBef>
                <a:spcPct val="20000"/>
              </a:spcBef>
              <a:spcAft>
                <a:spcPct val="0"/>
              </a:spcAft>
              <a:buClrTx/>
              <a:buSzTx/>
              <a:buFont typeface="Arial" charset="0"/>
              <a:buChar char="•"/>
              <a:tabLst/>
              <a:defRPr/>
            </a:pPr>
            <a:endParaRPr kumimoji="0" lang="en-US" sz="4741" b="0" i="0" u="none" strike="noStrike" kern="0" cap="none" spc="0" normalizeH="0" baseline="0" noProof="0" dirty="0">
              <a:ln>
                <a:noFill/>
              </a:ln>
              <a:solidFill>
                <a:srgbClr val="FFFF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4195459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4"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to="" calcmode="lin" valueType="num">
                                      <p:cBhvr>
                                        <p:cTn id="14" dur="1" fill="hold"/>
                                        <p:tgtEl>
                                          <p:spTgt spid="4"/>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to="" calcmode="lin" valueType="num">
                                      <p:cBhvr>
                                        <p:cTn id="19" dur="1" fill="hold"/>
                                        <p:tgtEl>
                                          <p:spTgt spid="5"/>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68610">
                                            <p:txEl>
                                              <p:pRg st="0" end="0"/>
                                            </p:txEl>
                                          </p:spTgt>
                                        </p:tgtEl>
                                        <p:attrNameLst>
                                          <p:attrName>style.visibility</p:attrName>
                                        </p:attrNameLst>
                                      </p:cBhvr>
                                      <p:to>
                                        <p:strVal val="visible"/>
                                      </p:to>
                                    </p:set>
                                    <p:anim to="" calcmode="lin" valueType="num">
                                      <p:cBhvr>
                                        <p:cTn id="24" dur="1" fill="hold"/>
                                        <p:tgtEl>
                                          <p:spTgt spid="68610">
                                            <p:txEl>
                                              <p:pRg st="0" end="0"/>
                                            </p:txEl>
                                          </p:spTgt>
                                        </p:tgtEl>
                                        <p:attrNameLst>
                                          <p:attrName/>
                                        </p:attrNameLst>
                                      </p:cBhvr>
                                    </p:anim>
                                  </p:childTnLst>
                                </p:cTn>
                              </p:par>
                              <p:par>
                                <p:cTn id="25" presetID="24" presetClass="entr" presetSubtype="0" fill="hold" grpId="0" nodeType="withEffect">
                                  <p:stCondLst>
                                    <p:cond delay="0"/>
                                  </p:stCondLst>
                                  <p:childTnLst>
                                    <p:set>
                                      <p:cBhvr>
                                        <p:cTn id="26" dur="1" fill="hold">
                                          <p:stCondLst>
                                            <p:cond delay="0"/>
                                          </p:stCondLst>
                                        </p:cTn>
                                        <p:tgtEl>
                                          <p:spTgt spid="68610">
                                            <p:txEl>
                                              <p:pRg st="2" end="2"/>
                                            </p:txEl>
                                          </p:spTgt>
                                        </p:tgtEl>
                                        <p:attrNameLst>
                                          <p:attrName>style.visibility</p:attrName>
                                        </p:attrNameLst>
                                      </p:cBhvr>
                                      <p:to>
                                        <p:strVal val="visible"/>
                                      </p:to>
                                    </p:set>
                                    <p:anim to="" calcmode="lin" valueType="num">
                                      <p:cBhvr>
                                        <p:cTn id="27" dur="1" fill="hold"/>
                                        <p:tgtEl>
                                          <p:spTgt spid="68610">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p:bldP spid="3" grpId="0"/>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6829778" y="7789334"/>
            <a:ext cx="6773333" cy="1004249"/>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5926">
                <a:solidFill>
                  <a:srgbClr val="FFFF00"/>
                </a:solidFill>
                <a:latin typeface="Arial" pitchFamily="34" charset="0"/>
                <a:cs typeface="Arial" pitchFamily="34" charset="0"/>
              </a:rPr>
              <a:t>Peter Drucker</a:t>
            </a:r>
          </a:p>
        </p:txBody>
      </p:sp>
      <p:sp>
        <p:nvSpPr>
          <p:cNvPr id="65539" name="Rectangle 3"/>
          <p:cNvSpPr>
            <a:spLocks noChangeArrowheads="1"/>
          </p:cNvSpPr>
          <p:nvPr/>
        </p:nvSpPr>
        <p:spPr bwMode="auto">
          <a:xfrm>
            <a:off x="1862667" y="2483556"/>
            <a:ext cx="11740444" cy="2828082"/>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sz="5926" dirty="0">
                <a:solidFill>
                  <a:srgbClr val="FFFF00"/>
                </a:solidFill>
                <a:latin typeface="Arial" pitchFamily="34" charset="0"/>
                <a:cs typeface="Arial" pitchFamily="34" charset="0"/>
              </a:rPr>
              <a:t>“If people are committed to maintaining yesterday, they are not available to create tomorrow”</a:t>
            </a:r>
          </a:p>
        </p:txBody>
      </p:sp>
    </p:spTree>
    <p:extLst>
      <p:ext uri="{BB962C8B-B14F-4D97-AF65-F5344CB8AC3E}">
        <p14:creationId xmlns:p14="http://schemas.microsoft.com/office/powerpoint/2010/main" val="2432458081"/>
      </p:ext>
    </p:extLst>
  </p:cSld>
  <p:clrMapOvr>
    <a:masterClrMapping/>
  </p:clrMapOvr>
  <p:transition>
    <p:zoom dir="in"/>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ockpit"/>
          <p:cNvPicPr>
            <a:picLocks noChangeAspect="1" noChangeArrowheads="1"/>
          </p:cNvPicPr>
          <p:nvPr/>
        </p:nvPicPr>
        <p:blipFill>
          <a:blip r:embed="rId2" cstate="print"/>
          <a:srcRect/>
          <a:stretch>
            <a:fillRect/>
          </a:stretch>
        </p:blipFill>
        <p:spPr bwMode="auto">
          <a:xfrm>
            <a:off x="846667" y="-564444"/>
            <a:ext cx="13885333" cy="10978444"/>
          </a:xfrm>
          <a:prstGeom prst="rect">
            <a:avLst/>
          </a:prstGeom>
          <a:noFill/>
          <a:ln w="9525">
            <a:noFill/>
            <a:miter lim="800000"/>
            <a:headEnd/>
            <a:tailEnd/>
          </a:ln>
        </p:spPr>
      </p:pic>
    </p:spTree>
    <p:extLst>
      <p:ext uri="{BB962C8B-B14F-4D97-AF65-F5344CB8AC3E}">
        <p14:creationId xmlns:p14="http://schemas.microsoft.com/office/powerpoint/2010/main" val="403696975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1749778" y="1354667"/>
            <a:ext cx="11815704" cy="7450667"/>
          </a:xfrm>
        </p:spPr>
        <p:txBody>
          <a:bodyPr/>
          <a:lstStyle/>
          <a:p>
            <a:pPr eaLnBrk="1" hangingPunct="1"/>
            <a:r>
              <a:rPr lang="en-US" sz="12741" b="1" dirty="0"/>
              <a:t>Sometimes, we have to learn to forget</a:t>
            </a:r>
          </a:p>
        </p:txBody>
      </p:sp>
    </p:spTree>
    <p:extLst>
      <p:ext uri="{BB962C8B-B14F-4D97-AF65-F5344CB8AC3E}">
        <p14:creationId xmlns:p14="http://schemas.microsoft.com/office/powerpoint/2010/main" val="178679563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square-watermelon"/>
          <p:cNvPicPr>
            <a:picLocks noChangeAspect="1" noChangeArrowheads="1"/>
          </p:cNvPicPr>
          <p:nvPr/>
        </p:nvPicPr>
        <p:blipFill>
          <a:blip r:embed="rId2" cstate="print"/>
          <a:srcRect/>
          <a:stretch>
            <a:fillRect/>
          </a:stretch>
        </p:blipFill>
        <p:spPr bwMode="auto">
          <a:xfrm>
            <a:off x="4445000" y="2836334"/>
            <a:ext cx="6350000" cy="5630333"/>
          </a:xfrm>
          <a:prstGeom prst="rect">
            <a:avLst/>
          </a:prstGeom>
          <a:noFill/>
          <a:ln w="9525">
            <a:noFill/>
            <a:miter lim="800000"/>
            <a:headEnd/>
            <a:tailEnd/>
          </a:ln>
        </p:spPr>
      </p:pic>
      <p:sp>
        <p:nvSpPr>
          <p:cNvPr id="108547" name="Title 3"/>
          <p:cNvSpPr>
            <a:spLocks noGrp="1"/>
          </p:cNvSpPr>
          <p:nvPr>
            <p:ph type="title"/>
          </p:nvPr>
        </p:nvSpPr>
        <p:spPr>
          <a:xfrm>
            <a:off x="1862667" y="451556"/>
            <a:ext cx="11514667" cy="2144889"/>
          </a:xfrm>
        </p:spPr>
        <p:txBody>
          <a:bodyPr/>
          <a:lstStyle/>
          <a:p>
            <a:r>
              <a:rPr lang="en-US" sz="4741" b="1" i="1" dirty="0">
                <a:solidFill>
                  <a:srgbClr val="FFFF00"/>
                </a:solidFill>
                <a:latin typeface="Arial" pitchFamily="34" charset="0"/>
              </a:rPr>
              <a:t>Innovation!</a:t>
            </a:r>
            <a:br>
              <a:rPr lang="en-US" sz="4741" b="1" i="1" dirty="0">
                <a:solidFill>
                  <a:srgbClr val="FFFF00"/>
                </a:solidFill>
                <a:latin typeface="Arial" pitchFamily="34" charset="0"/>
              </a:rPr>
            </a:br>
            <a:r>
              <a:rPr lang="en-US" sz="4741" b="1" i="1" dirty="0">
                <a:solidFill>
                  <a:srgbClr val="FFFF00"/>
                </a:solidFill>
                <a:latin typeface="Arial" pitchFamily="34" charset="0"/>
              </a:rPr>
              <a:t>Be Creative in your Response to Supply Chain Problems</a:t>
            </a:r>
          </a:p>
        </p:txBody>
      </p:sp>
    </p:spTree>
    <p:extLst>
      <p:ext uri="{BB962C8B-B14F-4D97-AF65-F5344CB8AC3E}">
        <p14:creationId xmlns:p14="http://schemas.microsoft.com/office/powerpoint/2010/main" val="1921055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0" y="3160889"/>
            <a:ext cx="12192000" cy="2709333"/>
          </a:xfrm>
        </p:spPr>
        <p:txBody>
          <a:bodyPr>
            <a:normAutofit/>
          </a:bodyPr>
          <a:lstStyle/>
          <a:p>
            <a:pPr marL="0" indent="0">
              <a:buNone/>
            </a:pPr>
            <a:r>
              <a:rPr lang="en-US" sz="4148" dirty="0">
                <a:latin typeface="Segoe UI" panose="020B0502040204020203" pitchFamily="34" charset="0"/>
                <a:ea typeface="Segoe UI" panose="020B0502040204020203" pitchFamily="34" charset="0"/>
                <a:cs typeface="Segoe UI" panose="020B0502040204020203" pitchFamily="34" charset="0"/>
              </a:rPr>
              <a:t>Our nation’s freight transportation system is a vast, complex network of almost </a:t>
            </a:r>
            <a:r>
              <a:rPr lang="en-US" sz="4148" b="1" dirty="0">
                <a:latin typeface="Segoe UI" panose="020B0502040204020203" pitchFamily="34" charset="0"/>
                <a:ea typeface="Segoe UI" panose="020B0502040204020203" pitchFamily="34" charset="0"/>
                <a:cs typeface="Segoe UI" panose="020B0502040204020203" pitchFamily="34" charset="0"/>
              </a:rPr>
              <a:t>seven million miles </a:t>
            </a:r>
            <a:r>
              <a:rPr lang="en-US" sz="4148" dirty="0">
                <a:latin typeface="Segoe UI" panose="020B0502040204020203" pitchFamily="34" charset="0"/>
                <a:ea typeface="Segoe UI" panose="020B0502040204020203" pitchFamily="34" charset="0"/>
                <a:cs typeface="Segoe UI" panose="020B0502040204020203" pitchFamily="34" charset="0"/>
              </a:rPr>
              <a:t>of highways and local roads, railways, navigable waterways, and pipelines.</a:t>
            </a:r>
          </a:p>
        </p:txBody>
      </p:sp>
    </p:spTree>
    <p:extLst>
      <p:ext uri="{BB962C8B-B14F-4D97-AF65-F5344CB8AC3E}">
        <p14:creationId xmlns:p14="http://schemas.microsoft.com/office/powerpoint/2010/main" val="1246910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185333" y="390407"/>
            <a:ext cx="5892960" cy="821892"/>
          </a:xfrm>
          <a:prstGeom prst="rect">
            <a:avLst/>
          </a:prstGeom>
          <a:noFill/>
          <a:ln w="9525">
            <a:noFill/>
            <a:miter lim="800000"/>
            <a:headEnd/>
            <a:tailEnd/>
          </a:ln>
        </p:spPr>
        <p:txBody>
          <a:bodyPr wrap="none">
            <a:spAutoFit/>
          </a:bodyPr>
          <a:lstStyle/>
          <a:p>
            <a:pPr fontAlgn="base">
              <a:spcBef>
                <a:spcPct val="0"/>
              </a:spcBef>
              <a:spcAft>
                <a:spcPct val="0"/>
              </a:spcAft>
            </a:pPr>
            <a:r>
              <a:rPr lang="en-US" sz="4741" b="1" dirty="0">
                <a:solidFill>
                  <a:srgbClr val="FFFF00"/>
                </a:solidFill>
                <a:latin typeface="Arial" pitchFamily="34" charset="0"/>
                <a:cs typeface="Arial" pitchFamily="34" charset="0"/>
              </a:rPr>
              <a:t>Our Challenge……..</a:t>
            </a:r>
          </a:p>
        </p:txBody>
      </p:sp>
      <p:sp>
        <p:nvSpPr>
          <p:cNvPr id="168963" name="Rectangle 3"/>
          <p:cNvSpPr>
            <a:spLocks noChangeArrowheads="1"/>
          </p:cNvSpPr>
          <p:nvPr/>
        </p:nvSpPr>
        <p:spPr bwMode="auto">
          <a:xfrm>
            <a:off x="1411112" y="1909703"/>
            <a:ext cx="6561989" cy="954044"/>
          </a:xfrm>
          <a:prstGeom prst="rect">
            <a:avLst/>
          </a:prstGeom>
          <a:noFill/>
          <a:ln w="9525">
            <a:noFill/>
            <a:miter lim="800000"/>
            <a:headEnd/>
            <a:tailEnd/>
          </a:ln>
        </p:spPr>
        <p:txBody>
          <a:bodyPr wrap="none">
            <a:spAutoFit/>
          </a:bodyPr>
          <a:lstStyle/>
          <a:p>
            <a:pPr fontAlgn="base">
              <a:lnSpc>
                <a:spcPct val="135000"/>
              </a:lnSpc>
              <a:spcBef>
                <a:spcPct val="20000"/>
              </a:spcBef>
              <a:spcAft>
                <a:spcPct val="0"/>
              </a:spcAft>
            </a:pPr>
            <a:r>
              <a:rPr lang="en-US" sz="4148" b="1">
                <a:solidFill>
                  <a:srgbClr val="FFFFFF"/>
                </a:solidFill>
                <a:latin typeface="Arial" pitchFamily="34" charset="0"/>
                <a:cs typeface="Arial" pitchFamily="34" charset="0"/>
              </a:rPr>
              <a:t>It will not be easy, but . . .</a:t>
            </a:r>
          </a:p>
        </p:txBody>
      </p:sp>
      <p:sp>
        <p:nvSpPr>
          <p:cNvPr id="168964" name="Rectangle 4"/>
          <p:cNvSpPr>
            <a:spLocks noChangeArrowheads="1"/>
          </p:cNvSpPr>
          <p:nvPr/>
        </p:nvSpPr>
        <p:spPr bwMode="auto">
          <a:xfrm>
            <a:off x="1862667" y="6321778"/>
            <a:ext cx="4179349" cy="1077218"/>
          </a:xfrm>
          <a:prstGeom prst="rect">
            <a:avLst/>
          </a:prstGeom>
          <a:noFill/>
          <a:ln w="9525">
            <a:noFill/>
            <a:miter lim="800000"/>
            <a:headEnd/>
            <a:tailEnd/>
          </a:ln>
        </p:spPr>
        <p:txBody>
          <a:bodyPr wrap="none">
            <a:spAutoFit/>
          </a:bodyPr>
          <a:lstStyle/>
          <a:p>
            <a:pPr fontAlgn="base">
              <a:lnSpc>
                <a:spcPct val="135000"/>
              </a:lnSpc>
              <a:spcBef>
                <a:spcPct val="20000"/>
              </a:spcBef>
              <a:spcAft>
                <a:spcPct val="0"/>
              </a:spcAft>
            </a:pPr>
            <a:r>
              <a:rPr lang="en-US" sz="4148" b="1">
                <a:solidFill>
                  <a:srgbClr val="FFFFFF"/>
                </a:solidFill>
                <a:latin typeface="Arial" pitchFamily="34" charset="0"/>
                <a:cs typeface="Arial" pitchFamily="34" charset="0"/>
              </a:rPr>
              <a:t>It can happen.</a:t>
            </a:r>
            <a:r>
              <a:rPr lang="en-US" sz="4741" b="1">
                <a:solidFill>
                  <a:srgbClr val="FFFFFF"/>
                </a:solidFill>
                <a:latin typeface="Arial Narrow" pitchFamily="34" charset="0"/>
                <a:cs typeface="Arial" pitchFamily="34" charset="0"/>
              </a:rPr>
              <a:t>   </a:t>
            </a:r>
            <a:endParaRPr lang="en-US" sz="4741" b="1">
              <a:solidFill>
                <a:srgbClr val="FFFF00"/>
              </a:solidFill>
              <a:latin typeface="Arial Narrow" pitchFamily="34" charset="0"/>
              <a:cs typeface="Arial" pitchFamily="34" charset="0"/>
            </a:endParaRPr>
          </a:p>
        </p:txBody>
      </p:sp>
      <p:pic>
        <p:nvPicPr>
          <p:cNvPr id="168966" name="Picture 6" descr="swiming cow"/>
          <p:cNvPicPr>
            <a:picLocks noChangeAspect="1" noChangeArrowheads="1"/>
          </p:cNvPicPr>
          <p:nvPr/>
        </p:nvPicPr>
        <p:blipFill>
          <a:blip r:embed="rId2" cstate="print"/>
          <a:srcRect/>
          <a:stretch>
            <a:fillRect/>
          </a:stretch>
        </p:blipFill>
        <p:spPr bwMode="auto">
          <a:xfrm>
            <a:off x="8523112" y="2032000"/>
            <a:ext cx="5040019" cy="5531556"/>
          </a:xfrm>
          <a:prstGeom prst="rect">
            <a:avLst/>
          </a:prstGeom>
          <a:noFill/>
          <a:ln w="9525">
            <a:noFill/>
            <a:miter lim="800000"/>
            <a:headEnd/>
            <a:tailEnd/>
          </a:ln>
        </p:spPr>
      </p:pic>
    </p:spTree>
    <p:extLst>
      <p:ext uri="{BB962C8B-B14F-4D97-AF65-F5344CB8AC3E}">
        <p14:creationId xmlns:p14="http://schemas.microsoft.com/office/powerpoint/2010/main" val="103834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168963">
                                            <p:txEl>
                                              <p:pRg st="0" end="0"/>
                                            </p:txEl>
                                          </p:spTgt>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2000"/>
                                  </p:stCondLst>
                                  <p:childTnLst>
                                    <p:set>
                                      <p:cBhvr>
                                        <p:cTn id="9" dur="1" fill="hold">
                                          <p:stCondLst>
                                            <p:cond delay="499"/>
                                          </p:stCondLst>
                                        </p:cTn>
                                        <p:tgtEl>
                                          <p:spTgt spid="168964"/>
                                        </p:tgtEl>
                                        <p:attrNameLst>
                                          <p:attrName>style.visibility</p:attrName>
                                        </p:attrNameLst>
                                      </p:cBhvr>
                                      <p:to>
                                        <p:strVal val="visible"/>
                                      </p:to>
                                    </p:set>
                                  </p:childTnLst>
                                </p:cTn>
                              </p:par>
                            </p:childTnLst>
                          </p:cTn>
                        </p:par>
                        <p:par>
                          <p:cTn id="10" fill="hold">
                            <p:stCondLst>
                              <p:cond delay="4000"/>
                            </p:stCondLst>
                            <p:childTnLst>
                              <p:par>
                                <p:cTn id="11" presetID="17" presetClass="entr" presetSubtype="8" fill="hold" nodeType="afterEffect">
                                  <p:stCondLst>
                                    <p:cond delay="2000"/>
                                  </p:stCondLst>
                                  <p:childTnLst>
                                    <p:set>
                                      <p:cBhvr>
                                        <p:cTn id="12" dur="1" fill="hold">
                                          <p:stCondLst>
                                            <p:cond delay="0"/>
                                          </p:stCondLst>
                                        </p:cTn>
                                        <p:tgtEl>
                                          <p:spTgt spid="168966"/>
                                        </p:tgtEl>
                                        <p:attrNameLst>
                                          <p:attrName>style.visibility</p:attrName>
                                        </p:attrNameLst>
                                      </p:cBhvr>
                                      <p:to>
                                        <p:strVal val="visible"/>
                                      </p:to>
                                    </p:set>
                                    <p:anim calcmode="lin" valueType="num">
                                      <p:cBhvr>
                                        <p:cTn id="13" dur="500" fill="hold"/>
                                        <p:tgtEl>
                                          <p:spTgt spid="168966"/>
                                        </p:tgtEl>
                                        <p:attrNameLst>
                                          <p:attrName>ppt_x</p:attrName>
                                        </p:attrNameLst>
                                      </p:cBhvr>
                                      <p:tavLst>
                                        <p:tav tm="0">
                                          <p:val>
                                            <p:strVal val="#ppt_x-#ppt_w/2"/>
                                          </p:val>
                                        </p:tav>
                                        <p:tav tm="100000">
                                          <p:val>
                                            <p:strVal val="#ppt_x"/>
                                          </p:val>
                                        </p:tav>
                                      </p:tavLst>
                                    </p:anim>
                                    <p:anim calcmode="lin" valueType="num">
                                      <p:cBhvr>
                                        <p:cTn id="14" dur="500" fill="hold"/>
                                        <p:tgtEl>
                                          <p:spTgt spid="168966"/>
                                        </p:tgtEl>
                                        <p:attrNameLst>
                                          <p:attrName>ppt_y</p:attrName>
                                        </p:attrNameLst>
                                      </p:cBhvr>
                                      <p:tavLst>
                                        <p:tav tm="0">
                                          <p:val>
                                            <p:strVal val="#ppt_y"/>
                                          </p:val>
                                        </p:tav>
                                        <p:tav tm="100000">
                                          <p:val>
                                            <p:strVal val="#ppt_y"/>
                                          </p:val>
                                        </p:tav>
                                      </p:tavLst>
                                    </p:anim>
                                    <p:anim calcmode="lin" valueType="num">
                                      <p:cBhvr>
                                        <p:cTn id="15" dur="500" fill="hold"/>
                                        <p:tgtEl>
                                          <p:spTgt spid="168966"/>
                                        </p:tgtEl>
                                        <p:attrNameLst>
                                          <p:attrName>ppt_w</p:attrName>
                                        </p:attrNameLst>
                                      </p:cBhvr>
                                      <p:tavLst>
                                        <p:tav tm="0">
                                          <p:val>
                                            <p:fltVal val="0"/>
                                          </p:val>
                                        </p:tav>
                                        <p:tav tm="100000">
                                          <p:val>
                                            <p:strVal val="#ppt_w"/>
                                          </p:val>
                                        </p:tav>
                                      </p:tavLst>
                                    </p:anim>
                                    <p:anim calcmode="lin" valueType="num">
                                      <p:cBhvr>
                                        <p:cTn id="16" dur="500" fill="hold"/>
                                        <p:tgtEl>
                                          <p:spTgt spid="16896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autoUpdateAnimBg="0" advAuto="1000"/>
      <p:bldP spid="16896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1636889" y="2483556"/>
            <a:ext cx="12192000" cy="3838222"/>
          </a:xfrm>
        </p:spPr>
        <p:txBody>
          <a:bodyPr/>
          <a:lstStyle/>
          <a:p>
            <a:pPr eaLnBrk="1" hangingPunct="1"/>
            <a:r>
              <a:rPr lang="en-US" sz="16741" i="1">
                <a:solidFill>
                  <a:srgbClr val="FFFF00"/>
                </a:solidFill>
                <a:latin typeface="Arial" pitchFamily="34" charset="0"/>
              </a:rPr>
              <a:t/>
            </a:r>
            <a:br>
              <a:rPr lang="en-US" sz="16741" i="1">
                <a:solidFill>
                  <a:srgbClr val="FFFF00"/>
                </a:solidFill>
                <a:latin typeface="Arial" pitchFamily="34" charset="0"/>
              </a:rPr>
            </a:br>
            <a:r>
              <a:rPr lang="en-US" sz="16741" b="1" i="1">
                <a:solidFill>
                  <a:srgbClr val="FFFF00"/>
                </a:solidFill>
                <a:latin typeface="Arial" pitchFamily="34" charset="0"/>
              </a:rPr>
              <a:t>Thank you!</a:t>
            </a:r>
            <a:r>
              <a:rPr lang="en-US" sz="16741" i="1">
                <a:latin typeface="Arial" pitchFamily="34" charset="0"/>
              </a:rPr>
              <a:t/>
            </a:r>
            <a:br>
              <a:rPr lang="en-US" sz="16741" i="1">
                <a:latin typeface="Arial" pitchFamily="34" charset="0"/>
              </a:rPr>
            </a:br>
            <a:endParaRPr lang="en-US" sz="16741" i="1">
              <a:latin typeface="Arial" pitchFamily="34" charset="0"/>
            </a:endParaRPr>
          </a:p>
        </p:txBody>
      </p:sp>
    </p:spTree>
    <p:extLst>
      <p:ext uri="{BB962C8B-B14F-4D97-AF65-F5344CB8AC3E}">
        <p14:creationId xmlns:p14="http://schemas.microsoft.com/office/powerpoint/2010/main" val="762679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749778" y="594699"/>
            <a:ext cx="12643556" cy="759967"/>
          </a:xfrm>
          <a:prstGeom prst="rect">
            <a:avLst/>
          </a:prstGeom>
        </p:spPr>
        <p:txBody>
          <a:bodyPr vert="horz" lIns="135467" tIns="67733" rIns="135467" bIns="67733"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3556" b="1" dirty="0">
                <a:solidFill>
                  <a:srgbClr val="FFFF00"/>
                </a:solidFill>
                <a:latin typeface="Arial" panose="020B0604020202020204" pitchFamily="34" charset="0"/>
                <a:ea typeface="Segoe UI" panose="020B0502040204020203" pitchFamily="34" charset="0"/>
                <a:cs typeface="Arial" panose="020B0604020202020204" pitchFamily="34" charset="0"/>
              </a:rPr>
              <a:t>Underinvestment </a:t>
            </a:r>
            <a:r>
              <a:rPr lang="en-US" sz="3556" dirty="0">
                <a:solidFill>
                  <a:srgbClr val="FFFF00"/>
                </a:solidFill>
                <a:latin typeface="Arial" panose="020B0604020202020204" pitchFamily="34" charset="0"/>
                <a:ea typeface="Segoe UI" panose="020B0502040204020203" pitchFamily="34" charset="0"/>
                <a:cs typeface="Arial" panose="020B0604020202020204" pitchFamily="34" charset="0"/>
              </a:rPr>
              <a:t>in the Freight System</a:t>
            </a:r>
          </a:p>
        </p:txBody>
      </p:sp>
      <p:pic>
        <p:nvPicPr>
          <p:cNvPr id="6" name="Picture 7" descr="I:\NFSP\Communications\Symbols\underinvest.png"/>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91556" y="594699"/>
            <a:ext cx="560963" cy="651576"/>
          </a:xfrm>
          <a:prstGeom prst="rect">
            <a:avLst/>
          </a:prstGeom>
          <a:noFill/>
          <a:extLst>
            <a:ext uri="{909E8E84-426E-40DD-AFC4-6F175D3DCCD1}">
              <a14:hiddenFill xmlns:a14="http://schemas.microsoft.com/office/drawing/2010/main">
                <a:solidFill>
                  <a:srgbClr val="FFFFFF"/>
                </a:solidFill>
              </a14:hiddenFill>
            </a:ext>
          </a:extLst>
        </p:spPr>
      </p:pic>
      <p:pic>
        <p:nvPicPr>
          <p:cNvPr id="7" name="NFSP_condition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07556" y="1467556"/>
            <a:ext cx="7224889" cy="7224889"/>
          </a:xfrm>
          <a:prstGeom prst="rect">
            <a:avLst/>
          </a:prstGeom>
        </p:spPr>
      </p:pic>
    </p:spTree>
    <p:extLst>
      <p:ext uri="{BB962C8B-B14F-4D97-AF65-F5344CB8AC3E}">
        <p14:creationId xmlns:p14="http://schemas.microsoft.com/office/powerpoint/2010/main" val="39008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4167&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MMPROD_NEXTUNIQUEID" val="10012"/>
  <p:tag name="MMPROD_UIDATA" val="&lt;database version=&quot;9.0&quot;&gt;&lt;object type=&quot;1&quot; unique_id=&quot;10001&quot;&gt;&lt;object type=&quot;2&quot; unique_id=&quot;31782&quot;&gt;&lt;object type=&quot;3&quot; unique_id=&quot;31783&quot;&gt;&lt;property id=&quot;20148&quot; value=&quot;5&quot;/&gt;&lt;property id=&quot;20300&quot; value=&quot;Slide 1&quot;/&gt;&lt;property id=&quot;20307&quot; value=&quot;304&quot;/&gt;&lt;/object&gt;&lt;object type=&quot;3&quot; unique_id=&quot;31784&quot;&gt;&lt;property id=&quot;20148&quot; value=&quot;5&quot;/&gt;&lt;property id=&quot;20300&quot; value=&quot;Slide 2&quot;/&gt;&lt;property id=&quot;20307&quot; value=&quot;266&quot;/&gt;&lt;/object&gt;&lt;object type=&quot;3&quot; unique_id=&quot;31785&quot;&gt;&lt;property id=&quot;20148&quot; value=&quot;5&quot;/&gt;&lt;property id=&quot;20300&quot; value=&quot;Slide 3&quot;/&gt;&lt;property id=&quot;20307&quot; value=&quot;288&quot;/&gt;&lt;/object&gt;&lt;object type=&quot;3&quot; unique_id=&quot;31786&quot;&gt;&lt;property id=&quot;20148&quot; value=&quot;5&quot;/&gt;&lt;property id=&quot;20300&quot; value=&quot;Slide 4&quot;/&gt;&lt;property id=&quot;20307&quot; value=&quot;290&quot;/&gt;&lt;/object&gt;&lt;object type=&quot;3&quot; unique_id=&quot;31787&quot;&gt;&lt;property id=&quot;20148&quot; value=&quot;5&quot;/&gt;&lt;property id=&quot;20300&quot; value=&quot;Slide 5&quot;/&gt;&lt;property id=&quot;20307&quot; value=&quot;271&quot;/&gt;&lt;/object&gt;&lt;object type=&quot;3&quot; unique_id=&quot;31788&quot;&gt;&lt;property id=&quot;20148&quot; value=&quot;5&quot;/&gt;&lt;property id=&quot;20300&quot; value=&quot;Slide 6&quot;/&gt;&lt;property id=&quot;20307&quot; value=&quot;272&quot;/&gt;&lt;/object&gt;&lt;object type=&quot;3&quot; unique_id=&quot;31789&quot;&gt;&lt;property id=&quot;20148&quot; value=&quot;5&quot;/&gt;&lt;property id=&quot;20300&quot; value=&quot;Slide 7&quot;/&gt;&lt;property id=&quot;20307&quot; value=&quot;273&quot;/&gt;&lt;/object&gt;&lt;object type=&quot;3&quot; unique_id=&quot;31790&quot;&gt;&lt;property id=&quot;20148&quot; value=&quot;5&quot;/&gt;&lt;property id=&quot;20300&quot; value=&quot;Slide 8&quot;/&gt;&lt;property id=&quot;20307&quot; value=&quot;294&quot;/&gt;&lt;/object&gt;&lt;object type=&quot;3&quot; unique_id=&quot;31791&quot;&gt;&lt;property id=&quot;20148&quot; value=&quot;5&quot;/&gt;&lt;property id=&quot;20300&quot; value=&quot;Slide 9&quot;/&gt;&lt;property id=&quot;20307&quot; value=&quot;274&quot;/&gt;&lt;/object&gt;&lt;object type=&quot;3&quot; unique_id=&quot;31792&quot;&gt;&lt;property id=&quot;20148&quot; value=&quot;5&quot;/&gt;&lt;property id=&quot;20300&quot; value=&quot;Slide 10&quot;/&gt;&lt;property id=&quot;20307&quot; value=&quot;305&quot;/&gt;&lt;/object&gt;&lt;object type=&quot;3&quot; unique_id=&quot;31793&quot;&gt;&lt;property id=&quot;20148&quot; value=&quot;5&quot;/&gt;&lt;property id=&quot;20300&quot; value=&quot;Slide 11&quot;/&gt;&lt;property id=&quot;20307&quot; value=&quot;276&quot;/&gt;&lt;/object&gt;&lt;object type=&quot;3&quot; unique_id=&quot;31794&quot;&gt;&lt;property id=&quot;20148&quot; value=&quot;5&quot;/&gt;&lt;property id=&quot;20300&quot; value=&quot;Slide 12&quot;/&gt;&lt;property id=&quot;20307&quot; value=&quot;291&quot;/&gt;&lt;/object&gt;&lt;object type=&quot;3&quot; unique_id=&quot;31795&quot;&gt;&lt;property id=&quot;20148&quot; value=&quot;5&quot;/&gt;&lt;property id=&quot;20300&quot; value=&quot;Slide 13&quot;/&gt;&lt;property id=&quot;20307&quot; value=&quot;297&quot;/&gt;&lt;/object&gt;&lt;object type=&quot;3&quot; unique_id=&quot;31796&quot;&gt;&lt;property id=&quot;20148&quot; value=&quot;5&quot;/&gt;&lt;property id=&quot;20300&quot; value=&quot;Slide 14&quot;/&gt;&lt;property id=&quot;20307&quot; value=&quot;278&quot;/&gt;&lt;/object&gt;&lt;object type=&quot;3&quot; unique_id=&quot;31797&quot;&gt;&lt;property id=&quot;20148&quot; value=&quot;5&quot;/&gt;&lt;property id=&quot;20300&quot; value=&quot;Slide 15&quot;/&gt;&lt;property id=&quot;20307&quot; value=&quot;279&quot;/&gt;&lt;/object&gt;&lt;object type=&quot;3&quot; unique_id=&quot;31798&quot;&gt;&lt;property id=&quot;20148&quot; value=&quot;5&quot;/&gt;&lt;property id=&quot;20300&quot; value=&quot;Slide 16&quot;/&gt;&lt;property id=&quot;20307&quot; value=&quot;300&quot;/&gt;&lt;/object&gt;&lt;object type=&quot;3&quot; unique_id=&quot;31799&quot;&gt;&lt;property id=&quot;20148&quot; value=&quot;5&quot;/&gt;&lt;property id=&quot;20300&quot; value=&quot;Slide 17&quot;/&gt;&lt;property id=&quot;20307&quot; value=&quot;298&quot;/&gt;&lt;/object&gt;&lt;object type=&quot;3&quot; unique_id=&quot;31800&quot;&gt;&lt;property id=&quot;20148&quot; value=&quot;5&quot;/&gt;&lt;property id=&quot;20300&quot; value=&quot;Slide 18&quot;/&gt;&lt;property id=&quot;20307&quot; value=&quot;299&quot;/&gt;&lt;/object&gt;&lt;object type=&quot;3&quot; unique_id=&quot;31801&quot;&gt;&lt;property id=&quot;20148&quot; value=&quot;5&quot;/&gt;&lt;property id=&quot;20300&quot; value=&quot;Slide 19&quot;/&gt;&lt;property id=&quot;20307&quot; value=&quot;281&quot;/&gt;&lt;/object&gt;&lt;object type=&quot;3&quot; unique_id=&quot;31802&quot;&gt;&lt;property id=&quot;20148&quot; value=&quot;5&quot;/&gt;&lt;property id=&quot;20300&quot; value=&quot;Slide 20&quot;/&gt;&lt;property id=&quot;20307&quot; value=&quot;282&quot;/&gt;&lt;/object&gt;&lt;object type=&quot;3&quot; unique_id=&quot;31803&quot;&gt;&lt;property id=&quot;20148&quot; value=&quot;5&quot;/&gt;&lt;property id=&quot;20300&quot; value=&quot;Slide 21&quot;/&gt;&lt;property id=&quot;20307&quot; value=&quot;283&quot;/&gt;&lt;/object&gt;&lt;object type=&quot;3&quot; unique_id=&quot;31804&quot;&gt;&lt;property id=&quot;20148&quot; value=&quot;5&quot;/&gt;&lt;property id=&quot;20300&quot; value=&quot;Slide 22&quot;/&gt;&lt;property id=&quot;20307&quot; value=&quot;284&quot;/&gt;&lt;/object&gt;&lt;object type=&quot;3&quot; unique_id=&quot;31805&quot;&gt;&lt;property id=&quot;20148&quot; value=&quot;5&quot;/&gt;&lt;property id=&quot;20300&quot; value=&quot;Slide 23&quot;/&gt;&lt;property id=&quot;20307&quot; value=&quot;285&quot;/&gt;&lt;/object&gt;&lt;object type=&quot;3&quot; unique_id=&quot;31806&quot;&gt;&lt;property id=&quot;20148&quot; value=&quot;5&quot;/&gt;&lt;property id=&quot;20300&quot; value=&quot;Slide 24&quot;/&gt;&lt;property id=&quot;20307&quot; value=&quot;286&quot;/&gt;&lt;/object&gt;&lt;object type=&quot;3&quot; unique_id=&quot;31807&quot;&gt;&lt;property id=&quot;20148&quot; value=&quot;5&quot;/&gt;&lt;property id=&quot;20300&quot; value=&quot;Slide 25&quot;/&gt;&lt;property id=&quot;20307&quot; value=&quot;287&quot;/&gt;&lt;/object&gt;&lt;object type=&quot;3&quot; unique_id=&quot;31808&quot;&gt;&lt;property id=&quot;20148&quot; value=&quot;5&quot;/&gt;&lt;property id=&quot;20300&quot; value=&quot;Slide 26&quot;/&gt;&lt;property id=&quot;20307&quot; value=&quot;306&quot;/&gt;&lt;/object&gt;&lt;object type=&quot;3&quot; unique_id=&quot;31809&quot;&gt;&lt;property id=&quot;20148&quot; value=&quot;5&quot;/&gt;&lt;property id=&quot;20300&quot; value=&quot;Slide 27&quot;/&gt;&lt;property id=&quot;20307&quot; value=&quot;307&quot;/&gt;&lt;/object&gt;&lt;object type=&quot;3&quot; unique_id=&quot;31810&quot;&gt;&lt;property id=&quot;20148&quot; value=&quot;5&quot;/&gt;&lt;property id=&quot;20300&quot; value=&quot;Slide 28&quot;/&gt;&lt;property id=&quot;20307&quot; value=&quot;308&quot;/&gt;&lt;/object&gt;&lt;object type=&quot;3&quot; unique_id=&quot;33325&quot;&gt;&lt;property id=&quot;20148&quot; value=&quot;5&quot;/&gt;&lt;property id=&quot;20300&quot; value=&quot;Slide 29&quot;/&gt;&lt;property id=&quot;20307&quot; value=&quot;309&quot;/&gt;&lt;/object&gt;&lt;/object&gt;&lt;object type=&quot;8&quot; unique_id=&quot;31840&quot;&gt;&lt;/object&gt;&lt;/object&gt;&lt;/database&gt;"/>
  <p:tag name="SECTOMILLISECCONVERTED" val="1"/>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Jr6OWi6zRt.40yWjsf6t2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SCMP">
  <a:themeElements>
    <a:clrScheme name="">
      <a:dk1>
        <a:srgbClr val="FFFFFF"/>
      </a:dk1>
      <a:lt1>
        <a:srgbClr val="FFFFFF"/>
      </a:lt1>
      <a:dk2>
        <a:srgbClr val="FFFFFF"/>
      </a:dk2>
      <a:lt2>
        <a:srgbClr val="000000"/>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CSCM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CSC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C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C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C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C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C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C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CSCMP">
  <a:themeElements>
    <a:clrScheme name="">
      <a:dk1>
        <a:srgbClr val="FFFFFF"/>
      </a:dk1>
      <a:lt1>
        <a:srgbClr val="FFFFFF"/>
      </a:lt1>
      <a:dk2>
        <a:srgbClr val="FFFFFF"/>
      </a:dk2>
      <a:lt2>
        <a:srgbClr val="000000"/>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CSCM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CSC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C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C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C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C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C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C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CMP">
  <a:themeElements>
    <a:clrScheme name="">
      <a:dk1>
        <a:srgbClr val="FFFFFF"/>
      </a:dk1>
      <a:lt1>
        <a:srgbClr val="FFFFFF"/>
      </a:lt1>
      <a:dk2>
        <a:srgbClr val="FFFFFF"/>
      </a:dk2>
      <a:lt2>
        <a:srgbClr val="000000"/>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CSCM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CSC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C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C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C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C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C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C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SCMP">
  <a:themeElements>
    <a:clrScheme name="">
      <a:dk1>
        <a:srgbClr val="FFFFFF"/>
      </a:dk1>
      <a:lt1>
        <a:srgbClr val="FFFFFF"/>
      </a:lt1>
      <a:dk2>
        <a:srgbClr val="FFFFFF"/>
      </a:dk2>
      <a:lt2>
        <a:srgbClr val="000000"/>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CSCM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CSC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C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C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C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C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C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C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SCMP">
  <a:themeElements>
    <a:clrScheme name="">
      <a:dk1>
        <a:srgbClr val="FFFFFF"/>
      </a:dk1>
      <a:lt1>
        <a:srgbClr val="FFFFFF"/>
      </a:lt1>
      <a:dk2>
        <a:srgbClr val="FFFFFF"/>
      </a:dk2>
      <a:lt2>
        <a:srgbClr val="000000"/>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CSCM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CSC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C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C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C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C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C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C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SCMP">
  <a:themeElements>
    <a:clrScheme name="">
      <a:dk1>
        <a:srgbClr val="FFFFFF"/>
      </a:dk1>
      <a:lt1>
        <a:srgbClr val="FFFFFF"/>
      </a:lt1>
      <a:dk2>
        <a:srgbClr val="FFFFFF"/>
      </a:dk2>
      <a:lt2>
        <a:srgbClr val="000000"/>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CSCM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CSC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C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C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C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C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C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C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SCMP">
  <a:themeElements>
    <a:clrScheme name="">
      <a:dk1>
        <a:srgbClr val="FFFFFF"/>
      </a:dk1>
      <a:lt1>
        <a:srgbClr val="FFFFFF"/>
      </a:lt1>
      <a:dk2>
        <a:srgbClr val="FFFFFF"/>
      </a:dk2>
      <a:lt2>
        <a:srgbClr val="000000"/>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CSCM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CSC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C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C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C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C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C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C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SCMP">
  <a:themeElements>
    <a:clrScheme name="">
      <a:dk1>
        <a:srgbClr val="FFFFFF"/>
      </a:dk1>
      <a:lt1>
        <a:srgbClr val="FFFFFF"/>
      </a:lt1>
      <a:dk2>
        <a:srgbClr val="FFFFFF"/>
      </a:dk2>
      <a:lt2>
        <a:srgbClr val="000000"/>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CSCM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CSC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C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C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C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C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C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C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SCMP">
  <a:themeElements>
    <a:clrScheme name="">
      <a:dk1>
        <a:srgbClr val="FFFFFF"/>
      </a:dk1>
      <a:lt1>
        <a:srgbClr val="FFFFFF"/>
      </a:lt1>
      <a:dk2>
        <a:srgbClr val="FFFFFF"/>
      </a:dk2>
      <a:lt2>
        <a:srgbClr val="000000"/>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CSCM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solidFill>
            <a:srgbClr val="FFFF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en-US" sz="2800" b="1" i="0" u="none" strike="noStrike" cap="none" normalizeH="0" baseline="0" smtClean="0">
            <a:ln>
              <a:noFill/>
            </a:ln>
            <a:solidFill>
              <a:srgbClr val="FFFF00"/>
            </a:solidFill>
            <a:effectLst/>
            <a:latin typeface="Comic Sans MS" pitchFamily="66" charset="0"/>
          </a:defRPr>
        </a:defPPr>
      </a:lstStyle>
    </a:lnDef>
  </a:objectDefaults>
  <a:extraClrSchemeLst>
    <a:extraClrScheme>
      <a:clrScheme name="CSCM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SCM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CM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CM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CM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CM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SCM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4936</TotalTime>
  <Words>5890</Words>
  <Application>Microsoft Office PowerPoint</Application>
  <PresentationFormat>Custom</PresentationFormat>
  <Paragraphs>903</Paragraphs>
  <Slides>81</Slides>
  <Notes>41</Notes>
  <HiddenSlides>0</HiddenSlides>
  <MMClips>2</MMClips>
  <ScaleCrop>false</ScaleCrop>
  <HeadingPairs>
    <vt:vector size="8" baseType="variant">
      <vt:variant>
        <vt:lpstr>Fonts Used</vt:lpstr>
      </vt:variant>
      <vt:variant>
        <vt:i4>21</vt:i4>
      </vt:variant>
      <vt:variant>
        <vt:lpstr>Theme</vt:lpstr>
      </vt:variant>
      <vt:variant>
        <vt:i4>13</vt:i4>
      </vt:variant>
      <vt:variant>
        <vt:lpstr>Embedded OLE Servers</vt:lpstr>
      </vt:variant>
      <vt:variant>
        <vt:i4>2</vt:i4>
      </vt:variant>
      <vt:variant>
        <vt:lpstr>Slide Titles</vt:lpstr>
      </vt:variant>
      <vt:variant>
        <vt:i4>81</vt:i4>
      </vt:variant>
    </vt:vector>
  </HeadingPairs>
  <TitlesOfParts>
    <vt:vector size="117" baseType="lpstr">
      <vt:lpstr>Arial Unicode MS</vt:lpstr>
      <vt:lpstr>ＭＳ Ｐゴシック</vt:lpstr>
      <vt:lpstr>ＭＳ Ｐゴシック</vt:lpstr>
      <vt:lpstr>Arial</vt:lpstr>
      <vt:lpstr>Arial Black</vt:lpstr>
      <vt:lpstr>Arial Narrow</vt:lpstr>
      <vt:lpstr>Calibri</vt:lpstr>
      <vt:lpstr>Comic Sans MS</vt:lpstr>
      <vt:lpstr>Graphik Bold</vt:lpstr>
      <vt:lpstr>Graphik Light</vt:lpstr>
      <vt:lpstr>Graphik Regular</vt:lpstr>
      <vt:lpstr>Osaka</vt:lpstr>
      <vt:lpstr>Segoe UI</vt:lpstr>
      <vt:lpstr>Symbol</vt:lpstr>
      <vt:lpstr>Tahoma-Bold</vt:lpstr>
      <vt:lpstr>Times</vt:lpstr>
      <vt:lpstr>Times New Roman</vt:lpstr>
      <vt:lpstr>Tw Cen MT</vt:lpstr>
      <vt:lpstr>Verdana</vt:lpstr>
      <vt:lpstr>Wingdings</vt:lpstr>
      <vt:lpstr>Wingdings 2</vt:lpstr>
      <vt:lpstr>Office Theme</vt:lpstr>
      <vt:lpstr>CSCMP</vt:lpstr>
      <vt:lpstr>1_Office Theme</vt:lpstr>
      <vt:lpstr>1_CSCMP</vt:lpstr>
      <vt:lpstr>2_CSCMP</vt:lpstr>
      <vt:lpstr>4_CSCMP</vt:lpstr>
      <vt:lpstr>5_CSCMP</vt:lpstr>
      <vt:lpstr>6_CSCMP</vt:lpstr>
      <vt:lpstr>8_CSCMP</vt:lpstr>
      <vt:lpstr>9_CSCMP</vt:lpstr>
      <vt:lpstr>10_CSCMP</vt:lpstr>
      <vt:lpstr>2_Office Theme</vt:lpstr>
      <vt:lpstr>1_Custom Design</vt:lpstr>
      <vt:lpstr>think-cell Slide</vt:lpstr>
      <vt:lpstr>Clip</vt:lpstr>
      <vt:lpstr>PowerPoint Presentation</vt:lpstr>
      <vt:lpstr>A Professional Association  Evolution and Relevancy</vt:lpstr>
      <vt:lpstr>PowerPoint Presentation</vt:lpstr>
      <vt:lpstr>What is a Supply Chain?</vt:lpstr>
      <vt:lpstr>A Typical Supply Chain </vt:lpstr>
      <vt:lpstr>Evolutionary Perspective</vt:lpstr>
      <vt:lpstr>Transparency!</vt:lpstr>
      <vt:lpstr>PowerPoint Presentation</vt:lpstr>
      <vt:lpstr>PowerPoint Presentation</vt:lpstr>
      <vt:lpstr>PowerPoint Presentation</vt:lpstr>
      <vt:lpstr>PowerPoint Presentation</vt:lpstr>
      <vt:lpstr>PowerPoint Presentation</vt:lpstr>
      <vt:lpstr>PowerPoint Presentation</vt:lpstr>
      <vt:lpstr>Highways…</vt:lpstr>
      <vt:lpstr>Transit…</vt:lpstr>
      <vt:lpstr>PowerPoint Presentation</vt:lpstr>
      <vt:lpstr>PowerPoint Presentation</vt:lpstr>
      <vt:lpstr>PowerPoint Presentation</vt:lpstr>
      <vt:lpstr>PowerPoint Presentation</vt:lpstr>
      <vt:lpstr>eCommerce is an estimated $440 B market, forecasted to grow 12% per year over the next three years</vt:lpstr>
      <vt:lpstr>Supply chain costs are an estimated 25% to 30% of the total eCommerce sales</vt:lpstr>
      <vt:lpstr>Black Friday’s $9B Haul Shatters Records</vt:lpstr>
      <vt:lpstr>PowerPoint Presentation</vt:lpstr>
      <vt:lpstr>Commuter Rail</vt:lpstr>
      <vt:lpstr>PowerPoint Presentation</vt:lpstr>
      <vt:lpstr>Air…</vt:lpstr>
      <vt:lpstr>PowerPoint Presentation</vt:lpstr>
      <vt:lpstr>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Advisory Committee on Supply Chain Competitiveness</vt:lpstr>
      <vt:lpstr>Subcommittee Structure</vt:lpstr>
      <vt:lpstr>US State of Logistics</vt:lpstr>
      <vt:lpstr>PowerPoint Presentation</vt:lpstr>
      <vt:lpstr>PowerPoint Presentation</vt:lpstr>
      <vt:lpstr>What keeps the CEO up at night?</vt:lpstr>
      <vt:lpstr>PowerPoint Presentation</vt:lpstr>
      <vt:lpstr>PowerPoint Presentation</vt:lpstr>
      <vt:lpstr>PowerPoint Presentation</vt:lpstr>
      <vt:lpstr>PowerPoint Presentation</vt:lpstr>
      <vt:lpstr>Admin impacts?</vt:lpstr>
      <vt:lpstr>PowerPoint Presentation</vt:lpstr>
      <vt:lpstr>Transportation Workforce   Getting to 2022 </vt:lpstr>
      <vt:lpstr>Key Workforce Challenges</vt:lpstr>
      <vt:lpstr>U.S. Birth Rates</vt:lpstr>
      <vt:lpstr>PowerPoint Presentation</vt:lpstr>
      <vt:lpstr>PowerPoint Presentation</vt:lpstr>
      <vt:lpstr>What skills will be required for success?</vt:lpstr>
      <vt:lpstr>What are the skill development needs of companies today?</vt:lpstr>
      <vt:lpstr>Traditional Supply Chain Functional Career Path</vt:lpstr>
      <vt:lpstr>Leading Edge SCM Career Path</vt:lpstr>
      <vt:lpstr>The Future of Supply Chain Professionals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Summary</vt:lpstr>
      <vt:lpstr>  Register today! cscmpconference.org </vt:lpstr>
      <vt:lpstr>PowerPoint Presentation</vt:lpstr>
      <vt:lpstr>PowerPoint Presentation</vt:lpstr>
      <vt:lpstr>PowerPoint Presentation</vt:lpstr>
      <vt:lpstr>Sometimes, we have to learn to forget</vt:lpstr>
      <vt:lpstr>Innovation! Be Creative in your Response to Supply Chain Problems</vt:lpstr>
      <vt:lpstr>PowerPoint Presentation</vt:lpstr>
      <vt:lpstr> 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Logistics in Transition-New Drivers at the Wheel Hooks</dc:title>
  <dc:creator>Kaushik, Aman</dc:creator>
  <cp:lastModifiedBy>Maureen Waddington</cp:lastModifiedBy>
  <cp:revision>543</cp:revision>
  <cp:lastPrinted>2016-06-20T17:43:57Z</cp:lastPrinted>
  <dcterms:created xsi:type="dcterms:W3CDTF">2016-06-12T22:01:48Z</dcterms:created>
  <dcterms:modified xsi:type="dcterms:W3CDTF">2017-03-27T13:42:51Z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2016-06-10T00:00:00Z</vt:filetime>
  </property>
  <property fmtid="{D5CDD505-2E9C-101B-9397-08002B2CF9AE}" pid="3" name="Creator">
    <vt:lpwstr>Adobe Illustrator CC 2015 (Macintosh)</vt:lpwstr>
  </property>
  <property fmtid="{D5CDD505-2E9C-101B-9397-08002B2CF9AE}" pid="4" name="LastSaved">
    <vt:filetime>2016-06-12T00:00:00Z</vt:filetime>
  </property>
</Properties>
</file>